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Lst>
  <p:notesMasterIdLst>
    <p:notesMasterId r:id="rId21"/>
  </p:notesMasterIdLst>
  <p:handoutMasterIdLst>
    <p:handoutMasterId r:id="rId22"/>
  </p:handoutMasterIdLst>
  <p:sldIdLst>
    <p:sldId id="1128" r:id="rId2"/>
    <p:sldId id="1126" r:id="rId3"/>
    <p:sldId id="1076" r:id="rId4"/>
    <p:sldId id="1077" r:id="rId5"/>
    <p:sldId id="1078" r:id="rId6"/>
    <p:sldId id="1079" r:id="rId7"/>
    <p:sldId id="1129" r:id="rId8"/>
    <p:sldId id="1080" r:id="rId9"/>
    <p:sldId id="1081" r:id="rId10"/>
    <p:sldId id="1130" r:id="rId11"/>
    <p:sldId id="1082" r:id="rId12"/>
    <p:sldId id="1083" r:id="rId13"/>
    <p:sldId id="1131" r:id="rId14"/>
    <p:sldId id="1084" r:id="rId15"/>
    <p:sldId id="1085" r:id="rId16"/>
    <p:sldId id="1086" r:id="rId17"/>
    <p:sldId id="1087" r:id="rId18"/>
    <p:sldId id="1088" r:id="rId19"/>
    <p:sldId id="1089" r:id="rId20"/>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scaleToFitPaper="1" frameSlides="1"/>
  <p:clrMru>
    <a:srgbClr val="0066FF"/>
    <a:srgbClr val="00FFFF"/>
    <a:srgbClr val="FFFF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7" autoAdjust="0"/>
    <p:restoredTop sz="94775" autoAdjust="0"/>
  </p:normalViewPr>
  <p:slideViewPr>
    <p:cSldViewPr>
      <p:cViewPr varScale="1">
        <p:scale>
          <a:sx n="69" d="100"/>
          <a:sy n="69" d="100"/>
        </p:scale>
        <p:origin x="-7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218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529" tIns="49765" rIns="99529" bIns="49765" numCol="1" anchor="t" anchorCtr="0" compatLnSpc="1">
            <a:prstTxWarp prst="textNoShape">
              <a:avLst/>
            </a:prstTxWarp>
          </a:bodyPr>
          <a:lstStyle>
            <a:lvl1pPr defTabSz="995363">
              <a:defRPr sz="1400" smtClean="0"/>
            </a:lvl1pPr>
          </a:lstStyle>
          <a:p>
            <a:pPr>
              <a:defRPr/>
            </a:pPr>
            <a:r>
              <a:rPr lang="en-GB" smtClean="0"/>
              <a:t>Netteknik 1  (AMU 44947)</a:t>
            </a:r>
            <a:endParaRPr lang="en-GB"/>
          </a:p>
        </p:txBody>
      </p:sp>
      <p:sp>
        <p:nvSpPr>
          <p:cNvPr id="19459" name="Rectangle 3"/>
          <p:cNvSpPr>
            <a:spLocks noGrp="1" noChangeArrowheads="1"/>
          </p:cNvSpPr>
          <p:nvPr>
            <p:ph type="dt" sz="quarter" idx="1"/>
          </p:nvPr>
        </p:nvSpPr>
        <p:spPr bwMode="auto">
          <a:xfrm>
            <a:off x="4024313" y="0"/>
            <a:ext cx="3074987"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529" tIns="49765" rIns="99529" bIns="49765" numCol="1" anchor="t" anchorCtr="0" compatLnSpc="1">
            <a:prstTxWarp prst="textNoShape">
              <a:avLst/>
            </a:prstTxWarp>
          </a:bodyPr>
          <a:lstStyle>
            <a:lvl1pPr algn="r" defTabSz="995363">
              <a:defRPr sz="1400" smtClean="0"/>
            </a:lvl1pPr>
          </a:lstStyle>
          <a:p>
            <a:pPr>
              <a:defRPr/>
            </a:pPr>
            <a:endParaRPr lang="en-GB"/>
          </a:p>
        </p:txBody>
      </p:sp>
      <p:sp>
        <p:nvSpPr>
          <p:cNvPr id="19460" name="Rectangle 4"/>
          <p:cNvSpPr>
            <a:spLocks noGrp="1" noChangeArrowheads="1"/>
          </p:cNvSpPr>
          <p:nvPr>
            <p:ph type="ftr" sz="quarter" idx="2"/>
          </p:nvPr>
        </p:nvSpPr>
        <p:spPr bwMode="auto">
          <a:xfrm>
            <a:off x="0" y="972185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529" tIns="49765" rIns="99529" bIns="49765" numCol="1" anchor="b" anchorCtr="0" compatLnSpc="1">
            <a:prstTxWarp prst="textNoShape">
              <a:avLst/>
            </a:prstTxWarp>
          </a:bodyPr>
          <a:lstStyle>
            <a:lvl1pPr defTabSz="995363">
              <a:defRPr sz="1400" smtClean="0"/>
            </a:lvl1pPr>
          </a:lstStyle>
          <a:p>
            <a:pPr>
              <a:defRPr/>
            </a:pPr>
            <a:r>
              <a:rPr lang="en-GB" smtClean="0"/>
              <a:t>© Mercantec 2015</a:t>
            </a:r>
            <a:endParaRPr lang="en-GB"/>
          </a:p>
        </p:txBody>
      </p:sp>
      <p:sp>
        <p:nvSpPr>
          <p:cNvPr id="19461" name="Rectangle 5"/>
          <p:cNvSpPr>
            <a:spLocks noGrp="1" noChangeArrowheads="1"/>
          </p:cNvSpPr>
          <p:nvPr>
            <p:ph type="sldNum" sz="quarter" idx="3"/>
          </p:nvPr>
        </p:nvSpPr>
        <p:spPr bwMode="auto">
          <a:xfrm>
            <a:off x="4024313" y="9721850"/>
            <a:ext cx="3074987"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529" tIns="49765" rIns="99529" bIns="49765" numCol="1" anchor="b" anchorCtr="0" compatLnSpc="1">
            <a:prstTxWarp prst="textNoShape">
              <a:avLst/>
            </a:prstTxWarp>
          </a:bodyPr>
          <a:lstStyle>
            <a:lvl1pPr algn="r" defTabSz="995363">
              <a:defRPr sz="1400" smtClean="0"/>
            </a:lvl1pPr>
          </a:lstStyle>
          <a:p>
            <a:pPr>
              <a:defRPr/>
            </a:pPr>
            <a:fld id="{150E0118-55DA-49D7-9CBD-CF1B4E025139}" type="slidenum">
              <a:rPr lang="en-GB"/>
              <a:pPr>
                <a:defRPr/>
              </a:pPr>
              <a:t>‹nr.›</a:t>
            </a:fld>
            <a:endParaRPr lang="en-GB"/>
          </a:p>
        </p:txBody>
      </p:sp>
    </p:spTree>
    <p:extLst>
      <p:ext uri="{BB962C8B-B14F-4D97-AF65-F5344CB8AC3E}">
        <p14:creationId xmlns:p14="http://schemas.microsoft.com/office/powerpoint/2010/main" val="25253569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529" tIns="49765" rIns="99529" bIns="49765" numCol="1" anchor="t" anchorCtr="0" compatLnSpc="1">
            <a:prstTxWarp prst="textNoShape">
              <a:avLst/>
            </a:prstTxWarp>
          </a:bodyPr>
          <a:lstStyle>
            <a:lvl1pPr defTabSz="995363">
              <a:defRPr sz="1400" smtClean="0"/>
            </a:lvl1pPr>
          </a:lstStyle>
          <a:p>
            <a:pPr>
              <a:defRPr/>
            </a:pPr>
            <a:r>
              <a:rPr lang="en-GB" smtClean="0"/>
              <a:t>Netteknik 1  (AMU 44947)</a:t>
            </a:r>
            <a:endParaRPr lang="en-GB"/>
          </a:p>
        </p:txBody>
      </p:sp>
      <p:sp>
        <p:nvSpPr>
          <p:cNvPr id="16387" name="Rectangle 3"/>
          <p:cNvSpPr>
            <a:spLocks noGrp="1" noChangeArrowheads="1"/>
          </p:cNvSpPr>
          <p:nvPr>
            <p:ph type="dt" idx="1"/>
          </p:nvPr>
        </p:nvSpPr>
        <p:spPr bwMode="auto">
          <a:xfrm>
            <a:off x="4024313" y="0"/>
            <a:ext cx="3074987"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529" tIns="49765" rIns="99529" bIns="49765" numCol="1" anchor="t" anchorCtr="0" compatLnSpc="1">
            <a:prstTxWarp prst="textNoShape">
              <a:avLst/>
            </a:prstTxWarp>
          </a:bodyPr>
          <a:lstStyle>
            <a:lvl1pPr algn="r" defTabSz="995363">
              <a:defRPr sz="1400" smtClean="0"/>
            </a:lvl1pPr>
          </a:lstStyle>
          <a:p>
            <a:pPr>
              <a:defRPr/>
            </a:pPr>
            <a:endParaRPr lang="en-GB"/>
          </a:p>
        </p:txBody>
      </p:sp>
      <p:sp>
        <p:nvSpPr>
          <p:cNvPr id="2458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46150" y="4860925"/>
            <a:ext cx="5207000"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529" tIns="49765" rIns="99529" bIns="49765" numCol="1" anchor="t" anchorCtr="0" compatLnSpc="1">
            <a:prstTxWarp prst="textNoShape">
              <a:avLst/>
            </a:prstTxWarp>
          </a:bodyPr>
          <a:lstStyle/>
          <a:p>
            <a:pPr lvl="0"/>
            <a:r>
              <a:rPr lang="en-GB" noProof="0" smtClean="0"/>
              <a:t>Klik for at redigere teksttypografierne i masteren</a:t>
            </a:r>
          </a:p>
          <a:p>
            <a:pPr lvl="0"/>
            <a:r>
              <a:rPr lang="en-GB" noProof="0" smtClean="0"/>
              <a:t>Andet niveau</a:t>
            </a:r>
          </a:p>
          <a:p>
            <a:pPr lvl="0"/>
            <a:r>
              <a:rPr lang="en-GB" noProof="0" smtClean="0"/>
              <a:t>Tredje niveau</a:t>
            </a:r>
          </a:p>
          <a:p>
            <a:pPr lvl="0"/>
            <a:r>
              <a:rPr lang="en-GB" noProof="0" smtClean="0"/>
              <a:t>Fjerde niveau</a:t>
            </a:r>
          </a:p>
          <a:p>
            <a:pPr lvl="0"/>
            <a:r>
              <a:rPr lang="en-GB" noProof="0" smtClean="0"/>
              <a:t>Femte niveau</a:t>
            </a:r>
          </a:p>
        </p:txBody>
      </p:sp>
      <p:sp>
        <p:nvSpPr>
          <p:cNvPr id="16390" name="Rectangle 6"/>
          <p:cNvSpPr>
            <a:spLocks noGrp="1" noChangeArrowheads="1"/>
          </p:cNvSpPr>
          <p:nvPr>
            <p:ph type="ftr" sz="quarter" idx="4"/>
          </p:nvPr>
        </p:nvSpPr>
        <p:spPr bwMode="auto">
          <a:xfrm>
            <a:off x="0" y="972185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529" tIns="49765" rIns="99529" bIns="49765" numCol="1" anchor="b" anchorCtr="0" compatLnSpc="1">
            <a:prstTxWarp prst="textNoShape">
              <a:avLst/>
            </a:prstTxWarp>
          </a:bodyPr>
          <a:lstStyle>
            <a:lvl1pPr defTabSz="995363">
              <a:defRPr sz="1400" smtClean="0"/>
            </a:lvl1pPr>
          </a:lstStyle>
          <a:p>
            <a:pPr>
              <a:defRPr/>
            </a:pPr>
            <a:r>
              <a:rPr lang="en-GB" smtClean="0"/>
              <a:t>© Mercantec 2015</a:t>
            </a:r>
            <a:endParaRPr lang="en-GB"/>
          </a:p>
        </p:txBody>
      </p:sp>
      <p:sp>
        <p:nvSpPr>
          <p:cNvPr id="16391" name="Rectangle 7"/>
          <p:cNvSpPr>
            <a:spLocks noGrp="1" noChangeArrowheads="1"/>
          </p:cNvSpPr>
          <p:nvPr>
            <p:ph type="sldNum" sz="quarter" idx="5"/>
          </p:nvPr>
        </p:nvSpPr>
        <p:spPr bwMode="auto">
          <a:xfrm>
            <a:off x="4024313" y="9721850"/>
            <a:ext cx="3074987"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529" tIns="49765" rIns="99529" bIns="49765" numCol="1" anchor="b" anchorCtr="0" compatLnSpc="1">
            <a:prstTxWarp prst="textNoShape">
              <a:avLst/>
            </a:prstTxWarp>
          </a:bodyPr>
          <a:lstStyle>
            <a:lvl1pPr algn="r" defTabSz="995363">
              <a:defRPr sz="1400" smtClean="0"/>
            </a:lvl1pPr>
          </a:lstStyle>
          <a:p>
            <a:pPr>
              <a:defRPr/>
            </a:pPr>
            <a:fld id="{FCECC779-82AF-4E5D-8DED-B10108A93AF2}" type="slidenum">
              <a:rPr lang="en-GB"/>
              <a:pPr>
                <a:defRPr/>
              </a:pPr>
              <a:t>‹nr.›</a:t>
            </a:fld>
            <a:endParaRPr lang="en-GB"/>
          </a:p>
        </p:txBody>
      </p:sp>
    </p:spTree>
    <p:extLst>
      <p:ext uri="{BB962C8B-B14F-4D97-AF65-F5344CB8AC3E}">
        <p14:creationId xmlns:p14="http://schemas.microsoft.com/office/powerpoint/2010/main" val="106431165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37881-D76E-4E44-B615-3422079E2C59}" type="slidenum">
              <a:rPr lang="en-US"/>
              <a:pPr/>
              <a:t>1</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GB"/>
          </a:p>
        </p:txBody>
      </p:sp>
      <p:sp>
        <p:nvSpPr>
          <p:cNvPr id="2" name="Pladsholder til sidefod 1"/>
          <p:cNvSpPr>
            <a:spLocks noGrp="1"/>
          </p:cNvSpPr>
          <p:nvPr>
            <p:ph type="ftr" sz="quarter" idx="10"/>
          </p:nvPr>
        </p:nvSpPr>
        <p:spPr/>
        <p:txBody>
          <a:bodyPr/>
          <a:lstStyle/>
          <a:p>
            <a:r>
              <a:rPr lang="en-US" smtClean="0"/>
              <a:t>© Mercantec 2015</a:t>
            </a:r>
            <a:endParaRPr lang="en-US"/>
          </a:p>
        </p:txBody>
      </p:sp>
      <p:sp>
        <p:nvSpPr>
          <p:cNvPr id="3" name="Pladsholder til sidehoved 2"/>
          <p:cNvSpPr>
            <a:spLocks noGrp="1"/>
          </p:cNvSpPr>
          <p:nvPr>
            <p:ph type="hdr" sz="quarter" idx="11"/>
          </p:nvPr>
        </p:nvSpPr>
        <p:spPr/>
        <p:txBody>
          <a:bodyPr/>
          <a:lstStyle/>
          <a:p>
            <a:r>
              <a:rPr lang="en-US" smtClean="0"/>
              <a:t>Netteknik 1 (AMU 44947)</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p:spPr>
        <p:txBody>
          <a:bodyPr/>
          <a:lstStyle>
            <a:lvl1pPr defTabSz="995363" eaLnBrk="0" hangingPunct="0">
              <a:defRPr>
                <a:solidFill>
                  <a:schemeClr val="tx1"/>
                </a:solidFill>
                <a:latin typeface="Times New Roman" pitchFamily="18" charset="0"/>
              </a:defRPr>
            </a:lvl1pPr>
            <a:lvl2pPr marL="742950" indent="-285750" defTabSz="995363" eaLnBrk="0" hangingPunct="0">
              <a:defRPr>
                <a:solidFill>
                  <a:schemeClr val="tx1"/>
                </a:solidFill>
                <a:latin typeface="Times New Roman" pitchFamily="18" charset="0"/>
              </a:defRPr>
            </a:lvl2pPr>
            <a:lvl3pPr marL="1143000" indent="-228600" defTabSz="995363" eaLnBrk="0" hangingPunct="0">
              <a:defRPr>
                <a:solidFill>
                  <a:schemeClr val="tx1"/>
                </a:solidFill>
                <a:latin typeface="Times New Roman" pitchFamily="18" charset="0"/>
              </a:defRPr>
            </a:lvl3pPr>
            <a:lvl4pPr marL="1600200" indent="-228600" defTabSz="995363" eaLnBrk="0" hangingPunct="0">
              <a:defRPr>
                <a:solidFill>
                  <a:schemeClr val="tx1"/>
                </a:solidFill>
                <a:latin typeface="Times New Roman" pitchFamily="18" charset="0"/>
              </a:defRPr>
            </a:lvl4pPr>
            <a:lvl5pPr marL="2057400" indent="-228600" defTabSz="995363" eaLnBrk="0" hangingPunct="0">
              <a:defRPr>
                <a:solidFill>
                  <a:schemeClr val="tx1"/>
                </a:solidFill>
                <a:latin typeface="Times New Roman" pitchFamily="18" charset="0"/>
              </a:defRPr>
            </a:lvl5pPr>
            <a:lvl6pPr marL="2514600" indent="-228600" defTabSz="995363" eaLnBrk="0" fontAlgn="base" hangingPunct="0">
              <a:spcBef>
                <a:spcPct val="0"/>
              </a:spcBef>
              <a:spcAft>
                <a:spcPct val="0"/>
              </a:spcAft>
              <a:defRPr>
                <a:solidFill>
                  <a:schemeClr val="tx1"/>
                </a:solidFill>
                <a:latin typeface="Times New Roman" pitchFamily="18" charset="0"/>
              </a:defRPr>
            </a:lvl6pPr>
            <a:lvl7pPr marL="2971800" indent="-228600" defTabSz="995363" eaLnBrk="0" fontAlgn="base" hangingPunct="0">
              <a:spcBef>
                <a:spcPct val="0"/>
              </a:spcBef>
              <a:spcAft>
                <a:spcPct val="0"/>
              </a:spcAft>
              <a:defRPr>
                <a:solidFill>
                  <a:schemeClr val="tx1"/>
                </a:solidFill>
                <a:latin typeface="Times New Roman" pitchFamily="18" charset="0"/>
              </a:defRPr>
            </a:lvl7pPr>
            <a:lvl8pPr marL="3429000" indent="-228600" defTabSz="995363" eaLnBrk="0" fontAlgn="base" hangingPunct="0">
              <a:spcBef>
                <a:spcPct val="0"/>
              </a:spcBef>
              <a:spcAft>
                <a:spcPct val="0"/>
              </a:spcAft>
              <a:defRPr>
                <a:solidFill>
                  <a:schemeClr val="tx1"/>
                </a:solidFill>
                <a:latin typeface="Times New Roman" pitchFamily="18" charset="0"/>
              </a:defRPr>
            </a:lvl8pPr>
            <a:lvl9pPr marL="3886200" indent="-228600" defTabSz="995363" eaLnBrk="0" fontAlgn="base" hangingPunct="0">
              <a:spcBef>
                <a:spcPct val="0"/>
              </a:spcBef>
              <a:spcAft>
                <a:spcPct val="0"/>
              </a:spcAft>
              <a:defRPr>
                <a:solidFill>
                  <a:schemeClr val="tx1"/>
                </a:solidFill>
                <a:latin typeface="Times New Roman" pitchFamily="18" charset="0"/>
              </a:defRPr>
            </a:lvl9pPr>
          </a:lstStyle>
          <a:p>
            <a:pPr eaLnBrk="1" hangingPunct="1"/>
            <a:r>
              <a:rPr lang="en-GB" smtClean="0"/>
              <a:t>Netteknik 1  (AMU 44947)</a:t>
            </a:r>
            <a:endParaRPr lang="en-GB"/>
          </a:p>
        </p:txBody>
      </p:sp>
      <p:sp>
        <p:nvSpPr>
          <p:cNvPr id="25603" name="Rectangle 6"/>
          <p:cNvSpPr>
            <a:spLocks noGrp="1" noChangeArrowheads="1"/>
          </p:cNvSpPr>
          <p:nvPr>
            <p:ph type="ftr" sz="quarter" idx="4"/>
          </p:nvPr>
        </p:nvSpPr>
        <p:spPr>
          <a:noFill/>
        </p:spPr>
        <p:txBody>
          <a:bodyPr/>
          <a:lstStyle>
            <a:lvl1pPr defTabSz="995363" eaLnBrk="0" hangingPunct="0">
              <a:defRPr>
                <a:solidFill>
                  <a:schemeClr val="tx1"/>
                </a:solidFill>
                <a:latin typeface="Times New Roman" pitchFamily="18" charset="0"/>
              </a:defRPr>
            </a:lvl1pPr>
            <a:lvl2pPr marL="742950" indent="-285750" defTabSz="995363" eaLnBrk="0" hangingPunct="0">
              <a:defRPr>
                <a:solidFill>
                  <a:schemeClr val="tx1"/>
                </a:solidFill>
                <a:latin typeface="Times New Roman" pitchFamily="18" charset="0"/>
              </a:defRPr>
            </a:lvl2pPr>
            <a:lvl3pPr marL="1143000" indent="-228600" defTabSz="995363" eaLnBrk="0" hangingPunct="0">
              <a:defRPr>
                <a:solidFill>
                  <a:schemeClr val="tx1"/>
                </a:solidFill>
                <a:latin typeface="Times New Roman" pitchFamily="18" charset="0"/>
              </a:defRPr>
            </a:lvl3pPr>
            <a:lvl4pPr marL="1600200" indent="-228600" defTabSz="995363" eaLnBrk="0" hangingPunct="0">
              <a:defRPr>
                <a:solidFill>
                  <a:schemeClr val="tx1"/>
                </a:solidFill>
                <a:latin typeface="Times New Roman" pitchFamily="18" charset="0"/>
              </a:defRPr>
            </a:lvl4pPr>
            <a:lvl5pPr marL="2057400" indent="-228600" defTabSz="995363" eaLnBrk="0" hangingPunct="0">
              <a:defRPr>
                <a:solidFill>
                  <a:schemeClr val="tx1"/>
                </a:solidFill>
                <a:latin typeface="Times New Roman" pitchFamily="18" charset="0"/>
              </a:defRPr>
            </a:lvl5pPr>
            <a:lvl6pPr marL="2514600" indent="-228600" defTabSz="995363" eaLnBrk="0" fontAlgn="base" hangingPunct="0">
              <a:spcBef>
                <a:spcPct val="0"/>
              </a:spcBef>
              <a:spcAft>
                <a:spcPct val="0"/>
              </a:spcAft>
              <a:defRPr>
                <a:solidFill>
                  <a:schemeClr val="tx1"/>
                </a:solidFill>
                <a:latin typeface="Times New Roman" pitchFamily="18" charset="0"/>
              </a:defRPr>
            </a:lvl6pPr>
            <a:lvl7pPr marL="2971800" indent="-228600" defTabSz="995363" eaLnBrk="0" fontAlgn="base" hangingPunct="0">
              <a:spcBef>
                <a:spcPct val="0"/>
              </a:spcBef>
              <a:spcAft>
                <a:spcPct val="0"/>
              </a:spcAft>
              <a:defRPr>
                <a:solidFill>
                  <a:schemeClr val="tx1"/>
                </a:solidFill>
                <a:latin typeface="Times New Roman" pitchFamily="18" charset="0"/>
              </a:defRPr>
            </a:lvl7pPr>
            <a:lvl8pPr marL="3429000" indent="-228600" defTabSz="995363" eaLnBrk="0" fontAlgn="base" hangingPunct="0">
              <a:spcBef>
                <a:spcPct val="0"/>
              </a:spcBef>
              <a:spcAft>
                <a:spcPct val="0"/>
              </a:spcAft>
              <a:defRPr>
                <a:solidFill>
                  <a:schemeClr val="tx1"/>
                </a:solidFill>
                <a:latin typeface="Times New Roman" pitchFamily="18" charset="0"/>
              </a:defRPr>
            </a:lvl8pPr>
            <a:lvl9pPr marL="3886200" indent="-228600" defTabSz="995363" eaLnBrk="0" fontAlgn="base" hangingPunct="0">
              <a:spcBef>
                <a:spcPct val="0"/>
              </a:spcBef>
              <a:spcAft>
                <a:spcPct val="0"/>
              </a:spcAft>
              <a:defRPr>
                <a:solidFill>
                  <a:schemeClr val="tx1"/>
                </a:solidFill>
                <a:latin typeface="Times New Roman" pitchFamily="18" charset="0"/>
              </a:defRPr>
            </a:lvl9pPr>
          </a:lstStyle>
          <a:p>
            <a:pPr eaLnBrk="1" hangingPunct="1"/>
            <a:r>
              <a:rPr lang="en-GB" smtClean="0"/>
              <a:t>© Mercantec 2015</a:t>
            </a:r>
            <a:endParaRPr lang="en-GB"/>
          </a:p>
        </p:txBody>
      </p:sp>
      <p:sp>
        <p:nvSpPr>
          <p:cNvPr id="25604" name="Rectangle 7"/>
          <p:cNvSpPr>
            <a:spLocks noGrp="1" noChangeArrowheads="1"/>
          </p:cNvSpPr>
          <p:nvPr>
            <p:ph type="sldNum" sz="quarter" idx="5"/>
          </p:nvPr>
        </p:nvSpPr>
        <p:spPr>
          <a:noFill/>
        </p:spPr>
        <p:txBody>
          <a:bodyPr/>
          <a:lstStyle>
            <a:lvl1pPr defTabSz="995363" eaLnBrk="0" hangingPunct="0">
              <a:defRPr>
                <a:solidFill>
                  <a:schemeClr val="tx1"/>
                </a:solidFill>
                <a:latin typeface="Times New Roman" pitchFamily="18" charset="0"/>
              </a:defRPr>
            </a:lvl1pPr>
            <a:lvl2pPr marL="742950" indent="-285750" defTabSz="995363" eaLnBrk="0" hangingPunct="0">
              <a:defRPr>
                <a:solidFill>
                  <a:schemeClr val="tx1"/>
                </a:solidFill>
                <a:latin typeface="Times New Roman" pitchFamily="18" charset="0"/>
              </a:defRPr>
            </a:lvl2pPr>
            <a:lvl3pPr marL="1143000" indent="-228600" defTabSz="995363" eaLnBrk="0" hangingPunct="0">
              <a:defRPr>
                <a:solidFill>
                  <a:schemeClr val="tx1"/>
                </a:solidFill>
                <a:latin typeface="Times New Roman" pitchFamily="18" charset="0"/>
              </a:defRPr>
            </a:lvl3pPr>
            <a:lvl4pPr marL="1600200" indent="-228600" defTabSz="995363" eaLnBrk="0" hangingPunct="0">
              <a:defRPr>
                <a:solidFill>
                  <a:schemeClr val="tx1"/>
                </a:solidFill>
                <a:latin typeface="Times New Roman" pitchFamily="18" charset="0"/>
              </a:defRPr>
            </a:lvl4pPr>
            <a:lvl5pPr marL="2057400" indent="-228600" defTabSz="995363" eaLnBrk="0" hangingPunct="0">
              <a:defRPr>
                <a:solidFill>
                  <a:schemeClr val="tx1"/>
                </a:solidFill>
                <a:latin typeface="Times New Roman" pitchFamily="18" charset="0"/>
              </a:defRPr>
            </a:lvl5pPr>
            <a:lvl6pPr marL="2514600" indent="-228600" defTabSz="995363" eaLnBrk="0" fontAlgn="base" hangingPunct="0">
              <a:spcBef>
                <a:spcPct val="0"/>
              </a:spcBef>
              <a:spcAft>
                <a:spcPct val="0"/>
              </a:spcAft>
              <a:defRPr>
                <a:solidFill>
                  <a:schemeClr val="tx1"/>
                </a:solidFill>
                <a:latin typeface="Times New Roman" pitchFamily="18" charset="0"/>
              </a:defRPr>
            </a:lvl6pPr>
            <a:lvl7pPr marL="2971800" indent="-228600" defTabSz="995363" eaLnBrk="0" fontAlgn="base" hangingPunct="0">
              <a:spcBef>
                <a:spcPct val="0"/>
              </a:spcBef>
              <a:spcAft>
                <a:spcPct val="0"/>
              </a:spcAft>
              <a:defRPr>
                <a:solidFill>
                  <a:schemeClr val="tx1"/>
                </a:solidFill>
                <a:latin typeface="Times New Roman" pitchFamily="18" charset="0"/>
              </a:defRPr>
            </a:lvl7pPr>
            <a:lvl8pPr marL="3429000" indent="-228600" defTabSz="995363" eaLnBrk="0" fontAlgn="base" hangingPunct="0">
              <a:spcBef>
                <a:spcPct val="0"/>
              </a:spcBef>
              <a:spcAft>
                <a:spcPct val="0"/>
              </a:spcAft>
              <a:defRPr>
                <a:solidFill>
                  <a:schemeClr val="tx1"/>
                </a:solidFill>
                <a:latin typeface="Times New Roman" pitchFamily="18" charset="0"/>
              </a:defRPr>
            </a:lvl8pPr>
            <a:lvl9pPr marL="3886200" indent="-228600" defTabSz="995363" eaLnBrk="0" fontAlgn="base" hangingPunct="0">
              <a:spcBef>
                <a:spcPct val="0"/>
              </a:spcBef>
              <a:spcAft>
                <a:spcPct val="0"/>
              </a:spcAft>
              <a:defRPr>
                <a:solidFill>
                  <a:schemeClr val="tx1"/>
                </a:solidFill>
                <a:latin typeface="Times New Roman" pitchFamily="18" charset="0"/>
              </a:defRPr>
            </a:lvl9pPr>
          </a:lstStyle>
          <a:p>
            <a:pPr eaLnBrk="1" hangingPunct="1"/>
            <a:fld id="{C29A2E23-8CBB-4B43-9B6B-5FE29434E657}" type="slidenum">
              <a:rPr lang="en-GB"/>
              <a:pPr eaLnBrk="1" hangingPunct="1"/>
              <a:t>2</a:t>
            </a:fld>
            <a:endParaRPr lang="en-GB"/>
          </a:p>
        </p:txBody>
      </p:sp>
      <p:sp>
        <p:nvSpPr>
          <p:cNvPr id="25605" name="Rectangle 2"/>
          <p:cNvSpPr>
            <a:spLocks noGrp="1" noRot="1" noChangeAspect="1" noChangeArrowheads="1" noTextEdit="1"/>
          </p:cNvSpPr>
          <p:nvPr>
            <p:ph type="sldImg"/>
          </p:nvPr>
        </p:nvSpPr>
        <p:spPr>
          <a:xfrm>
            <a:off x="1017588" y="790575"/>
            <a:ext cx="5065712" cy="3798888"/>
          </a:xfrm>
          <a:ln/>
        </p:spPr>
      </p:sp>
      <p:sp>
        <p:nvSpPr>
          <p:cNvPr id="25606" name="Rectangle 3"/>
          <p:cNvSpPr>
            <a:spLocks noGrp="1" noChangeArrowheads="1"/>
          </p:cNvSpPr>
          <p:nvPr>
            <p:ph type="body" idx="1"/>
          </p:nvPr>
        </p:nvSpPr>
        <p:spPr>
          <a:xfrm>
            <a:off x="957263" y="4824413"/>
            <a:ext cx="5181600" cy="4670425"/>
          </a:xfrm>
          <a:noFill/>
        </p:spPr>
        <p:txBody>
          <a:bodyPr/>
          <a:lstStyle/>
          <a:p>
            <a:endParaRPr 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95363" eaLnBrk="0" hangingPunct="0">
              <a:defRPr>
                <a:solidFill>
                  <a:schemeClr val="tx1"/>
                </a:solidFill>
                <a:latin typeface="Times New Roman" pitchFamily="18" charset="0"/>
              </a:defRPr>
            </a:lvl1pPr>
            <a:lvl2pPr marL="742950" indent="-285750" defTabSz="995363" eaLnBrk="0" hangingPunct="0">
              <a:defRPr>
                <a:solidFill>
                  <a:schemeClr val="tx1"/>
                </a:solidFill>
                <a:latin typeface="Times New Roman" pitchFamily="18" charset="0"/>
              </a:defRPr>
            </a:lvl2pPr>
            <a:lvl3pPr marL="1143000" indent="-228600" defTabSz="995363" eaLnBrk="0" hangingPunct="0">
              <a:defRPr>
                <a:solidFill>
                  <a:schemeClr val="tx1"/>
                </a:solidFill>
                <a:latin typeface="Times New Roman" pitchFamily="18" charset="0"/>
              </a:defRPr>
            </a:lvl3pPr>
            <a:lvl4pPr marL="1600200" indent="-228600" defTabSz="995363" eaLnBrk="0" hangingPunct="0">
              <a:defRPr>
                <a:solidFill>
                  <a:schemeClr val="tx1"/>
                </a:solidFill>
                <a:latin typeface="Times New Roman" pitchFamily="18" charset="0"/>
              </a:defRPr>
            </a:lvl4pPr>
            <a:lvl5pPr marL="2057400" indent="-228600" defTabSz="995363" eaLnBrk="0" hangingPunct="0">
              <a:defRPr>
                <a:solidFill>
                  <a:schemeClr val="tx1"/>
                </a:solidFill>
                <a:latin typeface="Times New Roman" pitchFamily="18" charset="0"/>
              </a:defRPr>
            </a:lvl5pPr>
            <a:lvl6pPr marL="2514600" indent="-228600" defTabSz="995363" eaLnBrk="0" fontAlgn="base" hangingPunct="0">
              <a:spcBef>
                <a:spcPct val="0"/>
              </a:spcBef>
              <a:spcAft>
                <a:spcPct val="0"/>
              </a:spcAft>
              <a:defRPr>
                <a:solidFill>
                  <a:schemeClr val="tx1"/>
                </a:solidFill>
                <a:latin typeface="Times New Roman" pitchFamily="18" charset="0"/>
              </a:defRPr>
            </a:lvl6pPr>
            <a:lvl7pPr marL="2971800" indent="-228600" defTabSz="995363" eaLnBrk="0" fontAlgn="base" hangingPunct="0">
              <a:spcBef>
                <a:spcPct val="0"/>
              </a:spcBef>
              <a:spcAft>
                <a:spcPct val="0"/>
              </a:spcAft>
              <a:defRPr>
                <a:solidFill>
                  <a:schemeClr val="tx1"/>
                </a:solidFill>
                <a:latin typeface="Times New Roman" pitchFamily="18" charset="0"/>
              </a:defRPr>
            </a:lvl7pPr>
            <a:lvl8pPr marL="3429000" indent="-228600" defTabSz="995363" eaLnBrk="0" fontAlgn="base" hangingPunct="0">
              <a:spcBef>
                <a:spcPct val="0"/>
              </a:spcBef>
              <a:spcAft>
                <a:spcPct val="0"/>
              </a:spcAft>
              <a:defRPr>
                <a:solidFill>
                  <a:schemeClr val="tx1"/>
                </a:solidFill>
                <a:latin typeface="Times New Roman" pitchFamily="18" charset="0"/>
              </a:defRPr>
            </a:lvl8pPr>
            <a:lvl9pPr marL="3886200" indent="-228600" defTabSz="995363" eaLnBrk="0" fontAlgn="base" hangingPunct="0">
              <a:spcBef>
                <a:spcPct val="0"/>
              </a:spcBef>
              <a:spcAft>
                <a:spcPct val="0"/>
              </a:spcAft>
              <a:defRPr>
                <a:solidFill>
                  <a:schemeClr val="tx1"/>
                </a:solidFill>
                <a:latin typeface="Times New Roman" pitchFamily="18" charset="0"/>
              </a:defRPr>
            </a:lvl9pPr>
          </a:lstStyle>
          <a:p>
            <a:pPr eaLnBrk="1" hangingPunct="1"/>
            <a:r>
              <a:rPr lang="en-GB" smtClean="0"/>
              <a:t>Netteknik 1  (AMU 44947)</a:t>
            </a:r>
            <a:endParaRPr lang="en-GB"/>
          </a:p>
        </p:txBody>
      </p:sp>
      <p:sp>
        <p:nvSpPr>
          <p:cNvPr id="26627" name="Rectangle 6"/>
          <p:cNvSpPr>
            <a:spLocks noGrp="1" noChangeArrowheads="1"/>
          </p:cNvSpPr>
          <p:nvPr>
            <p:ph type="ftr" sz="quarter" idx="4"/>
          </p:nvPr>
        </p:nvSpPr>
        <p:spPr>
          <a:noFill/>
        </p:spPr>
        <p:txBody>
          <a:bodyPr/>
          <a:lstStyle>
            <a:lvl1pPr defTabSz="995363" eaLnBrk="0" hangingPunct="0">
              <a:defRPr>
                <a:solidFill>
                  <a:schemeClr val="tx1"/>
                </a:solidFill>
                <a:latin typeface="Times New Roman" pitchFamily="18" charset="0"/>
              </a:defRPr>
            </a:lvl1pPr>
            <a:lvl2pPr marL="742950" indent="-285750" defTabSz="995363" eaLnBrk="0" hangingPunct="0">
              <a:defRPr>
                <a:solidFill>
                  <a:schemeClr val="tx1"/>
                </a:solidFill>
                <a:latin typeface="Times New Roman" pitchFamily="18" charset="0"/>
              </a:defRPr>
            </a:lvl2pPr>
            <a:lvl3pPr marL="1143000" indent="-228600" defTabSz="995363" eaLnBrk="0" hangingPunct="0">
              <a:defRPr>
                <a:solidFill>
                  <a:schemeClr val="tx1"/>
                </a:solidFill>
                <a:latin typeface="Times New Roman" pitchFamily="18" charset="0"/>
              </a:defRPr>
            </a:lvl3pPr>
            <a:lvl4pPr marL="1600200" indent="-228600" defTabSz="995363" eaLnBrk="0" hangingPunct="0">
              <a:defRPr>
                <a:solidFill>
                  <a:schemeClr val="tx1"/>
                </a:solidFill>
                <a:latin typeface="Times New Roman" pitchFamily="18" charset="0"/>
              </a:defRPr>
            </a:lvl4pPr>
            <a:lvl5pPr marL="2057400" indent="-228600" defTabSz="995363" eaLnBrk="0" hangingPunct="0">
              <a:defRPr>
                <a:solidFill>
                  <a:schemeClr val="tx1"/>
                </a:solidFill>
                <a:latin typeface="Times New Roman" pitchFamily="18" charset="0"/>
              </a:defRPr>
            </a:lvl5pPr>
            <a:lvl6pPr marL="2514600" indent="-228600" defTabSz="995363" eaLnBrk="0" fontAlgn="base" hangingPunct="0">
              <a:spcBef>
                <a:spcPct val="0"/>
              </a:spcBef>
              <a:spcAft>
                <a:spcPct val="0"/>
              </a:spcAft>
              <a:defRPr>
                <a:solidFill>
                  <a:schemeClr val="tx1"/>
                </a:solidFill>
                <a:latin typeface="Times New Roman" pitchFamily="18" charset="0"/>
              </a:defRPr>
            </a:lvl6pPr>
            <a:lvl7pPr marL="2971800" indent="-228600" defTabSz="995363" eaLnBrk="0" fontAlgn="base" hangingPunct="0">
              <a:spcBef>
                <a:spcPct val="0"/>
              </a:spcBef>
              <a:spcAft>
                <a:spcPct val="0"/>
              </a:spcAft>
              <a:defRPr>
                <a:solidFill>
                  <a:schemeClr val="tx1"/>
                </a:solidFill>
                <a:latin typeface="Times New Roman" pitchFamily="18" charset="0"/>
              </a:defRPr>
            </a:lvl7pPr>
            <a:lvl8pPr marL="3429000" indent="-228600" defTabSz="995363" eaLnBrk="0" fontAlgn="base" hangingPunct="0">
              <a:spcBef>
                <a:spcPct val="0"/>
              </a:spcBef>
              <a:spcAft>
                <a:spcPct val="0"/>
              </a:spcAft>
              <a:defRPr>
                <a:solidFill>
                  <a:schemeClr val="tx1"/>
                </a:solidFill>
                <a:latin typeface="Times New Roman" pitchFamily="18" charset="0"/>
              </a:defRPr>
            </a:lvl8pPr>
            <a:lvl9pPr marL="3886200" indent="-228600" defTabSz="995363" eaLnBrk="0" fontAlgn="base" hangingPunct="0">
              <a:spcBef>
                <a:spcPct val="0"/>
              </a:spcBef>
              <a:spcAft>
                <a:spcPct val="0"/>
              </a:spcAft>
              <a:defRPr>
                <a:solidFill>
                  <a:schemeClr val="tx1"/>
                </a:solidFill>
                <a:latin typeface="Times New Roman" pitchFamily="18" charset="0"/>
              </a:defRPr>
            </a:lvl9pPr>
          </a:lstStyle>
          <a:p>
            <a:pPr eaLnBrk="1" hangingPunct="1"/>
            <a:r>
              <a:rPr lang="en-GB" smtClean="0"/>
              <a:t>© Mercantec 2015</a:t>
            </a:r>
            <a:endParaRPr lang="en-GB"/>
          </a:p>
        </p:txBody>
      </p:sp>
      <p:sp>
        <p:nvSpPr>
          <p:cNvPr id="26628" name="Rectangle 7"/>
          <p:cNvSpPr>
            <a:spLocks noGrp="1" noChangeArrowheads="1"/>
          </p:cNvSpPr>
          <p:nvPr>
            <p:ph type="sldNum" sz="quarter" idx="5"/>
          </p:nvPr>
        </p:nvSpPr>
        <p:spPr>
          <a:noFill/>
        </p:spPr>
        <p:txBody>
          <a:bodyPr/>
          <a:lstStyle>
            <a:lvl1pPr defTabSz="995363" eaLnBrk="0" hangingPunct="0">
              <a:defRPr>
                <a:solidFill>
                  <a:schemeClr val="tx1"/>
                </a:solidFill>
                <a:latin typeface="Times New Roman" pitchFamily="18" charset="0"/>
              </a:defRPr>
            </a:lvl1pPr>
            <a:lvl2pPr marL="742950" indent="-285750" defTabSz="995363" eaLnBrk="0" hangingPunct="0">
              <a:defRPr>
                <a:solidFill>
                  <a:schemeClr val="tx1"/>
                </a:solidFill>
                <a:latin typeface="Times New Roman" pitchFamily="18" charset="0"/>
              </a:defRPr>
            </a:lvl2pPr>
            <a:lvl3pPr marL="1143000" indent="-228600" defTabSz="995363" eaLnBrk="0" hangingPunct="0">
              <a:defRPr>
                <a:solidFill>
                  <a:schemeClr val="tx1"/>
                </a:solidFill>
                <a:latin typeface="Times New Roman" pitchFamily="18" charset="0"/>
              </a:defRPr>
            </a:lvl3pPr>
            <a:lvl4pPr marL="1600200" indent="-228600" defTabSz="995363" eaLnBrk="0" hangingPunct="0">
              <a:defRPr>
                <a:solidFill>
                  <a:schemeClr val="tx1"/>
                </a:solidFill>
                <a:latin typeface="Times New Roman" pitchFamily="18" charset="0"/>
              </a:defRPr>
            </a:lvl4pPr>
            <a:lvl5pPr marL="2057400" indent="-228600" defTabSz="995363" eaLnBrk="0" hangingPunct="0">
              <a:defRPr>
                <a:solidFill>
                  <a:schemeClr val="tx1"/>
                </a:solidFill>
                <a:latin typeface="Times New Roman" pitchFamily="18" charset="0"/>
              </a:defRPr>
            </a:lvl5pPr>
            <a:lvl6pPr marL="2514600" indent="-228600" defTabSz="995363" eaLnBrk="0" fontAlgn="base" hangingPunct="0">
              <a:spcBef>
                <a:spcPct val="0"/>
              </a:spcBef>
              <a:spcAft>
                <a:spcPct val="0"/>
              </a:spcAft>
              <a:defRPr>
                <a:solidFill>
                  <a:schemeClr val="tx1"/>
                </a:solidFill>
                <a:latin typeface="Times New Roman" pitchFamily="18" charset="0"/>
              </a:defRPr>
            </a:lvl6pPr>
            <a:lvl7pPr marL="2971800" indent="-228600" defTabSz="995363" eaLnBrk="0" fontAlgn="base" hangingPunct="0">
              <a:spcBef>
                <a:spcPct val="0"/>
              </a:spcBef>
              <a:spcAft>
                <a:spcPct val="0"/>
              </a:spcAft>
              <a:defRPr>
                <a:solidFill>
                  <a:schemeClr val="tx1"/>
                </a:solidFill>
                <a:latin typeface="Times New Roman" pitchFamily="18" charset="0"/>
              </a:defRPr>
            </a:lvl7pPr>
            <a:lvl8pPr marL="3429000" indent="-228600" defTabSz="995363" eaLnBrk="0" fontAlgn="base" hangingPunct="0">
              <a:spcBef>
                <a:spcPct val="0"/>
              </a:spcBef>
              <a:spcAft>
                <a:spcPct val="0"/>
              </a:spcAft>
              <a:defRPr>
                <a:solidFill>
                  <a:schemeClr val="tx1"/>
                </a:solidFill>
                <a:latin typeface="Times New Roman" pitchFamily="18" charset="0"/>
              </a:defRPr>
            </a:lvl8pPr>
            <a:lvl9pPr marL="3886200" indent="-228600" defTabSz="995363" eaLnBrk="0" fontAlgn="base" hangingPunct="0">
              <a:spcBef>
                <a:spcPct val="0"/>
              </a:spcBef>
              <a:spcAft>
                <a:spcPct val="0"/>
              </a:spcAft>
              <a:defRPr>
                <a:solidFill>
                  <a:schemeClr val="tx1"/>
                </a:solidFill>
                <a:latin typeface="Times New Roman" pitchFamily="18" charset="0"/>
              </a:defRPr>
            </a:lvl9pPr>
          </a:lstStyle>
          <a:p>
            <a:pPr eaLnBrk="1" hangingPunct="1"/>
            <a:fld id="{3BEFBD44-31A3-449C-8BFB-BE3A278D7A47}" type="slidenum">
              <a:rPr lang="en-GB"/>
              <a:pPr eaLnBrk="1" hangingPunct="1"/>
              <a:t>3</a:t>
            </a:fld>
            <a:endParaRPr lang="en-GB"/>
          </a:p>
        </p:txBody>
      </p:sp>
      <p:sp>
        <p:nvSpPr>
          <p:cNvPr id="26629" name="Rectangle 2"/>
          <p:cNvSpPr>
            <a:spLocks noGrp="1" noRot="1" noChangeAspect="1" noChangeArrowheads="1" noTextEdit="1"/>
          </p:cNvSpPr>
          <p:nvPr>
            <p:ph type="sldImg"/>
          </p:nvPr>
        </p:nvSpPr>
        <p:spPr>
          <a:xfrm>
            <a:off x="1017588" y="790575"/>
            <a:ext cx="5065712" cy="3798888"/>
          </a:xfrm>
          <a:ln/>
        </p:spPr>
      </p:sp>
      <p:sp>
        <p:nvSpPr>
          <p:cNvPr id="26630" name="Rectangle 3"/>
          <p:cNvSpPr>
            <a:spLocks noGrp="1" noChangeArrowheads="1"/>
          </p:cNvSpPr>
          <p:nvPr>
            <p:ph type="body" idx="1"/>
          </p:nvPr>
        </p:nvSpPr>
        <p:spPr>
          <a:xfrm>
            <a:off x="957263" y="4824413"/>
            <a:ext cx="5181600" cy="4670425"/>
          </a:xfrm>
          <a:noFill/>
        </p:spPr>
        <p:txBody>
          <a:bodyPr/>
          <a:lstStyle/>
          <a:p>
            <a:endParaRPr lang="da-DK"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hoved 3"/>
          <p:cNvSpPr>
            <a:spLocks noGrp="1"/>
          </p:cNvSpPr>
          <p:nvPr>
            <p:ph type="hdr" sz="quarter" idx="10"/>
          </p:nvPr>
        </p:nvSpPr>
        <p:spPr/>
        <p:txBody>
          <a:bodyPr/>
          <a:lstStyle/>
          <a:p>
            <a:pPr>
              <a:defRPr/>
            </a:pPr>
            <a:r>
              <a:rPr lang="en-GB" smtClean="0"/>
              <a:t>Netteknik 1  (AMU 44947)</a:t>
            </a:r>
            <a:endParaRPr lang="en-GB"/>
          </a:p>
        </p:txBody>
      </p:sp>
      <p:sp>
        <p:nvSpPr>
          <p:cNvPr id="5" name="Pladsholder til sidefod 4"/>
          <p:cNvSpPr>
            <a:spLocks noGrp="1"/>
          </p:cNvSpPr>
          <p:nvPr>
            <p:ph type="ftr" sz="quarter" idx="11"/>
          </p:nvPr>
        </p:nvSpPr>
        <p:spPr/>
        <p:txBody>
          <a:bodyPr/>
          <a:lstStyle/>
          <a:p>
            <a:pPr>
              <a:defRPr/>
            </a:pPr>
            <a:r>
              <a:rPr lang="en-GB" smtClean="0"/>
              <a:t>© Mercantec 2015</a:t>
            </a:r>
            <a:endParaRPr lang="en-GB"/>
          </a:p>
        </p:txBody>
      </p:sp>
      <p:sp>
        <p:nvSpPr>
          <p:cNvPr id="6" name="Pladsholder til diasnummer 5"/>
          <p:cNvSpPr>
            <a:spLocks noGrp="1"/>
          </p:cNvSpPr>
          <p:nvPr>
            <p:ph type="sldNum" sz="quarter" idx="12"/>
          </p:nvPr>
        </p:nvSpPr>
        <p:spPr/>
        <p:txBody>
          <a:bodyPr/>
          <a:lstStyle/>
          <a:p>
            <a:pPr>
              <a:defRPr/>
            </a:pPr>
            <a:fld id="{FCECC779-82AF-4E5D-8DED-B10108A93AF2}" type="slidenum">
              <a:rPr lang="en-GB" smtClean="0"/>
              <a:pPr>
                <a:defRPr/>
              </a:pPr>
              <a:t>5</a:t>
            </a:fld>
            <a:endParaRPr lang="en-GB"/>
          </a:p>
        </p:txBody>
      </p:sp>
    </p:spTree>
    <p:extLst>
      <p:ext uri="{BB962C8B-B14F-4D97-AF65-F5344CB8AC3E}">
        <p14:creationId xmlns:p14="http://schemas.microsoft.com/office/powerpoint/2010/main" val="138827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hoved 3"/>
          <p:cNvSpPr>
            <a:spLocks noGrp="1"/>
          </p:cNvSpPr>
          <p:nvPr>
            <p:ph type="hdr" sz="quarter" idx="10"/>
          </p:nvPr>
        </p:nvSpPr>
        <p:spPr/>
        <p:txBody>
          <a:bodyPr/>
          <a:lstStyle/>
          <a:p>
            <a:pPr>
              <a:defRPr/>
            </a:pPr>
            <a:r>
              <a:rPr lang="en-GB" smtClean="0"/>
              <a:t>Netteknik 1  (AMU 44947)</a:t>
            </a:r>
            <a:endParaRPr lang="en-GB"/>
          </a:p>
        </p:txBody>
      </p:sp>
      <p:sp>
        <p:nvSpPr>
          <p:cNvPr id="5" name="Pladsholder til sidefod 4"/>
          <p:cNvSpPr>
            <a:spLocks noGrp="1"/>
          </p:cNvSpPr>
          <p:nvPr>
            <p:ph type="ftr" sz="quarter" idx="11"/>
          </p:nvPr>
        </p:nvSpPr>
        <p:spPr/>
        <p:txBody>
          <a:bodyPr/>
          <a:lstStyle/>
          <a:p>
            <a:pPr>
              <a:defRPr/>
            </a:pPr>
            <a:r>
              <a:rPr lang="en-GB" smtClean="0"/>
              <a:t>© Mercantec 2015</a:t>
            </a:r>
            <a:endParaRPr lang="en-GB"/>
          </a:p>
        </p:txBody>
      </p:sp>
      <p:sp>
        <p:nvSpPr>
          <p:cNvPr id="6" name="Pladsholder til diasnummer 5"/>
          <p:cNvSpPr>
            <a:spLocks noGrp="1"/>
          </p:cNvSpPr>
          <p:nvPr>
            <p:ph type="sldNum" sz="quarter" idx="12"/>
          </p:nvPr>
        </p:nvSpPr>
        <p:spPr/>
        <p:txBody>
          <a:bodyPr/>
          <a:lstStyle/>
          <a:p>
            <a:pPr>
              <a:defRPr/>
            </a:pPr>
            <a:fld id="{FCECC779-82AF-4E5D-8DED-B10108A93AF2}" type="slidenum">
              <a:rPr lang="en-GB" smtClean="0"/>
              <a:pPr>
                <a:defRPr/>
              </a:pPr>
              <a:t>19</a:t>
            </a:fld>
            <a:endParaRPr lang="en-GB"/>
          </a:p>
        </p:txBody>
      </p:sp>
    </p:spTree>
    <p:extLst>
      <p:ext uri="{BB962C8B-B14F-4D97-AF65-F5344CB8AC3E}">
        <p14:creationId xmlns:p14="http://schemas.microsoft.com/office/powerpoint/2010/main" val="3013007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eldias">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173238" y="2420888"/>
            <a:ext cx="5612160" cy="1143000"/>
          </a:xfrm>
        </p:spPr>
        <p:txBody>
          <a:bodyPr/>
          <a:lstStyle>
            <a:lvl1pPr algn="l">
              <a:defRPr sz="5400">
                <a:solidFill>
                  <a:srgbClr val="00B0F0"/>
                </a:solidFill>
                <a:latin typeface="Arial" pitchFamily="34" charset="0"/>
                <a:cs typeface="Arial" pitchFamily="34" charset="0"/>
              </a:defRPr>
            </a:lvl1pPr>
          </a:lstStyle>
          <a:p>
            <a:pPr lvl="0"/>
            <a:r>
              <a:rPr lang="da-DK" noProof="0" smtClean="0"/>
              <a:t>Klik for at redigere i master</a:t>
            </a:r>
            <a:endParaRPr lang="en-US" noProof="0" dirty="0" smtClean="0"/>
          </a:p>
        </p:txBody>
      </p:sp>
      <p:sp>
        <p:nvSpPr>
          <p:cNvPr id="21507" name="Rectangle 3"/>
          <p:cNvSpPr>
            <a:spLocks noGrp="1" noChangeArrowheads="1"/>
          </p:cNvSpPr>
          <p:nvPr>
            <p:ph type="subTitle" idx="1"/>
          </p:nvPr>
        </p:nvSpPr>
        <p:spPr>
          <a:xfrm>
            <a:off x="3171651" y="4653136"/>
            <a:ext cx="6400800" cy="1511300"/>
          </a:xfrm>
        </p:spPr>
        <p:txBody>
          <a:bodyPr anchor="ctr"/>
          <a:lstStyle>
            <a:lvl1pPr marL="0" indent="0" algn="l">
              <a:buFontTx/>
              <a:buNone/>
              <a:defRPr sz="3200">
                <a:solidFill>
                  <a:srgbClr val="8FB018"/>
                </a:solidFill>
                <a:latin typeface="Arial" pitchFamily="34" charset="0"/>
                <a:cs typeface="Arial" pitchFamily="34" charset="0"/>
              </a:defRPr>
            </a:lvl1pPr>
          </a:lstStyle>
          <a:p>
            <a:pPr lvl="0"/>
            <a:r>
              <a:rPr lang="da-DK" noProof="0" smtClean="0"/>
              <a:t>Klik for at redigere i master</a:t>
            </a:r>
            <a:endParaRPr lang="en-US" noProof="0" dirty="0" smtClean="0"/>
          </a:p>
        </p:txBody>
      </p:sp>
      <p:pic>
        <p:nvPicPr>
          <p:cNvPr id="21512" name="Picture 8" descr="cabl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60848"/>
            <a:ext cx="2699792" cy="243817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3096344" cy="1303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ladsholder til tekst 3"/>
          <p:cNvSpPr>
            <a:spLocks noGrp="1"/>
          </p:cNvSpPr>
          <p:nvPr>
            <p:ph type="body" sz="quarter" idx="11"/>
          </p:nvPr>
        </p:nvSpPr>
        <p:spPr>
          <a:xfrm>
            <a:off x="3173238" y="3573016"/>
            <a:ext cx="5615335" cy="1081087"/>
          </a:xfrm>
        </p:spPr>
        <p:txBody>
          <a:bodyPr anchor="ctr"/>
          <a:lstStyle>
            <a:lvl1pPr marL="0" indent="0" algn="l">
              <a:buFontTx/>
              <a:buNone/>
              <a:defRPr sz="2400">
                <a:solidFill>
                  <a:schemeClr val="bg2">
                    <a:lumMod val="75000"/>
                  </a:schemeClr>
                </a:solidFill>
                <a:latin typeface="Arial" pitchFamily="34" charset="0"/>
                <a:cs typeface="Arial" pitchFamily="34" charset="0"/>
              </a:defRPr>
            </a:lvl1pPr>
          </a:lstStyle>
          <a:p>
            <a:pPr lvl="0"/>
            <a:r>
              <a:rPr lang="da-DK" smtClean="0"/>
              <a:t>Klik for at redigere i master</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pic>
        <p:nvPicPr>
          <p:cNvPr id="7" name="Billede 6"/>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31000"/>
                    </a14:imgEffect>
                    <a14:imgEffect>
                      <a14:brightnessContrast bright="78000" contrast="-61000"/>
                    </a14:imgEffect>
                  </a14:imgLayer>
                </a14:imgProps>
              </a:ext>
              <a:ext uri="{28A0092B-C50C-407E-A947-70E740481C1C}">
                <a14:useLocalDpi xmlns:a14="http://schemas.microsoft.com/office/drawing/2010/main" val="0"/>
              </a:ext>
            </a:extLst>
          </a:blip>
          <a:srcRect t="26538"/>
          <a:stretch/>
        </p:blipFill>
        <p:spPr>
          <a:xfrm>
            <a:off x="0" y="1484784"/>
            <a:ext cx="9144000" cy="4896544"/>
          </a:xfrm>
          <a:prstGeom prst="rect">
            <a:avLst/>
          </a:prstGeom>
        </p:spPr>
      </p:pic>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a:xfrm>
            <a:off x="457200" y="1584959"/>
            <a:ext cx="8229600" cy="4541203"/>
          </a:xfrm>
        </p:spPr>
        <p:txBody>
          <a:bodyPr/>
          <a:lstStyle>
            <a:lvl1pPr marL="342900" indent="-342900">
              <a:lnSpc>
                <a:spcPct val="100000"/>
              </a:lnSpc>
              <a:buFont typeface="Wingdings" pitchFamily="2" charset="2"/>
              <a:buChar char="§"/>
              <a:defRPr/>
            </a:lvl1pPr>
            <a:lvl2pPr marL="742950" indent="-285750">
              <a:lnSpc>
                <a:spcPct val="100000"/>
              </a:lnSpc>
              <a:buFont typeface="Wingdings" pitchFamily="2" charset="2"/>
              <a:buChar char="§"/>
              <a:defRPr/>
            </a:lvl2pPr>
            <a:lvl3pPr marL="1143000" indent="-228600">
              <a:lnSpc>
                <a:spcPct val="100000"/>
              </a:lnSpc>
              <a:buFont typeface="Wingdings" pitchFamily="2" charset="2"/>
              <a:buChar char="§"/>
              <a:defRPr/>
            </a:lvl3pPr>
            <a:lvl4pPr marL="1600200" indent="-228600">
              <a:lnSpc>
                <a:spcPct val="100000"/>
              </a:lnSpc>
              <a:buFont typeface="Wingdings" pitchFamily="2" charset="2"/>
              <a:buChar char="§"/>
              <a:defRPr/>
            </a:lvl4pPr>
            <a:lvl5pPr marL="2057400" indent="-228600">
              <a:lnSpc>
                <a:spcPct val="100000"/>
              </a:lnSpc>
              <a:buFont typeface="Wingdings" pitchFamily="2" charset="2"/>
              <a:buChar char="§"/>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Rectangle 5"/>
          <p:cNvSpPr>
            <a:spLocks noGrp="1" noChangeArrowheads="1"/>
          </p:cNvSpPr>
          <p:nvPr>
            <p:ph type="sldNum" sz="quarter" idx="11"/>
          </p:nvPr>
        </p:nvSpPr>
        <p:spPr>
          <a:ln/>
        </p:spPr>
        <p:txBody>
          <a:bodyPr/>
          <a:lstStyle>
            <a:lvl1pPr>
              <a:defRPr/>
            </a:lvl1pPr>
          </a:lstStyle>
          <a:p>
            <a:pPr>
              <a:defRPr/>
            </a:pPr>
            <a:fld id="{6398DE30-02F5-4280-861E-812F83DEF351}" type="slidenum">
              <a:rPr lang="da-DK" smtClean="0"/>
              <a:pPr>
                <a:defRPr/>
              </a:pPr>
              <a:t>‹nr.›</a:t>
            </a:fld>
            <a:endParaRPr lang="da-DK"/>
          </a:p>
        </p:txBody>
      </p:sp>
      <p:sp>
        <p:nvSpPr>
          <p:cNvPr id="4" name="Pladsholder til sidefod 3"/>
          <p:cNvSpPr>
            <a:spLocks noGrp="1"/>
          </p:cNvSpPr>
          <p:nvPr>
            <p:ph type="ftr" sz="quarter" idx="12"/>
          </p:nvPr>
        </p:nvSpPr>
        <p:spPr/>
        <p:txBody>
          <a:bodyPr/>
          <a:lstStyle/>
          <a:p>
            <a:pPr>
              <a:defRPr/>
            </a:pPr>
            <a:r>
              <a:rPr lang="da-DK" smtClean="0"/>
              <a:t>© Mercantec 2015</a:t>
            </a:r>
            <a:endParaRPr lang="da-DK"/>
          </a:p>
        </p:txBody>
      </p:sp>
    </p:spTree>
    <p:extLst>
      <p:ext uri="{BB962C8B-B14F-4D97-AF65-F5344CB8AC3E}">
        <p14:creationId xmlns:p14="http://schemas.microsoft.com/office/powerpoint/2010/main" val="42587249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gen animation 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a:xfrm>
            <a:off x="457200" y="1584959"/>
            <a:ext cx="8229600" cy="4541203"/>
          </a:xfrm>
        </p:spPr>
        <p:txBody>
          <a:bodyPr/>
          <a:lstStyle>
            <a:lvl1pPr marL="342900" indent="-342900">
              <a:lnSpc>
                <a:spcPct val="100000"/>
              </a:lnSpc>
              <a:buFont typeface="Wingdings" pitchFamily="2" charset="2"/>
              <a:buChar char="§"/>
              <a:defRPr/>
            </a:lvl1pPr>
            <a:lvl2pPr marL="800100" indent="-342900">
              <a:lnSpc>
                <a:spcPct val="100000"/>
              </a:lnSpc>
              <a:buFont typeface="Wingdings" pitchFamily="2" charset="2"/>
              <a:buChar char="§"/>
              <a:defRPr/>
            </a:lvl2pPr>
            <a:lvl3pPr marL="1200150" indent="-285750">
              <a:lnSpc>
                <a:spcPct val="100000"/>
              </a:lnSpc>
              <a:buFont typeface="Wingdings" pitchFamily="2" charset="2"/>
              <a:buChar char="§"/>
              <a:defRPr/>
            </a:lvl3pPr>
            <a:lvl4pPr marL="1657350" indent="-285750">
              <a:lnSpc>
                <a:spcPct val="100000"/>
              </a:lnSpc>
              <a:buFont typeface="Wingdings" pitchFamily="2" charset="2"/>
              <a:buChar char="§"/>
              <a:defRPr/>
            </a:lvl4pPr>
            <a:lvl5pPr marL="2114550" indent="-285750">
              <a:lnSpc>
                <a:spcPct val="100000"/>
              </a:lnSpc>
              <a:buFont typeface="Wingdings" pitchFamily="2" charset="2"/>
              <a:buChar char="§"/>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Rectangle 5"/>
          <p:cNvSpPr>
            <a:spLocks noGrp="1" noChangeArrowheads="1"/>
          </p:cNvSpPr>
          <p:nvPr>
            <p:ph type="sldNum" sz="quarter" idx="11"/>
          </p:nvPr>
        </p:nvSpPr>
        <p:spPr>
          <a:ln/>
        </p:spPr>
        <p:txBody>
          <a:bodyPr/>
          <a:lstStyle>
            <a:lvl1pPr>
              <a:defRPr/>
            </a:lvl1pPr>
          </a:lstStyle>
          <a:p>
            <a:pPr>
              <a:defRPr/>
            </a:pPr>
            <a:fld id="{FF286C96-ED1C-466B-A44B-B723552C30D5}" type="slidenum">
              <a:rPr lang="da-DK" smtClean="0"/>
              <a:pPr>
                <a:defRPr/>
              </a:pPr>
              <a:t>‹nr.›</a:t>
            </a:fld>
            <a:endParaRPr lang="da-DK"/>
          </a:p>
        </p:txBody>
      </p:sp>
      <p:sp>
        <p:nvSpPr>
          <p:cNvPr id="4" name="Pladsholder til sidefod 3"/>
          <p:cNvSpPr>
            <a:spLocks noGrp="1"/>
          </p:cNvSpPr>
          <p:nvPr>
            <p:ph type="ftr" sz="quarter" idx="12"/>
          </p:nvPr>
        </p:nvSpPr>
        <p:spPr/>
        <p:txBody>
          <a:bodyPr/>
          <a:lstStyle/>
          <a:p>
            <a:pPr>
              <a:defRPr/>
            </a:pPr>
            <a:r>
              <a:rPr lang="da-DK" smtClean="0"/>
              <a:t>© Mercantec 2015</a:t>
            </a:r>
            <a:endParaRPr lang="da-DK"/>
          </a:p>
        </p:txBody>
      </p:sp>
    </p:spTree>
    <p:extLst>
      <p:ext uri="{BB962C8B-B14F-4D97-AF65-F5344CB8AC3E}">
        <p14:creationId xmlns:p14="http://schemas.microsoft.com/office/powerpoint/2010/main" val="8114765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el og indholdsobjekt uden animation">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67544" y="1340768"/>
            <a:ext cx="8064896" cy="504056"/>
          </a:xfrm>
        </p:spPr>
        <p:txBody>
          <a:bodyPr anchor="ctr"/>
          <a:lstStyle>
            <a:lvl1pPr marL="0" indent="0">
              <a:buNone/>
              <a:defRPr sz="2400">
                <a:solidFill>
                  <a:srgbClr val="8FB018"/>
                </a:solidFill>
                <a:latin typeface="Arial" pitchFamily="34" charset="0"/>
                <a:cs typeface="Arial" pitchFamily="34" charset="0"/>
              </a:defRPr>
            </a:lvl1pPr>
            <a:lvl2pPr marL="457200" indent="0">
              <a:buNone/>
              <a:defRPr sz="24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400">
                <a:latin typeface="Arial" pitchFamily="34" charset="0"/>
                <a:cs typeface="Arial" pitchFamily="34" charset="0"/>
              </a:defRPr>
            </a:lvl4pPr>
            <a:lvl5pPr marL="1828800" indent="0">
              <a:buFont typeface="Arial" panose="020B0604020202020204" pitchFamily="34" charset="0"/>
              <a:buNone/>
              <a:defRPr sz="2400">
                <a:latin typeface="Arial" pitchFamily="34" charset="0"/>
                <a:cs typeface="Arial" pitchFamily="34" charset="0"/>
              </a:defRPr>
            </a:lvl5pPr>
            <a:lvl6pPr marL="2286000" indent="0">
              <a:buClr>
                <a:srgbClr val="660066"/>
              </a:buClr>
              <a:buFont typeface="Arial" panose="020B0604020202020204" pitchFamily="34" charset="0"/>
              <a:buNone/>
              <a:defRPr sz="2400">
                <a:latin typeface="Arial" pitchFamily="34" charset="0"/>
                <a:cs typeface="Arial" pitchFamily="34" charset="0"/>
              </a:defRPr>
            </a:lvl6pPr>
          </a:lstStyle>
          <a:p>
            <a:pPr lvl="0"/>
            <a:r>
              <a:rPr lang="da-DK" smtClean="0"/>
              <a:t>Klik for at redigere i master</a:t>
            </a:r>
          </a:p>
        </p:txBody>
      </p:sp>
      <p:sp>
        <p:nvSpPr>
          <p:cNvPr id="7" name="Pladsholder til tekst 6"/>
          <p:cNvSpPr>
            <a:spLocks noGrp="1"/>
          </p:cNvSpPr>
          <p:nvPr>
            <p:ph type="body" sz="quarter" idx="11"/>
          </p:nvPr>
        </p:nvSpPr>
        <p:spPr>
          <a:xfrm>
            <a:off x="467544" y="620688"/>
            <a:ext cx="5761806" cy="400050"/>
          </a:xfrm>
        </p:spPr>
        <p:txBody>
          <a:bodyPr anchor="ctr"/>
          <a:lstStyle>
            <a:lvl1pPr marL="0" indent="0" algn="l">
              <a:buFont typeface="Courier New" pitchFamily="49" charset="0"/>
              <a:buNone/>
              <a:defRPr sz="1600">
                <a:solidFill>
                  <a:schemeClr val="bg2">
                    <a:lumMod val="7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smtClean="0"/>
              <a:t>Klik for at redigere i master</a:t>
            </a:r>
          </a:p>
        </p:txBody>
      </p:sp>
      <p:sp>
        <p:nvSpPr>
          <p:cNvPr id="6" name="Tekstboks 5"/>
          <p:cNvSpPr txBox="1"/>
          <p:nvPr/>
        </p:nvSpPr>
        <p:spPr>
          <a:xfrm>
            <a:off x="7524328" y="6477459"/>
            <a:ext cx="1512168" cy="215444"/>
          </a:xfrm>
          <a:prstGeom prst="rect">
            <a:avLst/>
          </a:prstGeom>
          <a:noFill/>
        </p:spPr>
        <p:txBody>
          <a:bodyPr wrap="square" rtlCol="0">
            <a:spAutoFit/>
          </a:bodyPr>
          <a:lstStyle/>
          <a:p>
            <a:r>
              <a:rPr lang="da-DK" sz="800" dirty="0" smtClean="0">
                <a:solidFill>
                  <a:srgbClr val="660066"/>
                </a:solidFill>
                <a:hlinkClick r:id="rId2" action="ppaction://hlinksldjump"/>
              </a:rPr>
              <a:t>Kapiteloversigt - klik her …</a:t>
            </a:r>
            <a:endParaRPr lang="da-DK" sz="800" dirty="0">
              <a:solidFill>
                <a:srgbClr val="660066"/>
              </a:solidFill>
            </a:endParaRPr>
          </a:p>
        </p:txBody>
      </p:sp>
      <p:sp>
        <p:nvSpPr>
          <p:cNvPr id="8" name="Pladsholder til indhold 2"/>
          <p:cNvSpPr>
            <a:spLocks noGrp="1"/>
          </p:cNvSpPr>
          <p:nvPr>
            <p:ph idx="12"/>
          </p:nvPr>
        </p:nvSpPr>
        <p:spPr>
          <a:xfrm>
            <a:off x="1043608" y="2060848"/>
            <a:ext cx="7560840" cy="4187924"/>
          </a:xfrm>
        </p:spPr>
        <p:txBody>
          <a:bodyPr/>
          <a:lstStyle>
            <a:lvl1pPr marL="342900" indent="-342900">
              <a:lnSpc>
                <a:spcPct val="100000"/>
              </a:lnSpc>
              <a:buFont typeface="Wingdings" pitchFamily="2" charset="2"/>
              <a:buChar char="§"/>
              <a:defRPr sz="2000">
                <a:latin typeface="Arial" pitchFamily="34" charset="0"/>
                <a:cs typeface="Arial" pitchFamily="34" charset="0"/>
              </a:defRPr>
            </a:lvl1pPr>
            <a:lvl2pPr marL="742950" indent="-285750">
              <a:lnSpc>
                <a:spcPct val="100000"/>
              </a:lnSpc>
              <a:buFont typeface="Wingdings" pitchFamily="2" charset="2"/>
              <a:buChar char="§"/>
              <a:defRPr sz="1800">
                <a:latin typeface="Arial" pitchFamily="34" charset="0"/>
                <a:cs typeface="Arial" pitchFamily="34" charset="0"/>
              </a:defRPr>
            </a:lvl2pPr>
            <a:lvl3pPr marL="1143000" indent="-228600">
              <a:lnSpc>
                <a:spcPct val="100000"/>
              </a:lnSpc>
              <a:buFont typeface="Wingdings" pitchFamily="2" charset="2"/>
              <a:buChar char="§"/>
              <a:defRPr sz="1600">
                <a:latin typeface="Arial" pitchFamily="34" charset="0"/>
                <a:cs typeface="Arial" pitchFamily="34" charset="0"/>
              </a:defRPr>
            </a:lvl3pPr>
            <a:lvl4pPr marL="1600200" indent="-228600">
              <a:lnSpc>
                <a:spcPct val="100000"/>
              </a:lnSpc>
              <a:buFont typeface="Wingdings" pitchFamily="2" charset="2"/>
              <a:buChar char="§"/>
              <a:defRPr sz="1400">
                <a:latin typeface="Arial" pitchFamily="34" charset="0"/>
                <a:cs typeface="Arial" pitchFamily="34" charset="0"/>
              </a:defRPr>
            </a:lvl4pPr>
            <a:lvl5pPr marL="2114550" indent="-285750">
              <a:lnSpc>
                <a:spcPct val="100000"/>
              </a:lnSpc>
              <a:buFont typeface="Wingdings" pitchFamily="2" charset="2"/>
              <a:buChar char="§"/>
              <a:defRPr sz="1200">
                <a:latin typeface="Arial" pitchFamily="34" charset="0"/>
                <a:cs typeface="Arial" pitchFamily="34" charset="0"/>
              </a:defRPr>
            </a:lvl5pPr>
            <a:lvl6pPr marL="2514600" indent="-228600">
              <a:lnSpc>
                <a:spcPct val="100000"/>
              </a:lnSpc>
              <a:buClr>
                <a:srgbClr val="660066"/>
              </a:buClr>
              <a:buFont typeface="Courier New" pitchFamily="49" charset="0"/>
              <a:buChar char="o"/>
              <a:defRPr sz="1100">
                <a:latin typeface="Arial" pitchFamily="34" charset="0"/>
                <a:cs typeface="Arial" pitchFamily="34" charset="0"/>
              </a:defRPr>
            </a:lvl6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smtClean="0"/>
          </a:p>
        </p:txBody>
      </p:sp>
      <p:sp>
        <p:nvSpPr>
          <p:cNvPr id="5" name="Titel 4"/>
          <p:cNvSpPr>
            <a:spLocks noGrp="1"/>
          </p:cNvSpPr>
          <p:nvPr>
            <p:ph type="title"/>
          </p:nvPr>
        </p:nvSpPr>
        <p:spPr/>
        <p:txBody>
          <a:bodyPr/>
          <a:lstStyle/>
          <a:p>
            <a:r>
              <a:rPr lang="da-DK" smtClean="0"/>
              <a:t>Klik for at redigere i master</a:t>
            </a:r>
            <a:endParaRPr lang="da-DK" dirty="0"/>
          </a:p>
        </p:txBody>
      </p:sp>
      <p:sp>
        <p:nvSpPr>
          <p:cNvPr id="2" name="Pladsholder til sidefod 1"/>
          <p:cNvSpPr>
            <a:spLocks noGrp="1"/>
          </p:cNvSpPr>
          <p:nvPr>
            <p:ph type="ftr" sz="quarter" idx="13"/>
          </p:nvPr>
        </p:nvSpPr>
        <p:spPr/>
        <p:txBody>
          <a:bodyPr/>
          <a:lstStyle/>
          <a:p>
            <a:pPr>
              <a:defRPr/>
            </a:pPr>
            <a:r>
              <a:rPr lang="da-DK" smtClean="0"/>
              <a:t>© Mercantec 2015</a:t>
            </a:r>
            <a:endParaRPr lang="da-DK"/>
          </a:p>
        </p:txBody>
      </p:sp>
    </p:spTree>
    <p:extLst>
      <p:ext uri="{BB962C8B-B14F-4D97-AF65-F5344CB8AC3E}">
        <p14:creationId xmlns:p14="http://schemas.microsoft.com/office/powerpoint/2010/main" val="8447961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gen animation Titel og indholdsobjekt uden animation">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67544" y="1340768"/>
            <a:ext cx="8064896" cy="504056"/>
          </a:xfrm>
        </p:spPr>
        <p:txBody>
          <a:bodyPr anchor="ctr"/>
          <a:lstStyle>
            <a:lvl1pPr marL="0" indent="0">
              <a:buNone/>
              <a:defRPr sz="2400">
                <a:solidFill>
                  <a:srgbClr val="8FB018"/>
                </a:solidFill>
                <a:latin typeface="Arial" pitchFamily="34" charset="0"/>
                <a:cs typeface="Arial" pitchFamily="34" charset="0"/>
              </a:defRPr>
            </a:lvl1pPr>
            <a:lvl2pPr marL="457200" indent="0">
              <a:buNone/>
              <a:defRPr sz="24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400">
                <a:latin typeface="Arial" pitchFamily="34" charset="0"/>
                <a:cs typeface="Arial" pitchFamily="34" charset="0"/>
              </a:defRPr>
            </a:lvl4pPr>
            <a:lvl5pPr marL="1828800" indent="0">
              <a:buFont typeface="Arial" panose="020B0604020202020204" pitchFamily="34" charset="0"/>
              <a:buNone/>
              <a:defRPr sz="2400">
                <a:latin typeface="Arial" pitchFamily="34" charset="0"/>
                <a:cs typeface="Arial" pitchFamily="34" charset="0"/>
              </a:defRPr>
            </a:lvl5pPr>
            <a:lvl6pPr marL="2286000" indent="0">
              <a:buClr>
                <a:srgbClr val="660066"/>
              </a:buClr>
              <a:buFont typeface="Arial" panose="020B0604020202020204" pitchFamily="34" charset="0"/>
              <a:buNone/>
              <a:defRPr sz="2400">
                <a:latin typeface="Arial" pitchFamily="34" charset="0"/>
                <a:cs typeface="Arial" pitchFamily="34" charset="0"/>
              </a:defRPr>
            </a:lvl6pPr>
          </a:lstStyle>
          <a:p>
            <a:pPr lvl="0"/>
            <a:r>
              <a:rPr lang="da-DK" smtClean="0"/>
              <a:t>Klik for at redigere i master</a:t>
            </a:r>
          </a:p>
        </p:txBody>
      </p:sp>
      <p:sp>
        <p:nvSpPr>
          <p:cNvPr id="7" name="Pladsholder til tekst 6"/>
          <p:cNvSpPr>
            <a:spLocks noGrp="1"/>
          </p:cNvSpPr>
          <p:nvPr>
            <p:ph type="body" sz="quarter" idx="11"/>
          </p:nvPr>
        </p:nvSpPr>
        <p:spPr>
          <a:xfrm>
            <a:off x="467544" y="620688"/>
            <a:ext cx="5761806" cy="400050"/>
          </a:xfrm>
        </p:spPr>
        <p:txBody>
          <a:bodyPr anchor="ctr"/>
          <a:lstStyle>
            <a:lvl1pPr marL="0" indent="0" algn="l">
              <a:buFont typeface="Courier New" pitchFamily="49" charset="0"/>
              <a:buNone/>
              <a:defRPr sz="1600">
                <a:solidFill>
                  <a:schemeClr val="bg2">
                    <a:lumMod val="7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smtClean="0"/>
              <a:t>Klik for at redigere i master</a:t>
            </a:r>
          </a:p>
        </p:txBody>
      </p:sp>
      <p:sp>
        <p:nvSpPr>
          <p:cNvPr id="6" name="Tekstboks 5"/>
          <p:cNvSpPr txBox="1"/>
          <p:nvPr/>
        </p:nvSpPr>
        <p:spPr>
          <a:xfrm>
            <a:off x="7524328" y="6477459"/>
            <a:ext cx="1512168" cy="215444"/>
          </a:xfrm>
          <a:prstGeom prst="rect">
            <a:avLst/>
          </a:prstGeom>
          <a:noFill/>
        </p:spPr>
        <p:txBody>
          <a:bodyPr wrap="square" rtlCol="0">
            <a:spAutoFit/>
          </a:bodyPr>
          <a:lstStyle/>
          <a:p>
            <a:r>
              <a:rPr lang="da-DK" sz="800" dirty="0" smtClean="0">
                <a:solidFill>
                  <a:srgbClr val="660066"/>
                </a:solidFill>
                <a:hlinkClick r:id="rId2" action="ppaction://hlinksldjump"/>
              </a:rPr>
              <a:t>Kapiteloversigt - klik her …</a:t>
            </a:r>
            <a:endParaRPr lang="da-DK" sz="800" dirty="0">
              <a:solidFill>
                <a:srgbClr val="660066"/>
              </a:solidFill>
            </a:endParaRPr>
          </a:p>
        </p:txBody>
      </p:sp>
      <p:sp>
        <p:nvSpPr>
          <p:cNvPr id="8" name="Pladsholder til indhold 2"/>
          <p:cNvSpPr>
            <a:spLocks noGrp="1"/>
          </p:cNvSpPr>
          <p:nvPr>
            <p:ph idx="12"/>
          </p:nvPr>
        </p:nvSpPr>
        <p:spPr>
          <a:xfrm>
            <a:off x="1043608" y="2060848"/>
            <a:ext cx="7560840" cy="4187924"/>
          </a:xfrm>
        </p:spPr>
        <p:txBody>
          <a:bodyPr/>
          <a:lstStyle>
            <a:lvl1pPr marL="342900" indent="-342900">
              <a:lnSpc>
                <a:spcPct val="100000"/>
              </a:lnSpc>
              <a:buFont typeface="Wingdings" pitchFamily="2" charset="2"/>
              <a:buChar char="§"/>
              <a:defRPr sz="2000">
                <a:latin typeface="Arial" pitchFamily="34" charset="0"/>
                <a:cs typeface="Arial" pitchFamily="34" charset="0"/>
              </a:defRPr>
            </a:lvl1pPr>
            <a:lvl2pPr marL="742950" indent="-285750">
              <a:lnSpc>
                <a:spcPct val="100000"/>
              </a:lnSpc>
              <a:buFont typeface="Wingdings" pitchFamily="2" charset="2"/>
              <a:buChar char="§"/>
              <a:defRPr sz="1800">
                <a:latin typeface="Arial" pitchFamily="34" charset="0"/>
                <a:cs typeface="Arial" pitchFamily="34" charset="0"/>
              </a:defRPr>
            </a:lvl2pPr>
            <a:lvl3pPr marL="1143000" indent="-228600">
              <a:lnSpc>
                <a:spcPct val="100000"/>
              </a:lnSpc>
              <a:buFont typeface="Wingdings" pitchFamily="2" charset="2"/>
              <a:buChar char="§"/>
              <a:defRPr sz="1600">
                <a:latin typeface="Arial" pitchFamily="34" charset="0"/>
                <a:cs typeface="Arial" pitchFamily="34" charset="0"/>
              </a:defRPr>
            </a:lvl3pPr>
            <a:lvl4pPr marL="1600200" indent="-228600">
              <a:lnSpc>
                <a:spcPct val="100000"/>
              </a:lnSpc>
              <a:buFont typeface="Wingdings" pitchFamily="2" charset="2"/>
              <a:buChar char="§"/>
              <a:defRPr sz="1400">
                <a:latin typeface="Arial" pitchFamily="34" charset="0"/>
                <a:cs typeface="Arial" pitchFamily="34" charset="0"/>
              </a:defRPr>
            </a:lvl4pPr>
            <a:lvl5pPr marL="2114550" indent="-285750">
              <a:lnSpc>
                <a:spcPct val="100000"/>
              </a:lnSpc>
              <a:buFont typeface="Wingdings" pitchFamily="2" charset="2"/>
              <a:buChar char="§"/>
              <a:defRPr sz="1200">
                <a:latin typeface="Arial" pitchFamily="34" charset="0"/>
                <a:cs typeface="Arial" pitchFamily="34" charset="0"/>
              </a:defRPr>
            </a:lvl5pPr>
            <a:lvl6pPr marL="2514600" indent="-228600">
              <a:lnSpc>
                <a:spcPct val="100000"/>
              </a:lnSpc>
              <a:buClr>
                <a:srgbClr val="660066"/>
              </a:buClr>
              <a:buFont typeface="Courier New" pitchFamily="49" charset="0"/>
              <a:buChar char="o"/>
              <a:defRPr sz="1100">
                <a:latin typeface="Arial" pitchFamily="34" charset="0"/>
                <a:cs typeface="Arial" pitchFamily="34" charset="0"/>
              </a:defRPr>
            </a:lvl6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smtClean="0"/>
          </a:p>
        </p:txBody>
      </p:sp>
      <p:sp>
        <p:nvSpPr>
          <p:cNvPr id="5" name="Titel 4"/>
          <p:cNvSpPr>
            <a:spLocks noGrp="1"/>
          </p:cNvSpPr>
          <p:nvPr>
            <p:ph type="title"/>
          </p:nvPr>
        </p:nvSpPr>
        <p:spPr/>
        <p:txBody>
          <a:bodyPr/>
          <a:lstStyle/>
          <a:p>
            <a:r>
              <a:rPr lang="da-DK" smtClean="0"/>
              <a:t>Klik for at redigere i master</a:t>
            </a:r>
            <a:endParaRPr lang="da-DK" dirty="0"/>
          </a:p>
        </p:txBody>
      </p:sp>
      <p:sp>
        <p:nvSpPr>
          <p:cNvPr id="2" name="Pladsholder til sidefod 1"/>
          <p:cNvSpPr>
            <a:spLocks noGrp="1"/>
          </p:cNvSpPr>
          <p:nvPr>
            <p:ph type="ftr" sz="quarter" idx="13"/>
          </p:nvPr>
        </p:nvSpPr>
        <p:spPr/>
        <p:txBody>
          <a:bodyPr/>
          <a:lstStyle/>
          <a:p>
            <a:pPr>
              <a:defRPr/>
            </a:pPr>
            <a:r>
              <a:rPr lang="da-DK" smtClean="0"/>
              <a:t>© Mercantec 2015</a:t>
            </a:r>
            <a:endParaRPr lang="da-DK"/>
          </a:p>
        </p:txBody>
      </p:sp>
    </p:spTree>
    <p:extLst>
      <p:ext uri="{BB962C8B-B14F-4D97-AF65-F5344CB8AC3E}">
        <p14:creationId xmlns:p14="http://schemas.microsoft.com/office/powerpoint/2010/main" val="15746866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Ingen animation 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5" name="Rectangle 5"/>
          <p:cNvSpPr>
            <a:spLocks noGrp="1" noChangeArrowheads="1"/>
          </p:cNvSpPr>
          <p:nvPr>
            <p:ph type="sldNum" sz="quarter" idx="11"/>
          </p:nvPr>
        </p:nvSpPr>
        <p:spPr>
          <a:ln/>
        </p:spPr>
        <p:txBody>
          <a:bodyPr/>
          <a:lstStyle>
            <a:lvl1pPr>
              <a:defRPr/>
            </a:lvl1pPr>
          </a:lstStyle>
          <a:p>
            <a:pPr>
              <a:defRPr/>
            </a:pPr>
            <a:fld id="{FF286C96-ED1C-466B-A44B-B723552C30D5}" type="slidenum">
              <a:rPr lang="da-DK" smtClean="0"/>
              <a:pPr>
                <a:defRPr/>
              </a:pPr>
              <a:t>‹nr.›</a:t>
            </a:fld>
            <a:endParaRPr lang="da-DK"/>
          </a:p>
        </p:txBody>
      </p:sp>
      <p:sp>
        <p:nvSpPr>
          <p:cNvPr id="4" name="Pladsholder til sidefod 3"/>
          <p:cNvSpPr>
            <a:spLocks noGrp="1"/>
          </p:cNvSpPr>
          <p:nvPr>
            <p:ph type="ftr" sz="quarter" idx="12"/>
          </p:nvPr>
        </p:nvSpPr>
        <p:spPr/>
        <p:txBody>
          <a:bodyPr/>
          <a:lstStyle/>
          <a:p>
            <a:pPr>
              <a:defRPr/>
            </a:pPr>
            <a:r>
              <a:rPr lang="da-DK" smtClean="0"/>
              <a:t>© Mercantec 2015</a:t>
            </a:r>
            <a:endParaRPr lang="da-DK"/>
          </a:p>
        </p:txBody>
      </p:sp>
    </p:spTree>
    <p:extLst>
      <p:ext uri="{BB962C8B-B14F-4D97-AF65-F5344CB8AC3E}">
        <p14:creationId xmlns:p14="http://schemas.microsoft.com/office/powerpoint/2010/main" val="14791357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990600" y="381000"/>
            <a:ext cx="6629400" cy="533400"/>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1066800" y="1295400"/>
            <a:ext cx="3581400" cy="49530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800600" y="1295400"/>
            <a:ext cx="3581400" cy="24003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800600" y="3848100"/>
            <a:ext cx="3581400" cy="24003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diasnummer 5"/>
          <p:cNvSpPr>
            <a:spLocks noGrp="1"/>
          </p:cNvSpPr>
          <p:nvPr>
            <p:ph type="sldNum" sz="quarter" idx="10"/>
          </p:nvPr>
        </p:nvSpPr>
        <p:spPr>
          <a:xfrm>
            <a:off x="7164388" y="6477000"/>
            <a:ext cx="1905000" cy="304800"/>
          </a:xfrm>
          <a:prstGeom prst="rect">
            <a:avLst/>
          </a:prstGeom>
        </p:spPr>
        <p:txBody>
          <a:bodyPr/>
          <a:lstStyle>
            <a:lvl1pPr>
              <a:defRPr smtClean="0"/>
            </a:lvl1pPr>
          </a:lstStyle>
          <a:p>
            <a:pPr>
              <a:defRPr/>
            </a:pPr>
            <a:fld id="{281E5F98-5C61-4717-9B2B-46CDE7F2DCDC}" type="slidenum">
              <a:rPr lang="en-US"/>
              <a:pPr>
                <a:defRPr/>
              </a:pPr>
              <a:t>‹nr.›</a:t>
            </a:fld>
            <a:endParaRPr lang="en-US"/>
          </a:p>
        </p:txBody>
      </p:sp>
      <p:sp>
        <p:nvSpPr>
          <p:cNvPr id="7" name="Pladsholder til sidefod 6"/>
          <p:cNvSpPr>
            <a:spLocks noGrp="1"/>
          </p:cNvSpPr>
          <p:nvPr>
            <p:ph type="ftr" sz="quarter" idx="11"/>
          </p:nvPr>
        </p:nvSpPr>
        <p:spPr>
          <a:xfrm>
            <a:off x="107950" y="6477000"/>
            <a:ext cx="5113338" cy="304800"/>
          </a:xfrm>
        </p:spPr>
        <p:txBody>
          <a:bodyPr/>
          <a:lstStyle>
            <a:lvl1pPr>
              <a:defRPr smtClean="0"/>
            </a:lvl1pPr>
          </a:lstStyle>
          <a:p>
            <a:pPr>
              <a:defRPr/>
            </a:pPr>
            <a:r>
              <a:rPr lang="en-US" smtClean="0"/>
              <a:t>© Mercantec 2015</a:t>
            </a:r>
            <a:endParaRPr lang="en-US"/>
          </a:p>
        </p:txBody>
      </p:sp>
    </p:spTree>
    <p:extLst>
      <p:ext uri="{BB962C8B-B14F-4D97-AF65-F5344CB8AC3E}">
        <p14:creationId xmlns:p14="http://schemas.microsoft.com/office/powerpoint/2010/main" val="177216253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990600" y="381000"/>
            <a:ext cx="6629400" cy="533400"/>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1066800" y="1295400"/>
            <a:ext cx="3581400" cy="49530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800600" y="1295400"/>
            <a:ext cx="3581400" cy="49530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iasnummer 4"/>
          <p:cNvSpPr>
            <a:spLocks noGrp="1"/>
          </p:cNvSpPr>
          <p:nvPr>
            <p:ph type="sldNum" sz="quarter" idx="10"/>
          </p:nvPr>
        </p:nvSpPr>
        <p:spPr>
          <a:xfrm>
            <a:off x="7164388" y="6477000"/>
            <a:ext cx="1905000" cy="304800"/>
          </a:xfrm>
          <a:prstGeom prst="rect">
            <a:avLst/>
          </a:prstGeom>
        </p:spPr>
        <p:txBody>
          <a:bodyPr/>
          <a:lstStyle>
            <a:lvl1pPr>
              <a:defRPr smtClean="0"/>
            </a:lvl1pPr>
          </a:lstStyle>
          <a:p>
            <a:pPr>
              <a:defRPr/>
            </a:pPr>
            <a:fld id="{FB421CB7-B7B8-4047-8757-AEEBFB4CCCC2}" type="slidenum">
              <a:rPr lang="en-US"/>
              <a:pPr>
                <a:defRPr/>
              </a:pPr>
              <a:t>‹nr.›</a:t>
            </a:fld>
            <a:endParaRPr lang="en-US"/>
          </a:p>
        </p:txBody>
      </p:sp>
      <p:sp>
        <p:nvSpPr>
          <p:cNvPr id="6" name="Pladsholder til sidefod 5"/>
          <p:cNvSpPr>
            <a:spLocks noGrp="1"/>
          </p:cNvSpPr>
          <p:nvPr>
            <p:ph type="ftr" sz="quarter" idx="11"/>
          </p:nvPr>
        </p:nvSpPr>
        <p:spPr>
          <a:xfrm>
            <a:off x="107950" y="6477000"/>
            <a:ext cx="5113338" cy="304800"/>
          </a:xfrm>
        </p:spPr>
        <p:txBody>
          <a:bodyPr/>
          <a:lstStyle>
            <a:lvl1pPr>
              <a:defRPr smtClean="0"/>
            </a:lvl1pPr>
          </a:lstStyle>
          <a:p>
            <a:pPr>
              <a:defRPr/>
            </a:pPr>
            <a:r>
              <a:rPr lang="en-US" smtClean="0"/>
              <a:t>© Mercantec 2015</a:t>
            </a:r>
            <a:endParaRPr lang="en-US"/>
          </a:p>
        </p:txBody>
      </p:sp>
    </p:spTree>
    <p:extLst>
      <p:ext uri="{BB962C8B-B14F-4D97-AF65-F5344CB8AC3E}">
        <p14:creationId xmlns:p14="http://schemas.microsoft.com/office/powerpoint/2010/main" val="8317139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990600" y="381000"/>
            <a:ext cx="6629400" cy="533400"/>
          </a:xfrm>
        </p:spPr>
        <p:txBody>
          <a:bodyPr/>
          <a:lstStyle/>
          <a:p>
            <a:r>
              <a:rPr lang="da-DK" smtClean="0"/>
              <a:t>Klik for at redigere i master</a:t>
            </a:r>
            <a:endParaRPr lang="da-DK"/>
          </a:p>
        </p:txBody>
      </p:sp>
      <p:sp>
        <p:nvSpPr>
          <p:cNvPr id="3" name="Pladsholder til tabel 2"/>
          <p:cNvSpPr>
            <a:spLocks noGrp="1"/>
          </p:cNvSpPr>
          <p:nvPr>
            <p:ph type="tbl" idx="1"/>
          </p:nvPr>
        </p:nvSpPr>
        <p:spPr>
          <a:xfrm>
            <a:off x="1066800" y="1295400"/>
            <a:ext cx="7315200" cy="4953000"/>
          </a:xfrm>
        </p:spPr>
        <p:txBody>
          <a:bodyPr/>
          <a:lstStyle/>
          <a:p>
            <a:pPr lvl="0"/>
            <a:endParaRPr lang="da-DK" noProof="0"/>
          </a:p>
        </p:txBody>
      </p:sp>
      <p:sp>
        <p:nvSpPr>
          <p:cNvPr id="4" name="Pladsholder til diasnummer 3"/>
          <p:cNvSpPr>
            <a:spLocks noGrp="1"/>
          </p:cNvSpPr>
          <p:nvPr>
            <p:ph type="sldNum" sz="quarter" idx="10"/>
          </p:nvPr>
        </p:nvSpPr>
        <p:spPr>
          <a:xfrm>
            <a:off x="7164388" y="6477000"/>
            <a:ext cx="1905000" cy="304800"/>
          </a:xfrm>
          <a:prstGeom prst="rect">
            <a:avLst/>
          </a:prstGeom>
        </p:spPr>
        <p:txBody>
          <a:bodyPr/>
          <a:lstStyle>
            <a:lvl1pPr>
              <a:defRPr smtClean="0"/>
            </a:lvl1pPr>
          </a:lstStyle>
          <a:p>
            <a:pPr>
              <a:defRPr/>
            </a:pPr>
            <a:fld id="{0FE1FA18-E0E7-4D5F-84D6-C9606D946121}" type="slidenum">
              <a:rPr lang="en-US"/>
              <a:pPr>
                <a:defRPr/>
              </a:pPr>
              <a:t>‹nr.›</a:t>
            </a:fld>
            <a:endParaRPr lang="en-US"/>
          </a:p>
        </p:txBody>
      </p:sp>
      <p:sp>
        <p:nvSpPr>
          <p:cNvPr id="5" name="Pladsholder til sidefod 4"/>
          <p:cNvSpPr>
            <a:spLocks noGrp="1"/>
          </p:cNvSpPr>
          <p:nvPr>
            <p:ph type="ftr" sz="quarter" idx="11"/>
          </p:nvPr>
        </p:nvSpPr>
        <p:spPr>
          <a:xfrm>
            <a:off x="107950" y="6477000"/>
            <a:ext cx="5113338" cy="304800"/>
          </a:xfrm>
        </p:spPr>
        <p:txBody>
          <a:bodyPr/>
          <a:lstStyle>
            <a:lvl1pPr>
              <a:defRPr smtClean="0"/>
            </a:lvl1pPr>
          </a:lstStyle>
          <a:p>
            <a:pPr>
              <a:defRPr/>
            </a:pPr>
            <a:r>
              <a:rPr lang="en-US" smtClean="0"/>
              <a:t>© Mercantec 2015</a:t>
            </a:r>
            <a:endParaRPr lang="en-US"/>
          </a:p>
        </p:txBody>
      </p:sp>
    </p:spTree>
    <p:extLst>
      <p:ext uri="{BB962C8B-B14F-4D97-AF65-F5344CB8AC3E}">
        <p14:creationId xmlns:p14="http://schemas.microsoft.com/office/powerpoint/2010/main" val="3592335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7544" y="189012"/>
            <a:ext cx="4835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da-DK" dirty="0" smtClean="0"/>
          </a:p>
        </p:txBody>
      </p:sp>
      <p:sp>
        <p:nvSpPr>
          <p:cNvPr id="1027" name="Rectangle 3"/>
          <p:cNvSpPr>
            <a:spLocks noGrp="1" noChangeArrowheads="1"/>
          </p:cNvSpPr>
          <p:nvPr>
            <p:ph type="body" idx="1"/>
          </p:nvPr>
        </p:nvSpPr>
        <p:spPr bwMode="auto">
          <a:xfrm>
            <a:off x="457200" y="1628800"/>
            <a:ext cx="8229600" cy="452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dirty="0" smtClean="0"/>
              <a:t>Klik for at redigere teksttypografierne i masteren</a:t>
            </a:r>
          </a:p>
          <a:p>
            <a:pPr lvl="1"/>
            <a:r>
              <a:rPr lang="da-DK" altLang="da-DK" dirty="0" smtClean="0"/>
              <a:t>Andet niveau</a:t>
            </a:r>
          </a:p>
          <a:p>
            <a:pPr lvl="2"/>
            <a:r>
              <a:rPr lang="da-DK" altLang="da-DK" dirty="0" smtClean="0"/>
              <a:t>Tredje niveau</a:t>
            </a:r>
          </a:p>
          <a:p>
            <a:pPr lvl="3"/>
            <a:r>
              <a:rPr lang="da-DK" altLang="da-DK" dirty="0" smtClean="0"/>
              <a:t>Fjerde niveau</a:t>
            </a:r>
          </a:p>
          <a:p>
            <a:pPr lvl="4"/>
            <a:r>
              <a:rPr lang="da-DK" altLang="da-DK" dirty="0" smtClean="0"/>
              <a:t>Femte niveau</a:t>
            </a:r>
          </a:p>
        </p:txBody>
      </p:sp>
      <p:sp>
        <p:nvSpPr>
          <p:cNvPr id="33797" name="Rectangle 5"/>
          <p:cNvSpPr>
            <a:spLocks noGrp="1" noChangeArrowheads="1"/>
          </p:cNvSpPr>
          <p:nvPr>
            <p:ph type="sldNum" sz="quarter" idx="4"/>
          </p:nvPr>
        </p:nvSpPr>
        <p:spPr bwMode="auto">
          <a:xfrm>
            <a:off x="7596336" y="6309320"/>
            <a:ext cx="1090612" cy="363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lumMod val="75000"/>
                  </a:schemeClr>
                </a:solidFill>
                <a:latin typeface="Arial" charset="0"/>
              </a:defRPr>
            </a:lvl1pPr>
          </a:lstStyle>
          <a:p>
            <a:pPr>
              <a:defRPr/>
            </a:pPr>
            <a:fld id="{FF286C96-ED1C-466B-A44B-B723552C30D5}" type="slidenum">
              <a:rPr lang="da-DK" smtClean="0"/>
              <a:pPr>
                <a:defRPr/>
              </a:pPr>
              <a:t>‹nr.›</a:t>
            </a:fld>
            <a:endParaRPr lang="da-DK"/>
          </a:p>
        </p:txBody>
      </p:sp>
      <p:sp>
        <p:nvSpPr>
          <p:cNvPr id="1032" name="Line 8"/>
          <p:cNvSpPr>
            <a:spLocks noChangeShapeType="1"/>
          </p:cNvSpPr>
          <p:nvPr/>
        </p:nvSpPr>
        <p:spPr bwMode="auto">
          <a:xfrm>
            <a:off x="0" y="1125538"/>
            <a:ext cx="9144000"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da-DK"/>
          </a:p>
        </p:txBody>
      </p:sp>
      <p:pic>
        <p:nvPicPr>
          <p:cNvPr id="1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0112" y="116632"/>
            <a:ext cx="3283894" cy="1382856"/>
          </a:xfrm>
          <a:prstGeom prst="rect">
            <a:avLst/>
          </a:prstGeom>
          <a:ln>
            <a:noFill/>
          </a:ln>
          <a:effectLst>
            <a:outerShdw sx="1000" sy="1000" algn="tl" rotWithShape="0">
              <a:srgbClr val="333333"/>
            </a:outerShdw>
          </a:effectLst>
          <a:extLst/>
        </p:spPr>
      </p:pic>
      <p:sp>
        <p:nvSpPr>
          <p:cNvPr id="2" name="Pladsholder til sidefod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a:defRPr/>
            </a:pPr>
            <a:r>
              <a:rPr lang="da-DK" smtClean="0"/>
              <a:t>© Mercantec 2015</a:t>
            </a:r>
            <a:endParaRPr lang="da-DK"/>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timing>
    <p:tnLst>
      <p:par>
        <p:cTn id="1" dur="indefinite" restart="never" nodeType="tmRoot"/>
      </p:par>
    </p:tnLst>
  </p:timing>
  <p:hf sldNum="0" hdr="0" dt="0"/>
  <p:txStyles>
    <p:titleStyle>
      <a:lvl1pPr algn="l" rtl="0" eaLnBrk="1" fontAlgn="base" hangingPunct="1">
        <a:spcBef>
          <a:spcPct val="0"/>
        </a:spcBef>
        <a:spcAft>
          <a:spcPct val="0"/>
        </a:spcAft>
        <a:defRPr sz="2400">
          <a:solidFill>
            <a:schemeClr val="bg2">
              <a:lumMod val="75000"/>
            </a:schemeClr>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lnSpc>
          <a:spcPct val="100000"/>
        </a:lnSpc>
        <a:spcBef>
          <a:spcPct val="20000"/>
        </a:spcBef>
        <a:spcAft>
          <a:spcPct val="0"/>
        </a:spcAft>
        <a:buClr>
          <a:srgbClr val="7030A0"/>
        </a:buClr>
        <a:buFont typeface="Wingdings" pitchFamily="2" charset="2"/>
        <a:buChar char="§"/>
        <a:defRPr sz="2400">
          <a:solidFill>
            <a:schemeClr val="bg2">
              <a:lumMod val="75000"/>
            </a:schemeClr>
          </a:solidFill>
          <a:latin typeface="Arial" pitchFamily="34" charset="0"/>
          <a:ea typeface="+mn-ea"/>
          <a:cs typeface="Arial" pitchFamily="34" charset="0"/>
        </a:defRPr>
      </a:lvl1pPr>
      <a:lvl2pPr marL="742950" indent="-285750" algn="l" rtl="0" eaLnBrk="1" fontAlgn="base" hangingPunct="1">
        <a:lnSpc>
          <a:spcPct val="100000"/>
        </a:lnSpc>
        <a:spcBef>
          <a:spcPct val="20000"/>
        </a:spcBef>
        <a:spcAft>
          <a:spcPct val="0"/>
        </a:spcAft>
        <a:buClr>
          <a:srgbClr val="7030A0"/>
        </a:buClr>
        <a:buFont typeface="Wingdings" pitchFamily="2" charset="2"/>
        <a:buChar char="§"/>
        <a:defRPr sz="2000">
          <a:solidFill>
            <a:schemeClr val="bg2">
              <a:lumMod val="75000"/>
            </a:schemeClr>
          </a:solidFill>
          <a:latin typeface="Arial" pitchFamily="34" charset="0"/>
          <a:cs typeface="Arial" pitchFamily="34" charset="0"/>
        </a:defRPr>
      </a:lvl2pPr>
      <a:lvl3pPr marL="1143000" indent="-228600" algn="l" rtl="0" eaLnBrk="1" fontAlgn="base" hangingPunct="1">
        <a:lnSpc>
          <a:spcPct val="100000"/>
        </a:lnSpc>
        <a:spcBef>
          <a:spcPct val="20000"/>
        </a:spcBef>
        <a:spcAft>
          <a:spcPct val="0"/>
        </a:spcAft>
        <a:buClr>
          <a:srgbClr val="7030A0"/>
        </a:buClr>
        <a:buFont typeface="Wingdings" pitchFamily="2" charset="2"/>
        <a:buChar char="§"/>
        <a:defRPr sz="1800">
          <a:solidFill>
            <a:schemeClr val="bg2">
              <a:lumMod val="75000"/>
            </a:schemeClr>
          </a:solidFill>
          <a:latin typeface="Arial" pitchFamily="34" charset="0"/>
          <a:cs typeface="Arial" pitchFamily="34" charset="0"/>
        </a:defRPr>
      </a:lvl3pPr>
      <a:lvl4pPr marL="1600200" indent="-228600" algn="l" rtl="0" eaLnBrk="1" fontAlgn="base" hangingPunct="1">
        <a:lnSpc>
          <a:spcPct val="100000"/>
        </a:lnSpc>
        <a:spcBef>
          <a:spcPct val="20000"/>
        </a:spcBef>
        <a:spcAft>
          <a:spcPct val="0"/>
        </a:spcAft>
        <a:buClr>
          <a:srgbClr val="7030A0"/>
        </a:buClr>
        <a:buFont typeface="Wingdings" pitchFamily="2" charset="2"/>
        <a:buChar char="§"/>
        <a:defRPr sz="1600">
          <a:solidFill>
            <a:schemeClr val="bg2">
              <a:lumMod val="75000"/>
            </a:schemeClr>
          </a:solidFill>
          <a:latin typeface="Arial" pitchFamily="34" charset="0"/>
          <a:cs typeface="Arial" pitchFamily="34" charset="0"/>
        </a:defRPr>
      </a:lvl4pPr>
      <a:lvl5pPr marL="2057400" indent="-228600" algn="l" rtl="0" eaLnBrk="1" fontAlgn="base" hangingPunct="1">
        <a:lnSpc>
          <a:spcPct val="100000"/>
        </a:lnSpc>
        <a:spcBef>
          <a:spcPct val="20000"/>
        </a:spcBef>
        <a:spcAft>
          <a:spcPct val="0"/>
        </a:spcAft>
        <a:buClr>
          <a:srgbClr val="7030A0"/>
        </a:buClr>
        <a:buFont typeface="Wingdings" pitchFamily="2" charset="2"/>
        <a:buChar char="§"/>
        <a:defRPr sz="1600">
          <a:solidFill>
            <a:schemeClr val="bg2">
              <a:lumMod val="75000"/>
            </a:schemeClr>
          </a:solidFill>
          <a:latin typeface="Arial" pitchFamily="34" charset="0"/>
          <a:cs typeface="Arial" pitchFamily="34" charset="0"/>
        </a:defRPr>
      </a:lvl5pPr>
      <a:lvl6pPr marL="2514600" indent="-228600" algn="l" rtl="0" eaLnBrk="1" fontAlgn="base" hangingPunct="1">
        <a:lnSpc>
          <a:spcPts val="3000"/>
        </a:lnSpc>
        <a:spcBef>
          <a:spcPct val="20000"/>
        </a:spcBef>
        <a:spcAft>
          <a:spcPct val="0"/>
        </a:spcAft>
        <a:buChar char="»"/>
        <a:defRPr sz="2000">
          <a:solidFill>
            <a:schemeClr val="tx1"/>
          </a:solidFill>
          <a:latin typeface="+mn-lt"/>
        </a:defRPr>
      </a:lvl6pPr>
      <a:lvl7pPr marL="2971800" indent="-228600" algn="l" rtl="0" eaLnBrk="1" fontAlgn="base" hangingPunct="1">
        <a:lnSpc>
          <a:spcPts val="3000"/>
        </a:lnSpc>
        <a:spcBef>
          <a:spcPct val="20000"/>
        </a:spcBef>
        <a:spcAft>
          <a:spcPct val="0"/>
        </a:spcAft>
        <a:buChar char="»"/>
        <a:defRPr sz="2000">
          <a:solidFill>
            <a:schemeClr val="tx1"/>
          </a:solidFill>
          <a:latin typeface="+mn-lt"/>
        </a:defRPr>
      </a:lvl7pPr>
      <a:lvl8pPr marL="3429000" indent="-228600" algn="l" rtl="0" eaLnBrk="1" fontAlgn="base" hangingPunct="1">
        <a:lnSpc>
          <a:spcPts val="3000"/>
        </a:lnSpc>
        <a:spcBef>
          <a:spcPct val="20000"/>
        </a:spcBef>
        <a:spcAft>
          <a:spcPct val="0"/>
        </a:spcAft>
        <a:buChar char="»"/>
        <a:defRPr sz="2000">
          <a:solidFill>
            <a:schemeClr val="tx1"/>
          </a:solidFill>
          <a:latin typeface="+mn-lt"/>
        </a:defRPr>
      </a:lvl8pPr>
      <a:lvl9pPr marL="3886200" indent="-228600" algn="l" rtl="0" eaLnBrk="1" fontAlgn="base" hangingPunct="1">
        <a:lnSpc>
          <a:spcPts val="3000"/>
        </a:lnSpc>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hyperlink" Target="http://www.itu.int/en/Pages/default.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Network_manage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solarwinds.com/basics-of-network-monitoring.asp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isoc.org/"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iso.org/iso/en/ISOOnline.frontpage"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www.zenoss.org/" TargetMode="External"/><Relationship Id="rId2" Type="http://schemas.openxmlformats.org/officeDocument/2006/relationships/hyperlink" Target="http://ipinfo.info/html/network_management_software.php" TargetMode="Externa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bwMode="auto">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4400" b="1" dirty="0" smtClean="0"/>
              <a:t>Network management</a:t>
            </a:r>
            <a:endParaRPr lang="da-DK" sz="3200" dirty="0"/>
          </a:p>
        </p:txBody>
      </p:sp>
      <p:sp>
        <p:nvSpPr>
          <p:cNvPr id="2" name="Undertitel 1"/>
          <p:cNvSpPr>
            <a:spLocks noGrp="1"/>
          </p:cNvSpPr>
          <p:nvPr>
            <p:ph type="subTitle" idx="1"/>
          </p:nvPr>
        </p:nvSpPr>
        <p:spPr/>
        <p:txBody>
          <a:bodyPr/>
          <a:lstStyle/>
          <a:p>
            <a:r>
              <a:rPr lang="da-DK" dirty="0" smtClean="0"/>
              <a:t>Basic Networking</a:t>
            </a:r>
            <a:endParaRPr lang="da-DK" dirty="0"/>
          </a:p>
        </p:txBody>
      </p:sp>
      <p:sp>
        <p:nvSpPr>
          <p:cNvPr id="3" name="Pladsholder til tekst 2"/>
          <p:cNvSpPr>
            <a:spLocks noGrp="1"/>
          </p:cNvSpPr>
          <p:nvPr>
            <p:ph type="body" sz="quarter" idx="11"/>
          </p:nvPr>
        </p:nvSpPr>
        <p:spPr/>
        <p:txBody>
          <a:bodyPr/>
          <a:lstStyle/>
          <a:p>
            <a:r>
              <a:rPr lang="en-US" dirty="0" smtClean="0"/>
              <a:t> - what’s happening </a:t>
            </a:r>
            <a:r>
              <a:rPr lang="en-US" dirty="0"/>
              <a:t>on </a:t>
            </a:r>
            <a:r>
              <a:rPr lang="en-US" b="1" dirty="0"/>
              <a:t>my</a:t>
            </a:r>
            <a:r>
              <a:rPr lang="en-US" dirty="0"/>
              <a:t> network ?! </a:t>
            </a:r>
            <a:r>
              <a:rPr lang="en-US" dirty="0" smtClean="0">
                <a:sym typeface="Wingdings" pitchFamily="2" charset="2"/>
              </a:rPr>
              <a:t></a:t>
            </a:r>
            <a:endParaRPr lang="da-DK" dirty="0"/>
          </a:p>
        </p:txBody>
      </p:sp>
    </p:spTree>
    <p:extLst>
      <p:ext uri="{BB962C8B-B14F-4D97-AF65-F5344CB8AC3E}">
        <p14:creationId xmlns:p14="http://schemas.microsoft.com/office/powerpoint/2010/main" val="2977219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da-DK" dirty="0"/>
              <a:t>SNMP </a:t>
            </a:r>
            <a:r>
              <a:rPr lang="da-DK" dirty="0" err="1"/>
              <a:t>commands</a:t>
            </a:r>
            <a:r>
              <a:rPr lang="da-DK" dirty="0"/>
              <a:t> (</a:t>
            </a:r>
            <a:r>
              <a:rPr lang="da-DK" dirty="0" err="1"/>
              <a:t>continued</a:t>
            </a:r>
            <a:r>
              <a:rPr lang="da-DK" dirty="0"/>
              <a:t>)</a:t>
            </a:r>
            <a:endParaRPr lang="da-DK" dirty="0" smtClean="0"/>
          </a:p>
        </p:txBody>
      </p:sp>
      <p:sp>
        <p:nvSpPr>
          <p:cNvPr id="15363" name="Rectangle 3"/>
          <p:cNvSpPr>
            <a:spLocks noGrp="1" noChangeArrowheads="1"/>
          </p:cNvSpPr>
          <p:nvPr>
            <p:ph idx="1"/>
          </p:nvPr>
        </p:nvSpPr>
        <p:spPr/>
        <p:txBody>
          <a:bodyPr/>
          <a:lstStyle/>
          <a:p>
            <a:pPr>
              <a:lnSpc>
                <a:spcPct val="80000"/>
              </a:lnSpc>
            </a:pPr>
            <a:r>
              <a:rPr lang="en-US" sz="1800" dirty="0"/>
              <a:t>Things are different if you have a variable value which has no variable name</a:t>
            </a:r>
          </a:p>
          <a:p>
            <a:pPr lvl="1">
              <a:lnSpc>
                <a:spcPct val="80000"/>
              </a:lnSpc>
            </a:pPr>
            <a:r>
              <a:rPr lang="en-US" sz="1400" dirty="0"/>
              <a:t>Here it may be necessary to use a "Get request" command and then a number of "Get next request" commands until you find the value.</a:t>
            </a:r>
          </a:p>
          <a:p>
            <a:pPr lvl="1">
              <a:lnSpc>
                <a:spcPct val="80000"/>
              </a:lnSpc>
            </a:pPr>
            <a:r>
              <a:rPr lang="en-US" sz="1400" dirty="0"/>
              <a:t>It is therefore SNMP can provide much traffic on the network</a:t>
            </a:r>
          </a:p>
          <a:p>
            <a:pPr>
              <a:lnSpc>
                <a:spcPct val="80000"/>
              </a:lnSpc>
            </a:pPr>
            <a:endParaRPr lang="en-US" sz="1800" dirty="0" smtClean="0"/>
          </a:p>
          <a:p>
            <a:pPr>
              <a:lnSpc>
                <a:spcPct val="80000"/>
              </a:lnSpc>
            </a:pPr>
            <a:r>
              <a:rPr lang="en-US" sz="1800" dirty="0" smtClean="0"/>
              <a:t>It </a:t>
            </a:r>
            <a:r>
              <a:rPr lang="en-US" sz="1800" dirty="0"/>
              <a:t>is also possible to set a threshold value (threshold) into a variable, for example, to alert if traffic exceeds 90% of max. </a:t>
            </a:r>
            <a:r>
              <a:rPr lang="en-US" sz="1800" dirty="0" smtClean="0"/>
              <a:t>capacity</a:t>
            </a:r>
            <a:endParaRPr lang="en-US" sz="1800" dirty="0"/>
          </a:p>
          <a:p>
            <a:pPr lvl="1">
              <a:lnSpc>
                <a:spcPct val="80000"/>
              </a:lnSpc>
            </a:pPr>
            <a:r>
              <a:rPr lang="en-US" sz="1400" dirty="0" smtClean="0"/>
              <a:t>This </a:t>
            </a:r>
            <a:r>
              <a:rPr lang="en-US" sz="1400" dirty="0"/>
              <a:t>means that the device sends a Trap message to the management console if the value is exceeded</a:t>
            </a:r>
            <a:endParaRPr lang="da-DK" sz="1100" dirty="0" smtClean="0"/>
          </a:p>
        </p:txBody>
      </p:sp>
      <p:sp>
        <p:nvSpPr>
          <p:cNvPr id="2" name="Pladsholder til sidefod 1"/>
          <p:cNvSpPr>
            <a:spLocks noGrp="1"/>
          </p:cNvSpPr>
          <p:nvPr>
            <p:ph type="ftr" sz="quarter" idx="12"/>
          </p:nvPr>
        </p:nvSpPr>
        <p:spPr/>
        <p:txBody>
          <a:bodyPr/>
          <a:lstStyle/>
          <a:p>
            <a:pPr>
              <a:defRPr/>
            </a:pPr>
            <a:r>
              <a:rPr lang="en-US" smtClean="0"/>
              <a:t>© Mercantec 2015</a:t>
            </a:r>
            <a:endParaRPr lang="en-US"/>
          </a:p>
        </p:txBody>
      </p:sp>
      <p:sp>
        <p:nvSpPr>
          <p:cNvPr id="15365" name="Rectangle 4"/>
          <p:cNvSpPr>
            <a:spLocks noChangeArrowheads="1"/>
          </p:cNvSpPr>
          <p:nvPr/>
        </p:nvSpPr>
        <p:spPr bwMode="auto">
          <a:xfrm>
            <a:off x="0" y="2647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400"/>
          </a:p>
        </p:txBody>
      </p:sp>
      <p:grpSp>
        <p:nvGrpSpPr>
          <p:cNvPr id="29" name="Rectangle 5"/>
          <p:cNvGrpSpPr>
            <a:grpSpLocks noGrp="1" noRot="1"/>
          </p:cNvGrpSpPr>
          <p:nvPr/>
        </p:nvGrpSpPr>
        <p:grpSpPr bwMode="auto">
          <a:xfrm>
            <a:off x="533400" y="3788246"/>
            <a:ext cx="8135938" cy="2305050"/>
            <a:chOff x="385" y="2840"/>
            <a:chExt cx="5125" cy="1452"/>
          </a:xfrm>
        </p:grpSpPr>
        <p:sp>
          <p:nvSpPr>
            <p:cNvPr id="30" name="Rectangle 6"/>
            <p:cNvSpPr>
              <a:spLocks noChangeArrowheads="1"/>
            </p:cNvSpPr>
            <p:nvPr/>
          </p:nvSpPr>
          <p:spPr bwMode="auto">
            <a:xfrm>
              <a:off x="1818" y="3990"/>
              <a:ext cx="3692"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cs typeface="Times New Roman" pitchFamily="18" charset="0"/>
                </a:rPr>
                <a:t>Send an alert if a specified event (event) occurs</a:t>
              </a:r>
              <a:endParaRPr lang="da-DK" sz="2000" dirty="0"/>
            </a:p>
          </p:txBody>
        </p:sp>
        <p:sp>
          <p:nvSpPr>
            <p:cNvPr id="31" name="Rectangle 7"/>
            <p:cNvSpPr>
              <a:spLocks noChangeArrowheads="1"/>
            </p:cNvSpPr>
            <p:nvPr/>
          </p:nvSpPr>
          <p:spPr bwMode="auto">
            <a:xfrm>
              <a:off x="385" y="3990"/>
              <a:ext cx="1433"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a:cs typeface="Times New Roman" pitchFamily="18" charset="0"/>
                </a:rPr>
                <a:t>Trap</a:t>
              </a:r>
              <a:endParaRPr lang="da-DK" sz="2000"/>
            </a:p>
          </p:txBody>
        </p:sp>
        <p:sp>
          <p:nvSpPr>
            <p:cNvPr id="32" name="Rectangle 8"/>
            <p:cNvSpPr>
              <a:spLocks noChangeArrowheads="1"/>
            </p:cNvSpPr>
            <p:nvPr/>
          </p:nvSpPr>
          <p:spPr bwMode="auto">
            <a:xfrm>
              <a:off x="1818" y="3760"/>
              <a:ext cx="369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cs typeface="Times New Roman" pitchFamily="18" charset="0"/>
                </a:rPr>
                <a:t>Save a value in the specified variable</a:t>
              </a:r>
              <a:endParaRPr lang="da-DK" sz="2000" dirty="0"/>
            </a:p>
          </p:txBody>
        </p:sp>
        <p:sp>
          <p:nvSpPr>
            <p:cNvPr id="33" name="Rectangle 9"/>
            <p:cNvSpPr>
              <a:spLocks noChangeArrowheads="1"/>
            </p:cNvSpPr>
            <p:nvPr/>
          </p:nvSpPr>
          <p:spPr bwMode="auto">
            <a:xfrm>
              <a:off x="385" y="3760"/>
              <a:ext cx="143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a:cs typeface="Times New Roman" pitchFamily="18" charset="0"/>
                </a:rPr>
                <a:t>Set – request</a:t>
              </a:r>
              <a:endParaRPr lang="da-DK" sz="2000"/>
            </a:p>
          </p:txBody>
        </p:sp>
        <p:sp>
          <p:nvSpPr>
            <p:cNvPr id="34" name="Rectangle 10"/>
            <p:cNvSpPr>
              <a:spLocks noChangeArrowheads="1"/>
            </p:cNvSpPr>
            <p:nvPr/>
          </p:nvSpPr>
          <p:spPr bwMode="auto">
            <a:xfrm>
              <a:off x="1818" y="3530"/>
              <a:ext cx="369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cs typeface="Times New Roman" pitchFamily="18" charset="0"/>
                </a:rPr>
                <a:t>Answer to a "Get req." Or "Get next req." </a:t>
              </a:r>
              <a:r>
                <a:rPr lang="en-US" sz="2000" dirty="0" smtClean="0">
                  <a:cs typeface="Times New Roman" pitchFamily="18" charset="0"/>
                </a:rPr>
                <a:t>Command</a:t>
              </a:r>
              <a:endParaRPr lang="da-DK" sz="2000" dirty="0"/>
            </a:p>
          </p:txBody>
        </p:sp>
        <p:sp>
          <p:nvSpPr>
            <p:cNvPr id="35" name="Rectangle 11"/>
            <p:cNvSpPr>
              <a:spLocks noChangeArrowheads="1"/>
            </p:cNvSpPr>
            <p:nvPr/>
          </p:nvSpPr>
          <p:spPr bwMode="auto">
            <a:xfrm>
              <a:off x="385" y="3530"/>
              <a:ext cx="143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dirty="0" err="1">
                  <a:cs typeface="Times New Roman" pitchFamily="18" charset="0"/>
                </a:rPr>
                <a:t>Get</a:t>
              </a:r>
              <a:r>
                <a:rPr lang="da-DK" sz="2000" dirty="0">
                  <a:cs typeface="Times New Roman" pitchFamily="18" charset="0"/>
                </a:rPr>
                <a:t> – </a:t>
              </a:r>
              <a:r>
                <a:rPr lang="da-DK" sz="2000" dirty="0" err="1">
                  <a:cs typeface="Times New Roman" pitchFamily="18" charset="0"/>
                </a:rPr>
                <a:t>response</a:t>
              </a:r>
              <a:endParaRPr lang="da-DK" sz="2000" dirty="0"/>
            </a:p>
          </p:txBody>
        </p:sp>
        <p:sp>
          <p:nvSpPr>
            <p:cNvPr id="36" name="Rectangle 12"/>
            <p:cNvSpPr>
              <a:spLocks noChangeArrowheads="1"/>
            </p:cNvSpPr>
            <p:nvPr/>
          </p:nvSpPr>
          <p:spPr bwMode="auto">
            <a:xfrm>
              <a:off x="1818" y="3300"/>
              <a:ext cx="369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cs typeface="Times New Roman" pitchFamily="18" charset="0"/>
                </a:rPr>
                <a:t>Get the value of the next variable - after Get request</a:t>
              </a:r>
              <a:endParaRPr lang="da-DK" sz="2000" dirty="0"/>
            </a:p>
          </p:txBody>
        </p:sp>
        <p:sp>
          <p:nvSpPr>
            <p:cNvPr id="37" name="Rectangle 13"/>
            <p:cNvSpPr>
              <a:spLocks noChangeArrowheads="1"/>
            </p:cNvSpPr>
            <p:nvPr/>
          </p:nvSpPr>
          <p:spPr bwMode="auto">
            <a:xfrm>
              <a:off x="385" y="3300"/>
              <a:ext cx="143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a:cs typeface="Times New Roman" pitchFamily="18" charset="0"/>
                </a:rPr>
                <a:t>Get – next request</a:t>
              </a:r>
              <a:endParaRPr lang="da-DK" sz="2000"/>
            </a:p>
          </p:txBody>
        </p:sp>
        <p:sp>
          <p:nvSpPr>
            <p:cNvPr id="38" name="Rectangle 14"/>
            <p:cNvSpPr>
              <a:spLocks noChangeArrowheads="1"/>
            </p:cNvSpPr>
            <p:nvPr/>
          </p:nvSpPr>
          <p:spPr bwMode="auto">
            <a:xfrm>
              <a:off x="1818" y="3070"/>
              <a:ext cx="369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cs typeface="Times New Roman" pitchFamily="18" charset="0"/>
                </a:rPr>
                <a:t>Get the value of the specified variable</a:t>
              </a:r>
              <a:endParaRPr lang="da-DK" sz="2000" dirty="0"/>
            </a:p>
          </p:txBody>
        </p:sp>
        <p:sp>
          <p:nvSpPr>
            <p:cNvPr id="39" name="Rectangle 15"/>
            <p:cNvSpPr>
              <a:spLocks noChangeArrowheads="1"/>
            </p:cNvSpPr>
            <p:nvPr/>
          </p:nvSpPr>
          <p:spPr bwMode="auto">
            <a:xfrm>
              <a:off x="385" y="3070"/>
              <a:ext cx="143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a:cs typeface="Times New Roman" pitchFamily="18" charset="0"/>
                </a:rPr>
                <a:t>Get – request</a:t>
              </a:r>
              <a:endParaRPr lang="da-DK" sz="2000"/>
            </a:p>
          </p:txBody>
        </p:sp>
        <p:sp>
          <p:nvSpPr>
            <p:cNvPr id="40" name="Rectangle 16"/>
            <p:cNvSpPr>
              <a:spLocks noChangeArrowheads="1"/>
            </p:cNvSpPr>
            <p:nvPr/>
          </p:nvSpPr>
          <p:spPr bwMode="auto">
            <a:xfrm>
              <a:off x="1818" y="2840"/>
              <a:ext cx="3692" cy="230"/>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b="1" dirty="0" err="1" smtClean="0">
                  <a:cs typeface="Times New Roman" pitchFamily="18" charset="0"/>
                </a:rPr>
                <a:t>Function</a:t>
              </a:r>
              <a:endParaRPr lang="da-DK" sz="2000" dirty="0"/>
            </a:p>
          </p:txBody>
        </p:sp>
        <p:sp>
          <p:nvSpPr>
            <p:cNvPr id="41" name="Rectangle 17"/>
            <p:cNvSpPr>
              <a:spLocks noChangeArrowheads="1"/>
            </p:cNvSpPr>
            <p:nvPr/>
          </p:nvSpPr>
          <p:spPr bwMode="auto">
            <a:xfrm>
              <a:off x="385" y="2840"/>
              <a:ext cx="1433" cy="230"/>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b="1" dirty="0">
                  <a:cs typeface="Times New Roman" pitchFamily="18" charset="0"/>
                </a:rPr>
                <a:t>SNMP </a:t>
              </a:r>
              <a:r>
                <a:rPr lang="da-DK" sz="2000" b="1" dirty="0" err="1" smtClean="0">
                  <a:cs typeface="Times New Roman" pitchFamily="18" charset="0"/>
                </a:rPr>
                <a:t>command</a:t>
              </a:r>
              <a:endParaRPr lang="da-DK" sz="2000" dirty="0"/>
            </a:p>
          </p:txBody>
        </p:sp>
        <p:sp>
          <p:nvSpPr>
            <p:cNvPr id="42" name="Line 18"/>
            <p:cNvSpPr>
              <a:spLocks noChangeShapeType="1"/>
            </p:cNvSpPr>
            <p:nvPr/>
          </p:nvSpPr>
          <p:spPr bwMode="auto">
            <a:xfrm>
              <a:off x="385" y="2840"/>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43" name="Line 19"/>
            <p:cNvSpPr>
              <a:spLocks noChangeShapeType="1"/>
            </p:cNvSpPr>
            <p:nvPr/>
          </p:nvSpPr>
          <p:spPr bwMode="auto">
            <a:xfrm>
              <a:off x="385" y="4292"/>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44" name="Line 20"/>
            <p:cNvSpPr>
              <a:spLocks noChangeShapeType="1"/>
            </p:cNvSpPr>
            <p:nvPr/>
          </p:nvSpPr>
          <p:spPr bwMode="auto">
            <a:xfrm>
              <a:off x="385" y="2840"/>
              <a:ext cx="0" cy="145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45" name="Line 21"/>
            <p:cNvSpPr>
              <a:spLocks noChangeShapeType="1"/>
            </p:cNvSpPr>
            <p:nvPr/>
          </p:nvSpPr>
          <p:spPr bwMode="auto">
            <a:xfrm>
              <a:off x="5510" y="2840"/>
              <a:ext cx="0" cy="145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46" name="Line 22"/>
            <p:cNvSpPr>
              <a:spLocks noChangeShapeType="1"/>
            </p:cNvSpPr>
            <p:nvPr/>
          </p:nvSpPr>
          <p:spPr bwMode="auto">
            <a:xfrm>
              <a:off x="385" y="3070"/>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47" name="Line 23"/>
            <p:cNvSpPr>
              <a:spLocks noChangeShapeType="1"/>
            </p:cNvSpPr>
            <p:nvPr/>
          </p:nvSpPr>
          <p:spPr bwMode="auto">
            <a:xfrm>
              <a:off x="1818" y="2840"/>
              <a:ext cx="0" cy="145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48" name="Line 24"/>
            <p:cNvSpPr>
              <a:spLocks noChangeShapeType="1"/>
            </p:cNvSpPr>
            <p:nvPr/>
          </p:nvSpPr>
          <p:spPr bwMode="auto">
            <a:xfrm>
              <a:off x="385" y="3300"/>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49" name="Line 25"/>
            <p:cNvSpPr>
              <a:spLocks noChangeShapeType="1"/>
            </p:cNvSpPr>
            <p:nvPr/>
          </p:nvSpPr>
          <p:spPr bwMode="auto">
            <a:xfrm>
              <a:off x="385" y="3530"/>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50" name="Line 26"/>
            <p:cNvSpPr>
              <a:spLocks noChangeShapeType="1"/>
            </p:cNvSpPr>
            <p:nvPr/>
          </p:nvSpPr>
          <p:spPr bwMode="auto">
            <a:xfrm>
              <a:off x="385" y="3760"/>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51" name="Line 27"/>
            <p:cNvSpPr>
              <a:spLocks noChangeShapeType="1"/>
            </p:cNvSpPr>
            <p:nvPr/>
          </p:nvSpPr>
          <p:spPr bwMode="auto">
            <a:xfrm>
              <a:off x="385" y="3990"/>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grpSp>
    </p:spTree>
    <p:extLst>
      <p:ext uri="{BB962C8B-B14F-4D97-AF65-F5344CB8AC3E}">
        <p14:creationId xmlns:p14="http://schemas.microsoft.com/office/powerpoint/2010/main" val="749454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da-DK" dirty="0" smtClean="0"/>
              <a:t>SNMP </a:t>
            </a:r>
            <a:r>
              <a:rPr lang="da-DK" dirty="0" err="1" smtClean="0"/>
              <a:t>commands</a:t>
            </a:r>
            <a:r>
              <a:rPr lang="da-DK" dirty="0" smtClean="0"/>
              <a:t> (</a:t>
            </a:r>
            <a:r>
              <a:rPr lang="da-DK" dirty="0" err="1" smtClean="0"/>
              <a:t>continued</a:t>
            </a:r>
            <a:r>
              <a:rPr lang="da-DK" dirty="0" smtClean="0"/>
              <a:t>)</a:t>
            </a:r>
          </a:p>
        </p:txBody>
      </p:sp>
      <p:sp>
        <p:nvSpPr>
          <p:cNvPr id="16388" name="Rectangle 3"/>
          <p:cNvSpPr>
            <a:spLocks noGrp="1" noChangeArrowheads="1"/>
          </p:cNvSpPr>
          <p:nvPr>
            <p:ph idx="1"/>
          </p:nvPr>
        </p:nvSpPr>
        <p:spPr/>
        <p:txBody>
          <a:bodyPr/>
          <a:lstStyle/>
          <a:p>
            <a:pPr>
              <a:lnSpc>
                <a:spcPct val="80000"/>
              </a:lnSpc>
            </a:pPr>
            <a:r>
              <a:rPr lang="da-DK" sz="1600" dirty="0" err="1"/>
              <a:t>Communication</a:t>
            </a:r>
            <a:r>
              <a:rPr lang="da-DK" sz="1600" dirty="0"/>
              <a:t> </a:t>
            </a:r>
            <a:r>
              <a:rPr lang="da-DK" sz="1600" dirty="0" err="1"/>
              <a:t>between</a:t>
            </a:r>
            <a:r>
              <a:rPr lang="da-DK" sz="1600" dirty="0"/>
              <a:t> the Network Manager station and the SNMP agent </a:t>
            </a:r>
            <a:r>
              <a:rPr lang="da-DK" sz="1600" dirty="0" err="1"/>
              <a:t>takes</a:t>
            </a:r>
            <a:r>
              <a:rPr lang="da-DK" sz="1600" dirty="0"/>
              <a:t> </a:t>
            </a:r>
            <a:r>
              <a:rPr lang="da-DK" sz="1600" dirty="0" err="1"/>
              <a:t>place</a:t>
            </a:r>
            <a:r>
              <a:rPr lang="da-DK" sz="1600" dirty="0"/>
              <a:t> with </a:t>
            </a:r>
            <a:r>
              <a:rPr lang="da-DK" sz="1600" dirty="0" err="1"/>
              <a:t>application</a:t>
            </a:r>
            <a:r>
              <a:rPr lang="da-DK" sz="1600" dirty="0"/>
              <a:t> </a:t>
            </a:r>
            <a:r>
              <a:rPr lang="da-DK" sz="1600" dirty="0" err="1"/>
              <a:t>layer</a:t>
            </a:r>
            <a:r>
              <a:rPr lang="da-DK" sz="1600" dirty="0"/>
              <a:t> </a:t>
            </a:r>
            <a:r>
              <a:rPr lang="da-DK" sz="1600" dirty="0" err="1"/>
              <a:t>protocol</a:t>
            </a:r>
            <a:r>
              <a:rPr lang="da-DK" sz="1600" dirty="0"/>
              <a:t> SNMP (Simple Network Management Protocol</a:t>
            </a:r>
            <a:r>
              <a:rPr lang="da-DK" sz="1600" dirty="0" smtClean="0"/>
              <a:t>).</a:t>
            </a:r>
            <a:endParaRPr lang="da-DK" sz="1600" dirty="0"/>
          </a:p>
          <a:p>
            <a:pPr>
              <a:lnSpc>
                <a:spcPct val="80000"/>
              </a:lnSpc>
            </a:pPr>
            <a:r>
              <a:rPr lang="da-DK" sz="1600" dirty="0"/>
              <a:t>SNMP </a:t>
            </a:r>
            <a:r>
              <a:rPr lang="da-DK" sz="1600" dirty="0" err="1"/>
              <a:t>uses</a:t>
            </a:r>
            <a:r>
              <a:rPr lang="da-DK" sz="1600" dirty="0"/>
              <a:t> the UDP transport </a:t>
            </a:r>
            <a:r>
              <a:rPr lang="da-DK" sz="1600" dirty="0" err="1"/>
              <a:t>protocol</a:t>
            </a:r>
            <a:r>
              <a:rPr lang="da-DK" sz="1600" dirty="0"/>
              <a:t> and </a:t>
            </a:r>
            <a:r>
              <a:rPr lang="da-DK" sz="1600" dirty="0" err="1"/>
              <a:t>uses</a:t>
            </a:r>
            <a:r>
              <a:rPr lang="da-DK" sz="1600" dirty="0"/>
              <a:t> ports 161-162 to </a:t>
            </a:r>
            <a:r>
              <a:rPr lang="da-DK" sz="1600" dirty="0" err="1"/>
              <a:t>exchange</a:t>
            </a:r>
            <a:r>
              <a:rPr lang="da-DK" sz="1600" dirty="0"/>
              <a:t> </a:t>
            </a:r>
            <a:r>
              <a:rPr lang="da-DK" sz="1600" dirty="0" err="1"/>
              <a:t>messages</a:t>
            </a:r>
            <a:r>
              <a:rPr lang="da-DK" sz="1600" dirty="0"/>
              <a:t>.</a:t>
            </a:r>
            <a:endParaRPr lang="da-DK" sz="1600" dirty="0" smtClean="0"/>
          </a:p>
        </p:txBody>
      </p:sp>
      <p:sp>
        <p:nvSpPr>
          <p:cNvPr id="2" name="Pladsholder til sidefod 1"/>
          <p:cNvSpPr>
            <a:spLocks noGrp="1"/>
          </p:cNvSpPr>
          <p:nvPr>
            <p:ph type="ftr" sz="quarter" idx="12"/>
          </p:nvPr>
        </p:nvSpPr>
        <p:spPr/>
        <p:txBody>
          <a:bodyPr/>
          <a:lstStyle/>
          <a:p>
            <a:pPr>
              <a:defRPr/>
            </a:pPr>
            <a:r>
              <a:rPr lang="da-DK" smtClean="0"/>
              <a:t>© Mercantec 2015</a:t>
            </a:r>
            <a:endParaRPr lang="da-DK" dirty="0"/>
          </a:p>
        </p:txBody>
      </p:sp>
      <p:grpSp>
        <p:nvGrpSpPr>
          <p:cNvPr id="16389" name="Group 27"/>
          <p:cNvGrpSpPr>
            <a:grpSpLocks/>
          </p:cNvGrpSpPr>
          <p:nvPr/>
        </p:nvGrpSpPr>
        <p:grpSpPr bwMode="auto">
          <a:xfrm>
            <a:off x="228600" y="2590800"/>
            <a:ext cx="8675688" cy="1158875"/>
            <a:chOff x="295" y="1071"/>
            <a:chExt cx="5465" cy="730"/>
          </a:xfrm>
        </p:grpSpPr>
        <p:graphicFrame>
          <p:nvGraphicFramePr>
            <p:cNvPr id="16391" name="Object 28"/>
            <p:cNvGraphicFramePr>
              <a:graphicFrameLocks noChangeAspect="1"/>
            </p:cNvGraphicFramePr>
            <p:nvPr/>
          </p:nvGraphicFramePr>
          <p:xfrm>
            <a:off x="4740" y="1117"/>
            <a:ext cx="624" cy="388"/>
          </p:xfrm>
          <a:graphic>
            <a:graphicData uri="http://schemas.openxmlformats.org/presentationml/2006/ole">
              <mc:AlternateContent xmlns:mc="http://schemas.openxmlformats.org/markup-compatibility/2006">
                <mc:Choice xmlns:v="urn:schemas-microsoft-com:vml" Requires="v">
                  <p:oleObj spid="_x0000_s16483" name="Bitmapbillede" r:id="rId3" imgW="781159" imgH="485586" progId="Paint.Picture">
                    <p:embed/>
                  </p:oleObj>
                </mc:Choice>
                <mc:Fallback>
                  <p:oleObj name="Bitmapbillede" r:id="rId3" imgW="781159" imgH="485586" progId="Paint.Picture">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 y="1117"/>
                          <a:ext cx="624"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392" name="Group 29"/>
            <p:cNvGrpSpPr>
              <a:grpSpLocks/>
            </p:cNvGrpSpPr>
            <p:nvPr/>
          </p:nvGrpSpPr>
          <p:grpSpPr bwMode="auto">
            <a:xfrm>
              <a:off x="839" y="1071"/>
              <a:ext cx="668" cy="505"/>
              <a:chOff x="3214" y="1462"/>
              <a:chExt cx="441" cy="415"/>
            </a:xfrm>
          </p:grpSpPr>
          <p:sp>
            <p:nvSpPr>
              <p:cNvPr id="16400" name="Rectangle 30"/>
              <p:cNvSpPr>
                <a:spLocks noChangeArrowheads="1"/>
              </p:cNvSpPr>
              <p:nvPr/>
            </p:nvSpPr>
            <p:spPr bwMode="auto">
              <a:xfrm>
                <a:off x="3214" y="1741"/>
                <a:ext cx="398" cy="7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a-DK"/>
              </a:p>
            </p:txBody>
          </p:sp>
          <p:sp>
            <p:nvSpPr>
              <p:cNvPr id="16401" name="Rectangle 31"/>
              <p:cNvSpPr>
                <a:spLocks noChangeArrowheads="1"/>
              </p:cNvSpPr>
              <p:nvPr/>
            </p:nvSpPr>
            <p:spPr bwMode="auto">
              <a:xfrm>
                <a:off x="3214" y="1741"/>
                <a:ext cx="398" cy="76"/>
              </a:xfrm>
              <a:prstGeom prst="rect">
                <a:avLst/>
              </a:prstGeom>
              <a:solidFill>
                <a:srgbClr val="B7B79D"/>
              </a:solidFill>
              <a:ln w="0">
                <a:solidFill>
                  <a:srgbClr val="494936"/>
                </a:solidFill>
                <a:miter lim="800000"/>
                <a:headEnd/>
                <a:tailEnd/>
              </a:ln>
            </p:spPr>
            <p:txBody>
              <a:bodyPr/>
              <a:lstStyle/>
              <a:p>
                <a:endParaRPr lang="da-DK"/>
              </a:p>
            </p:txBody>
          </p:sp>
          <p:sp>
            <p:nvSpPr>
              <p:cNvPr id="16402" name="Freeform 32"/>
              <p:cNvSpPr>
                <a:spLocks/>
              </p:cNvSpPr>
              <p:nvPr/>
            </p:nvSpPr>
            <p:spPr bwMode="auto">
              <a:xfrm>
                <a:off x="3214" y="1699"/>
                <a:ext cx="441" cy="42"/>
              </a:xfrm>
              <a:custGeom>
                <a:avLst/>
                <a:gdLst>
                  <a:gd name="T0" fmla="*/ 0 w 441"/>
                  <a:gd name="T1" fmla="*/ 42 h 42"/>
                  <a:gd name="T2" fmla="*/ 42 w 441"/>
                  <a:gd name="T3" fmla="*/ 0 h 42"/>
                  <a:gd name="T4" fmla="*/ 441 w 441"/>
                  <a:gd name="T5" fmla="*/ 0 h 42"/>
                  <a:gd name="T6" fmla="*/ 398 w 441"/>
                  <a:gd name="T7" fmla="*/ 42 h 42"/>
                  <a:gd name="T8" fmla="*/ 0 w 441"/>
                  <a:gd name="T9" fmla="*/ 4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1" h="42">
                    <a:moveTo>
                      <a:pt x="0" y="42"/>
                    </a:moveTo>
                    <a:lnTo>
                      <a:pt x="42" y="0"/>
                    </a:lnTo>
                    <a:lnTo>
                      <a:pt x="441" y="0"/>
                    </a:lnTo>
                    <a:lnTo>
                      <a:pt x="398" y="42"/>
                    </a:lnTo>
                    <a:lnTo>
                      <a:pt x="0" y="4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6403" name="Freeform 33"/>
              <p:cNvSpPr>
                <a:spLocks/>
              </p:cNvSpPr>
              <p:nvPr/>
            </p:nvSpPr>
            <p:spPr bwMode="auto">
              <a:xfrm>
                <a:off x="3214" y="1699"/>
                <a:ext cx="441" cy="42"/>
              </a:xfrm>
              <a:custGeom>
                <a:avLst/>
                <a:gdLst>
                  <a:gd name="T0" fmla="*/ 0 w 441"/>
                  <a:gd name="T1" fmla="*/ 42 h 42"/>
                  <a:gd name="T2" fmla="*/ 42 w 441"/>
                  <a:gd name="T3" fmla="*/ 0 h 42"/>
                  <a:gd name="T4" fmla="*/ 441 w 441"/>
                  <a:gd name="T5" fmla="*/ 0 h 42"/>
                  <a:gd name="T6" fmla="*/ 398 w 441"/>
                  <a:gd name="T7" fmla="*/ 42 h 42"/>
                  <a:gd name="T8" fmla="*/ 0 w 441"/>
                  <a:gd name="T9" fmla="*/ 4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1" h="42">
                    <a:moveTo>
                      <a:pt x="0" y="42"/>
                    </a:moveTo>
                    <a:lnTo>
                      <a:pt x="42" y="0"/>
                    </a:lnTo>
                    <a:lnTo>
                      <a:pt x="441" y="0"/>
                    </a:lnTo>
                    <a:lnTo>
                      <a:pt x="398" y="42"/>
                    </a:lnTo>
                    <a:lnTo>
                      <a:pt x="0" y="42"/>
                    </a:lnTo>
                    <a:close/>
                  </a:path>
                </a:pathLst>
              </a:custGeom>
              <a:solidFill>
                <a:srgbClr val="C9C9B6"/>
              </a:solidFill>
              <a:ln w="0">
                <a:solidFill>
                  <a:srgbClr val="494936"/>
                </a:solidFill>
                <a:prstDash val="solid"/>
                <a:round/>
                <a:headEnd/>
                <a:tailEnd/>
              </a:ln>
            </p:spPr>
            <p:txBody>
              <a:bodyPr/>
              <a:lstStyle/>
              <a:p>
                <a:endParaRPr lang="da-DK"/>
              </a:p>
            </p:txBody>
          </p:sp>
          <p:sp>
            <p:nvSpPr>
              <p:cNvPr id="16404" name="Line 34"/>
              <p:cNvSpPr>
                <a:spLocks noChangeShapeType="1"/>
              </p:cNvSpPr>
              <p:nvPr/>
            </p:nvSpPr>
            <p:spPr bwMode="auto">
              <a:xfrm flipH="1">
                <a:off x="3494" y="1775"/>
                <a:ext cx="9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6405" name="Freeform 35"/>
              <p:cNvSpPr>
                <a:spLocks/>
              </p:cNvSpPr>
              <p:nvPr/>
            </p:nvSpPr>
            <p:spPr bwMode="auto">
              <a:xfrm>
                <a:off x="3612" y="1699"/>
                <a:ext cx="43" cy="118"/>
              </a:xfrm>
              <a:custGeom>
                <a:avLst/>
                <a:gdLst>
                  <a:gd name="T0" fmla="*/ 0 w 43"/>
                  <a:gd name="T1" fmla="*/ 118 h 118"/>
                  <a:gd name="T2" fmla="*/ 43 w 43"/>
                  <a:gd name="T3" fmla="*/ 74 h 118"/>
                  <a:gd name="T4" fmla="*/ 43 w 43"/>
                  <a:gd name="T5" fmla="*/ 0 h 118"/>
                  <a:gd name="T6" fmla="*/ 0 w 43"/>
                  <a:gd name="T7" fmla="*/ 42 h 118"/>
                  <a:gd name="T8" fmla="*/ 0 w 43"/>
                  <a:gd name="T9" fmla="*/ 118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18">
                    <a:moveTo>
                      <a:pt x="0" y="118"/>
                    </a:moveTo>
                    <a:lnTo>
                      <a:pt x="43" y="74"/>
                    </a:lnTo>
                    <a:lnTo>
                      <a:pt x="43" y="0"/>
                    </a:lnTo>
                    <a:lnTo>
                      <a:pt x="0" y="42"/>
                    </a:lnTo>
                    <a:lnTo>
                      <a:pt x="0" y="118"/>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6406" name="Freeform 36"/>
              <p:cNvSpPr>
                <a:spLocks/>
              </p:cNvSpPr>
              <p:nvPr/>
            </p:nvSpPr>
            <p:spPr bwMode="auto">
              <a:xfrm>
                <a:off x="3612" y="1699"/>
                <a:ext cx="43" cy="118"/>
              </a:xfrm>
              <a:custGeom>
                <a:avLst/>
                <a:gdLst>
                  <a:gd name="T0" fmla="*/ 0 w 43"/>
                  <a:gd name="T1" fmla="*/ 118 h 118"/>
                  <a:gd name="T2" fmla="*/ 43 w 43"/>
                  <a:gd name="T3" fmla="*/ 74 h 118"/>
                  <a:gd name="T4" fmla="*/ 43 w 43"/>
                  <a:gd name="T5" fmla="*/ 0 h 118"/>
                  <a:gd name="T6" fmla="*/ 0 w 43"/>
                  <a:gd name="T7" fmla="*/ 42 h 118"/>
                  <a:gd name="T8" fmla="*/ 0 w 43"/>
                  <a:gd name="T9" fmla="*/ 118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18">
                    <a:moveTo>
                      <a:pt x="0" y="118"/>
                    </a:moveTo>
                    <a:lnTo>
                      <a:pt x="43" y="74"/>
                    </a:lnTo>
                    <a:lnTo>
                      <a:pt x="43" y="0"/>
                    </a:lnTo>
                    <a:lnTo>
                      <a:pt x="0" y="42"/>
                    </a:lnTo>
                    <a:lnTo>
                      <a:pt x="0" y="118"/>
                    </a:lnTo>
                    <a:close/>
                  </a:path>
                </a:pathLst>
              </a:custGeom>
              <a:solidFill>
                <a:srgbClr val="7A7A5A"/>
              </a:solidFill>
              <a:ln w="0">
                <a:solidFill>
                  <a:srgbClr val="494936"/>
                </a:solidFill>
                <a:prstDash val="solid"/>
                <a:round/>
                <a:headEnd/>
                <a:tailEnd/>
              </a:ln>
            </p:spPr>
            <p:txBody>
              <a:bodyPr/>
              <a:lstStyle/>
              <a:p>
                <a:endParaRPr lang="da-DK"/>
              </a:p>
            </p:txBody>
          </p:sp>
          <p:sp>
            <p:nvSpPr>
              <p:cNvPr id="16407" name="Freeform 37"/>
              <p:cNvSpPr>
                <a:spLocks/>
              </p:cNvSpPr>
              <p:nvPr/>
            </p:nvSpPr>
            <p:spPr bwMode="auto">
              <a:xfrm>
                <a:off x="3216" y="1808"/>
                <a:ext cx="352" cy="58"/>
              </a:xfrm>
              <a:custGeom>
                <a:avLst/>
                <a:gdLst>
                  <a:gd name="T0" fmla="*/ 0 w 352"/>
                  <a:gd name="T1" fmla="*/ 58 h 58"/>
                  <a:gd name="T2" fmla="*/ 45 w 352"/>
                  <a:gd name="T3" fmla="*/ 0 h 58"/>
                  <a:gd name="T4" fmla="*/ 352 w 352"/>
                  <a:gd name="T5" fmla="*/ 0 h 58"/>
                  <a:gd name="T6" fmla="*/ 307 w 352"/>
                  <a:gd name="T7" fmla="*/ 58 h 58"/>
                  <a:gd name="T8" fmla="*/ 0 w 352"/>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58">
                    <a:moveTo>
                      <a:pt x="0" y="58"/>
                    </a:moveTo>
                    <a:lnTo>
                      <a:pt x="45" y="0"/>
                    </a:lnTo>
                    <a:lnTo>
                      <a:pt x="352" y="0"/>
                    </a:lnTo>
                    <a:lnTo>
                      <a:pt x="307" y="58"/>
                    </a:lnTo>
                    <a:lnTo>
                      <a:pt x="0" y="58"/>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6408" name="Freeform 38"/>
              <p:cNvSpPr>
                <a:spLocks/>
              </p:cNvSpPr>
              <p:nvPr/>
            </p:nvSpPr>
            <p:spPr bwMode="auto">
              <a:xfrm>
                <a:off x="3216" y="1808"/>
                <a:ext cx="352" cy="58"/>
              </a:xfrm>
              <a:custGeom>
                <a:avLst/>
                <a:gdLst>
                  <a:gd name="T0" fmla="*/ 0 w 352"/>
                  <a:gd name="T1" fmla="*/ 58 h 58"/>
                  <a:gd name="T2" fmla="*/ 45 w 352"/>
                  <a:gd name="T3" fmla="*/ 0 h 58"/>
                  <a:gd name="T4" fmla="*/ 352 w 352"/>
                  <a:gd name="T5" fmla="*/ 0 h 58"/>
                  <a:gd name="T6" fmla="*/ 307 w 352"/>
                  <a:gd name="T7" fmla="*/ 58 h 58"/>
                  <a:gd name="T8" fmla="*/ 0 w 352"/>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58">
                    <a:moveTo>
                      <a:pt x="0" y="58"/>
                    </a:moveTo>
                    <a:lnTo>
                      <a:pt x="45" y="0"/>
                    </a:lnTo>
                    <a:lnTo>
                      <a:pt x="352" y="0"/>
                    </a:lnTo>
                    <a:lnTo>
                      <a:pt x="307" y="58"/>
                    </a:lnTo>
                    <a:lnTo>
                      <a:pt x="0" y="58"/>
                    </a:lnTo>
                    <a:close/>
                  </a:path>
                </a:pathLst>
              </a:custGeom>
              <a:solidFill>
                <a:srgbClr val="C9C9B6"/>
              </a:solidFill>
              <a:ln w="0">
                <a:solidFill>
                  <a:srgbClr val="494936"/>
                </a:solidFill>
                <a:prstDash val="solid"/>
                <a:round/>
                <a:headEnd/>
                <a:tailEnd/>
              </a:ln>
            </p:spPr>
            <p:txBody>
              <a:bodyPr/>
              <a:lstStyle/>
              <a:p>
                <a:endParaRPr lang="da-DK"/>
              </a:p>
            </p:txBody>
          </p:sp>
          <p:sp>
            <p:nvSpPr>
              <p:cNvPr id="16409" name="Freeform 39"/>
              <p:cNvSpPr>
                <a:spLocks/>
              </p:cNvSpPr>
              <p:nvPr/>
            </p:nvSpPr>
            <p:spPr bwMode="auto">
              <a:xfrm>
                <a:off x="3523" y="1808"/>
                <a:ext cx="45" cy="69"/>
              </a:xfrm>
              <a:custGeom>
                <a:avLst/>
                <a:gdLst>
                  <a:gd name="T0" fmla="*/ 0 w 45"/>
                  <a:gd name="T1" fmla="*/ 69 h 69"/>
                  <a:gd name="T2" fmla="*/ 45 w 45"/>
                  <a:gd name="T3" fmla="*/ 21 h 69"/>
                  <a:gd name="T4" fmla="*/ 45 w 45"/>
                  <a:gd name="T5" fmla="*/ 0 h 69"/>
                  <a:gd name="T6" fmla="*/ 0 w 45"/>
                  <a:gd name="T7" fmla="*/ 58 h 69"/>
                  <a:gd name="T8" fmla="*/ 0 w 45"/>
                  <a:gd name="T9" fmla="*/ 69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9">
                    <a:moveTo>
                      <a:pt x="0" y="69"/>
                    </a:moveTo>
                    <a:lnTo>
                      <a:pt x="45" y="21"/>
                    </a:lnTo>
                    <a:lnTo>
                      <a:pt x="45" y="0"/>
                    </a:lnTo>
                    <a:lnTo>
                      <a:pt x="0" y="58"/>
                    </a:lnTo>
                    <a:lnTo>
                      <a:pt x="0" y="6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6410" name="Freeform 40"/>
              <p:cNvSpPr>
                <a:spLocks/>
              </p:cNvSpPr>
              <p:nvPr/>
            </p:nvSpPr>
            <p:spPr bwMode="auto">
              <a:xfrm>
                <a:off x="3523" y="1808"/>
                <a:ext cx="45" cy="69"/>
              </a:xfrm>
              <a:custGeom>
                <a:avLst/>
                <a:gdLst>
                  <a:gd name="T0" fmla="*/ 0 w 45"/>
                  <a:gd name="T1" fmla="*/ 69 h 69"/>
                  <a:gd name="T2" fmla="*/ 45 w 45"/>
                  <a:gd name="T3" fmla="*/ 21 h 69"/>
                  <a:gd name="T4" fmla="*/ 45 w 45"/>
                  <a:gd name="T5" fmla="*/ 0 h 69"/>
                  <a:gd name="T6" fmla="*/ 0 w 45"/>
                  <a:gd name="T7" fmla="*/ 58 h 69"/>
                  <a:gd name="T8" fmla="*/ 0 w 45"/>
                  <a:gd name="T9" fmla="*/ 69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9">
                    <a:moveTo>
                      <a:pt x="0" y="69"/>
                    </a:moveTo>
                    <a:lnTo>
                      <a:pt x="45" y="21"/>
                    </a:lnTo>
                    <a:lnTo>
                      <a:pt x="45" y="0"/>
                    </a:lnTo>
                    <a:lnTo>
                      <a:pt x="0" y="58"/>
                    </a:lnTo>
                    <a:lnTo>
                      <a:pt x="0" y="69"/>
                    </a:lnTo>
                    <a:close/>
                  </a:path>
                </a:pathLst>
              </a:custGeom>
              <a:solidFill>
                <a:srgbClr val="7A7A5A"/>
              </a:solidFill>
              <a:ln w="0">
                <a:solidFill>
                  <a:srgbClr val="494936"/>
                </a:solidFill>
                <a:prstDash val="solid"/>
                <a:round/>
                <a:headEnd/>
                <a:tailEnd/>
              </a:ln>
            </p:spPr>
            <p:txBody>
              <a:bodyPr/>
              <a:lstStyle/>
              <a:p>
                <a:endParaRPr lang="da-DK"/>
              </a:p>
            </p:txBody>
          </p:sp>
          <p:sp>
            <p:nvSpPr>
              <p:cNvPr id="16411" name="Rectangle 41"/>
              <p:cNvSpPr>
                <a:spLocks noChangeArrowheads="1"/>
              </p:cNvSpPr>
              <p:nvPr/>
            </p:nvSpPr>
            <p:spPr bwMode="auto">
              <a:xfrm>
                <a:off x="3216" y="1866"/>
                <a:ext cx="307" cy="11"/>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a-DK"/>
              </a:p>
            </p:txBody>
          </p:sp>
          <p:sp>
            <p:nvSpPr>
              <p:cNvPr id="16412" name="Rectangle 42"/>
              <p:cNvSpPr>
                <a:spLocks noChangeArrowheads="1"/>
              </p:cNvSpPr>
              <p:nvPr/>
            </p:nvSpPr>
            <p:spPr bwMode="auto">
              <a:xfrm>
                <a:off x="3216" y="1866"/>
                <a:ext cx="307" cy="11"/>
              </a:xfrm>
              <a:prstGeom prst="rect">
                <a:avLst/>
              </a:prstGeom>
              <a:solidFill>
                <a:srgbClr val="B7B79D"/>
              </a:solidFill>
              <a:ln w="0">
                <a:solidFill>
                  <a:srgbClr val="494936"/>
                </a:solidFill>
                <a:miter lim="800000"/>
                <a:headEnd/>
                <a:tailEnd/>
              </a:ln>
            </p:spPr>
            <p:txBody>
              <a:bodyPr/>
              <a:lstStyle/>
              <a:p>
                <a:endParaRPr lang="da-DK"/>
              </a:p>
            </p:txBody>
          </p:sp>
          <p:sp>
            <p:nvSpPr>
              <p:cNvPr id="16413" name="Freeform 43"/>
              <p:cNvSpPr>
                <a:spLocks/>
              </p:cNvSpPr>
              <p:nvPr/>
            </p:nvSpPr>
            <p:spPr bwMode="auto">
              <a:xfrm>
                <a:off x="3274" y="1699"/>
                <a:ext cx="316" cy="32"/>
              </a:xfrm>
              <a:custGeom>
                <a:avLst/>
                <a:gdLst>
                  <a:gd name="T0" fmla="*/ 0 w 316"/>
                  <a:gd name="T1" fmla="*/ 32 h 32"/>
                  <a:gd name="T2" fmla="*/ 34 w 316"/>
                  <a:gd name="T3" fmla="*/ 0 h 32"/>
                  <a:gd name="T4" fmla="*/ 316 w 316"/>
                  <a:gd name="T5" fmla="*/ 0 h 32"/>
                  <a:gd name="T6" fmla="*/ 285 w 316"/>
                  <a:gd name="T7" fmla="*/ 32 h 32"/>
                  <a:gd name="T8" fmla="*/ 0 w 316"/>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32">
                    <a:moveTo>
                      <a:pt x="0" y="32"/>
                    </a:moveTo>
                    <a:lnTo>
                      <a:pt x="34" y="0"/>
                    </a:lnTo>
                    <a:lnTo>
                      <a:pt x="316" y="0"/>
                    </a:lnTo>
                    <a:lnTo>
                      <a:pt x="285" y="32"/>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6414" name="Freeform 44"/>
              <p:cNvSpPr>
                <a:spLocks/>
              </p:cNvSpPr>
              <p:nvPr/>
            </p:nvSpPr>
            <p:spPr bwMode="auto">
              <a:xfrm>
                <a:off x="3274" y="1699"/>
                <a:ext cx="316" cy="32"/>
              </a:xfrm>
              <a:custGeom>
                <a:avLst/>
                <a:gdLst>
                  <a:gd name="T0" fmla="*/ 0 w 316"/>
                  <a:gd name="T1" fmla="*/ 32 h 32"/>
                  <a:gd name="T2" fmla="*/ 34 w 316"/>
                  <a:gd name="T3" fmla="*/ 0 h 32"/>
                  <a:gd name="T4" fmla="*/ 316 w 316"/>
                  <a:gd name="T5" fmla="*/ 0 h 32"/>
                  <a:gd name="T6" fmla="*/ 285 w 316"/>
                  <a:gd name="T7" fmla="*/ 32 h 32"/>
                  <a:gd name="T8" fmla="*/ 0 w 316"/>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32">
                    <a:moveTo>
                      <a:pt x="0" y="32"/>
                    </a:moveTo>
                    <a:lnTo>
                      <a:pt x="34" y="0"/>
                    </a:lnTo>
                    <a:lnTo>
                      <a:pt x="316" y="0"/>
                    </a:lnTo>
                    <a:lnTo>
                      <a:pt x="285" y="32"/>
                    </a:lnTo>
                    <a:lnTo>
                      <a:pt x="0" y="32"/>
                    </a:lnTo>
                    <a:close/>
                  </a:path>
                </a:pathLst>
              </a:custGeom>
              <a:solidFill>
                <a:srgbClr val="000000"/>
              </a:solidFill>
              <a:ln w="0">
                <a:solidFill>
                  <a:srgbClr val="000000"/>
                </a:solidFill>
                <a:prstDash val="solid"/>
                <a:round/>
                <a:headEnd/>
                <a:tailEnd/>
              </a:ln>
            </p:spPr>
            <p:txBody>
              <a:bodyPr/>
              <a:lstStyle/>
              <a:p>
                <a:endParaRPr lang="da-DK"/>
              </a:p>
            </p:txBody>
          </p:sp>
          <p:sp>
            <p:nvSpPr>
              <p:cNvPr id="16415" name="Freeform 45"/>
              <p:cNvSpPr>
                <a:spLocks/>
              </p:cNvSpPr>
              <p:nvPr/>
            </p:nvSpPr>
            <p:spPr bwMode="auto">
              <a:xfrm>
                <a:off x="3272" y="1462"/>
                <a:ext cx="314" cy="30"/>
              </a:xfrm>
              <a:custGeom>
                <a:avLst/>
                <a:gdLst>
                  <a:gd name="T0" fmla="*/ 0 w 314"/>
                  <a:gd name="T1" fmla="*/ 30 h 30"/>
                  <a:gd name="T2" fmla="*/ 31 w 314"/>
                  <a:gd name="T3" fmla="*/ 0 h 30"/>
                  <a:gd name="T4" fmla="*/ 314 w 314"/>
                  <a:gd name="T5" fmla="*/ 0 h 30"/>
                  <a:gd name="T6" fmla="*/ 282 w 314"/>
                  <a:gd name="T7" fmla="*/ 30 h 30"/>
                  <a:gd name="T8" fmla="*/ 0 w 314"/>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30">
                    <a:moveTo>
                      <a:pt x="0" y="30"/>
                    </a:moveTo>
                    <a:lnTo>
                      <a:pt x="31" y="0"/>
                    </a:lnTo>
                    <a:lnTo>
                      <a:pt x="314" y="0"/>
                    </a:lnTo>
                    <a:lnTo>
                      <a:pt x="282" y="30"/>
                    </a:lnTo>
                    <a:lnTo>
                      <a:pt x="0" y="3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6416" name="Freeform 46"/>
              <p:cNvSpPr>
                <a:spLocks/>
              </p:cNvSpPr>
              <p:nvPr/>
            </p:nvSpPr>
            <p:spPr bwMode="auto">
              <a:xfrm>
                <a:off x="3272" y="1462"/>
                <a:ext cx="314" cy="30"/>
              </a:xfrm>
              <a:custGeom>
                <a:avLst/>
                <a:gdLst>
                  <a:gd name="T0" fmla="*/ 0 w 314"/>
                  <a:gd name="T1" fmla="*/ 30 h 30"/>
                  <a:gd name="T2" fmla="*/ 31 w 314"/>
                  <a:gd name="T3" fmla="*/ 0 h 30"/>
                  <a:gd name="T4" fmla="*/ 314 w 314"/>
                  <a:gd name="T5" fmla="*/ 0 h 30"/>
                  <a:gd name="T6" fmla="*/ 282 w 314"/>
                  <a:gd name="T7" fmla="*/ 30 h 30"/>
                  <a:gd name="T8" fmla="*/ 0 w 314"/>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30">
                    <a:moveTo>
                      <a:pt x="0" y="30"/>
                    </a:moveTo>
                    <a:lnTo>
                      <a:pt x="31" y="0"/>
                    </a:lnTo>
                    <a:lnTo>
                      <a:pt x="314" y="0"/>
                    </a:lnTo>
                    <a:lnTo>
                      <a:pt x="282" y="30"/>
                    </a:lnTo>
                    <a:lnTo>
                      <a:pt x="0" y="30"/>
                    </a:lnTo>
                    <a:close/>
                  </a:path>
                </a:pathLst>
              </a:custGeom>
              <a:solidFill>
                <a:srgbClr val="C9C9B6"/>
              </a:solidFill>
              <a:ln w="0">
                <a:solidFill>
                  <a:srgbClr val="494936"/>
                </a:solidFill>
                <a:prstDash val="solid"/>
                <a:round/>
                <a:headEnd/>
                <a:tailEnd/>
              </a:ln>
            </p:spPr>
            <p:txBody>
              <a:bodyPr/>
              <a:lstStyle/>
              <a:p>
                <a:endParaRPr lang="da-DK"/>
              </a:p>
            </p:txBody>
          </p:sp>
          <p:sp>
            <p:nvSpPr>
              <p:cNvPr id="16417" name="Rectangle 47"/>
              <p:cNvSpPr>
                <a:spLocks noChangeArrowheads="1"/>
              </p:cNvSpPr>
              <p:nvPr/>
            </p:nvSpPr>
            <p:spPr bwMode="auto">
              <a:xfrm>
                <a:off x="3272" y="1497"/>
                <a:ext cx="278" cy="216"/>
              </a:xfrm>
              <a:prstGeom prst="rect">
                <a:avLst/>
              </a:prstGeom>
              <a:solidFill>
                <a:srgbClr val="B7B79D"/>
              </a:solidFill>
              <a:ln w="0">
                <a:solidFill>
                  <a:srgbClr val="494936"/>
                </a:solidFill>
                <a:miter lim="800000"/>
                <a:headEnd/>
                <a:tailEnd/>
              </a:ln>
            </p:spPr>
            <p:txBody>
              <a:bodyPr/>
              <a:lstStyle/>
              <a:p>
                <a:endParaRPr lang="da-DK"/>
              </a:p>
            </p:txBody>
          </p:sp>
          <p:sp>
            <p:nvSpPr>
              <p:cNvPr id="16418" name="Rectangle 48"/>
              <p:cNvSpPr>
                <a:spLocks noChangeArrowheads="1"/>
              </p:cNvSpPr>
              <p:nvPr/>
            </p:nvSpPr>
            <p:spPr bwMode="auto">
              <a:xfrm>
                <a:off x="3297" y="1520"/>
                <a:ext cx="229" cy="170"/>
              </a:xfrm>
              <a:prstGeom prst="rect">
                <a:avLst/>
              </a:prstGeom>
              <a:solidFill>
                <a:srgbClr val="FFFFFF"/>
              </a:solidFill>
              <a:ln w="0">
                <a:solidFill>
                  <a:srgbClr val="494936"/>
                </a:solidFill>
                <a:miter lim="800000"/>
                <a:headEnd/>
                <a:tailEnd/>
              </a:ln>
            </p:spPr>
            <p:txBody>
              <a:bodyPr/>
              <a:lstStyle/>
              <a:p>
                <a:pP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NMS</a:t>
                </a:r>
              </a:p>
            </p:txBody>
          </p:sp>
          <p:sp>
            <p:nvSpPr>
              <p:cNvPr id="16419" name="Freeform 49"/>
              <p:cNvSpPr>
                <a:spLocks/>
              </p:cNvSpPr>
              <p:nvPr/>
            </p:nvSpPr>
            <p:spPr bwMode="auto">
              <a:xfrm>
                <a:off x="3554" y="1462"/>
                <a:ext cx="32" cy="262"/>
              </a:xfrm>
              <a:custGeom>
                <a:avLst/>
                <a:gdLst>
                  <a:gd name="T0" fmla="*/ 0 w 32"/>
                  <a:gd name="T1" fmla="*/ 262 h 262"/>
                  <a:gd name="T2" fmla="*/ 32 w 32"/>
                  <a:gd name="T3" fmla="*/ 230 h 262"/>
                  <a:gd name="T4" fmla="*/ 32 w 32"/>
                  <a:gd name="T5" fmla="*/ 0 h 262"/>
                  <a:gd name="T6" fmla="*/ 0 w 32"/>
                  <a:gd name="T7" fmla="*/ 30 h 262"/>
                  <a:gd name="T8" fmla="*/ 0 w 32"/>
                  <a:gd name="T9" fmla="*/ 262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62">
                    <a:moveTo>
                      <a:pt x="0" y="262"/>
                    </a:moveTo>
                    <a:lnTo>
                      <a:pt x="32" y="230"/>
                    </a:lnTo>
                    <a:lnTo>
                      <a:pt x="32" y="0"/>
                    </a:lnTo>
                    <a:lnTo>
                      <a:pt x="0" y="30"/>
                    </a:lnTo>
                    <a:lnTo>
                      <a:pt x="0" y="262"/>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6420" name="Freeform 50"/>
              <p:cNvSpPr>
                <a:spLocks/>
              </p:cNvSpPr>
              <p:nvPr/>
            </p:nvSpPr>
            <p:spPr bwMode="auto">
              <a:xfrm>
                <a:off x="3554" y="1462"/>
                <a:ext cx="32" cy="262"/>
              </a:xfrm>
              <a:custGeom>
                <a:avLst/>
                <a:gdLst>
                  <a:gd name="T0" fmla="*/ 0 w 32"/>
                  <a:gd name="T1" fmla="*/ 262 h 262"/>
                  <a:gd name="T2" fmla="*/ 32 w 32"/>
                  <a:gd name="T3" fmla="*/ 230 h 262"/>
                  <a:gd name="T4" fmla="*/ 32 w 32"/>
                  <a:gd name="T5" fmla="*/ 0 h 262"/>
                  <a:gd name="T6" fmla="*/ 0 w 32"/>
                  <a:gd name="T7" fmla="*/ 30 h 262"/>
                  <a:gd name="T8" fmla="*/ 0 w 32"/>
                  <a:gd name="T9" fmla="*/ 262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62">
                    <a:moveTo>
                      <a:pt x="0" y="262"/>
                    </a:moveTo>
                    <a:lnTo>
                      <a:pt x="32" y="230"/>
                    </a:lnTo>
                    <a:lnTo>
                      <a:pt x="32" y="0"/>
                    </a:lnTo>
                    <a:lnTo>
                      <a:pt x="0" y="30"/>
                    </a:lnTo>
                    <a:lnTo>
                      <a:pt x="0" y="262"/>
                    </a:lnTo>
                    <a:close/>
                  </a:path>
                </a:pathLst>
              </a:custGeom>
              <a:solidFill>
                <a:srgbClr val="7A7A5A"/>
              </a:solidFill>
              <a:ln w="0">
                <a:solidFill>
                  <a:srgbClr val="494936"/>
                </a:solidFill>
                <a:prstDash val="solid"/>
                <a:round/>
                <a:headEnd/>
                <a:tailEnd/>
              </a:ln>
            </p:spPr>
            <p:txBody>
              <a:bodyPr/>
              <a:lstStyle/>
              <a:p>
                <a:endParaRPr lang="da-DK"/>
              </a:p>
            </p:txBody>
          </p:sp>
        </p:grpSp>
        <p:sp>
          <p:nvSpPr>
            <p:cNvPr id="16393" name="Text Box 51"/>
            <p:cNvSpPr txBox="1">
              <a:spLocks noChangeArrowheads="1"/>
            </p:cNvSpPr>
            <p:nvPr/>
          </p:nvSpPr>
          <p:spPr bwMode="auto">
            <a:xfrm>
              <a:off x="295" y="1570"/>
              <a:ext cx="18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da-DK" dirty="0" smtClean="0">
                  <a:solidFill>
                    <a:srgbClr val="000066"/>
                  </a:solidFill>
                  <a:latin typeface="Arial Narrow" pitchFamily="34" charset="0"/>
                </a:rPr>
                <a:t>Network Management </a:t>
              </a:r>
              <a:r>
                <a:rPr lang="da-DK" dirty="0">
                  <a:solidFill>
                    <a:srgbClr val="000066"/>
                  </a:solidFill>
                  <a:latin typeface="Arial Narrow" pitchFamily="34" charset="0"/>
                </a:rPr>
                <a:t>System</a:t>
              </a:r>
              <a:endParaRPr lang="da-DK" b="1" dirty="0">
                <a:solidFill>
                  <a:srgbClr val="000066"/>
                </a:solidFill>
                <a:latin typeface="Arial Narrow" pitchFamily="34" charset="0"/>
              </a:endParaRPr>
            </a:p>
          </p:txBody>
        </p:sp>
        <p:sp>
          <p:nvSpPr>
            <p:cNvPr id="16394" name="AutoShape 52"/>
            <p:cNvSpPr>
              <a:spLocks noChangeArrowheads="1"/>
            </p:cNvSpPr>
            <p:nvPr/>
          </p:nvSpPr>
          <p:spPr bwMode="auto">
            <a:xfrm>
              <a:off x="476" y="1116"/>
              <a:ext cx="318" cy="363"/>
            </a:xfrm>
            <a:prstGeom prst="can">
              <a:avLst>
                <a:gd name="adj" fmla="val 28538"/>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5000"/>
                </a:lnSpc>
                <a:spcBef>
                  <a:spcPct val="20000"/>
                </a:spcBef>
                <a:buClr>
                  <a:srgbClr val="336600"/>
                </a:buClr>
                <a:buFont typeface="Wingdings" pitchFamily="2" charset="2"/>
                <a:buNone/>
              </a:pPr>
              <a:r>
                <a:rPr lang="da-DK" sz="2000">
                  <a:solidFill>
                    <a:srgbClr val="000066"/>
                  </a:solidFill>
                  <a:latin typeface="Arial Narrow" pitchFamily="34" charset="0"/>
                </a:rPr>
                <a:t>MIB</a:t>
              </a:r>
            </a:p>
          </p:txBody>
        </p:sp>
        <p:sp>
          <p:nvSpPr>
            <p:cNvPr id="16395" name="Line 53"/>
            <p:cNvSpPr>
              <a:spLocks noChangeShapeType="1"/>
            </p:cNvSpPr>
            <p:nvPr/>
          </p:nvSpPr>
          <p:spPr bwMode="auto">
            <a:xfrm>
              <a:off x="794" y="1297"/>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6396" name="Text Box 54"/>
            <p:cNvSpPr txBox="1">
              <a:spLocks noChangeArrowheads="1"/>
            </p:cNvSpPr>
            <p:nvPr/>
          </p:nvSpPr>
          <p:spPr bwMode="auto">
            <a:xfrm>
              <a:off x="4286" y="1525"/>
              <a:ext cx="147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da-DK" dirty="0">
                  <a:solidFill>
                    <a:srgbClr val="000066"/>
                  </a:solidFill>
                  <a:latin typeface="Arial Narrow" pitchFamily="34" charset="0"/>
                </a:rPr>
                <a:t>SNMP </a:t>
              </a:r>
              <a:r>
                <a:rPr lang="da-DK" dirty="0" err="1" smtClean="0">
                  <a:solidFill>
                    <a:srgbClr val="000066"/>
                  </a:solidFill>
                  <a:latin typeface="Arial Narrow" pitchFamily="34" charset="0"/>
                </a:rPr>
                <a:t>controlled</a:t>
              </a:r>
              <a:r>
                <a:rPr lang="da-DK" dirty="0" smtClean="0">
                  <a:solidFill>
                    <a:srgbClr val="000066"/>
                  </a:solidFill>
                  <a:latin typeface="Arial Narrow" pitchFamily="34" charset="0"/>
                </a:rPr>
                <a:t> </a:t>
              </a:r>
              <a:r>
                <a:rPr lang="da-DK" dirty="0">
                  <a:solidFill>
                    <a:srgbClr val="000066"/>
                  </a:solidFill>
                  <a:latin typeface="Arial Narrow" pitchFamily="34" charset="0"/>
                </a:rPr>
                <a:t>Router</a:t>
              </a:r>
              <a:endParaRPr lang="da-DK" b="1" dirty="0">
                <a:solidFill>
                  <a:srgbClr val="000066"/>
                </a:solidFill>
                <a:latin typeface="Arial Narrow" pitchFamily="34" charset="0"/>
              </a:endParaRPr>
            </a:p>
          </p:txBody>
        </p:sp>
        <p:sp>
          <p:nvSpPr>
            <p:cNvPr id="16397" name="Text Box 55"/>
            <p:cNvSpPr txBox="1">
              <a:spLocks noChangeArrowheads="1"/>
            </p:cNvSpPr>
            <p:nvPr/>
          </p:nvSpPr>
          <p:spPr bwMode="auto">
            <a:xfrm>
              <a:off x="1610" y="1071"/>
              <a:ext cx="313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lnSpc>
                  <a:spcPct val="85000"/>
                </a:lnSpc>
                <a:spcBef>
                  <a:spcPct val="50000"/>
                </a:spcBef>
                <a:buClr>
                  <a:srgbClr val="336600"/>
                </a:buClr>
                <a:buFont typeface="Wingdings" pitchFamily="2" charset="2"/>
                <a:buNone/>
              </a:pPr>
              <a:r>
                <a:rPr lang="da-DK" sz="2000">
                  <a:solidFill>
                    <a:srgbClr val="000066"/>
                  </a:solidFill>
                  <a:latin typeface="Arial Narrow" pitchFamily="34" charset="0"/>
                </a:rPr>
                <a:t>GetRequest,  GetNextRequest,  SetRequest</a:t>
              </a:r>
            </a:p>
            <a:p>
              <a:pPr algn="ctr" eaLnBrk="1" hangingPunct="1">
                <a:lnSpc>
                  <a:spcPct val="85000"/>
                </a:lnSpc>
                <a:spcBef>
                  <a:spcPct val="50000"/>
                </a:spcBef>
                <a:buClr>
                  <a:srgbClr val="336600"/>
                </a:buClr>
                <a:buFont typeface="Wingdings" pitchFamily="2" charset="2"/>
                <a:buNone/>
              </a:pPr>
              <a:r>
                <a:rPr lang="da-DK" sz="2000">
                  <a:solidFill>
                    <a:srgbClr val="000066"/>
                  </a:solidFill>
                  <a:latin typeface="Arial Narrow" pitchFamily="34" charset="0"/>
                </a:rPr>
                <a:t>GetResponse, Trap</a:t>
              </a:r>
            </a:p>
          </p:txBody>
        </p:sp>
        <p:sp>
          <p:nvSpPr>
            <p:cNvPr id="16398" name="Line 56"/>
            <p:cNvSpPr>
              <a:spLocks noChangeShapeType="1"/>
            </p:cNvSpPr>
            <p:nvPr/>
          </p:nvSpPr>
          <p:spPr bwMode="auto">
            <a:xfrm>
              <a:off x="1610" y="1253"/>
              <a:ext cx="3084"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6399" name="Line 57"/>
            <p:cNvSpPr>
              <a:spLocks noChangeShapeType="1"/>
            </p:cNvSpPr>
            <p:nvPr/>
          </p:nvSpPr>
          <p:spPr bwMode="auto">
            <a:xfrm flipH="1">
              <a:off x="1610" y="1525"/>
              <a:ext cx="3039"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grpSp>
      <p:grpSp>
        <p:nvGrpSpPr>
          <p:cNvPr id="59" name="Rectangle 5"/>
          <p:cNvGrpSpPr>
            <a:grpSpLocks noGrp="1" noRot="1"/>
          </p:cNvGrpSpPr>
          <p:nvPr/>
        </p:nvGrpSpPr>
        <p:grpSpPr bwMode="auto">
          <a:xfrm>
            <a:off x="533400" y="3788246"/>
            <a:ext cx="8135938" cy="2305050"/>
            <a:chOff x="385" y="2840"/>
            <a:chExt cx="5125" cy="1452"/>
          </a:xfrm>
        </p:grpSpPr>
        <p:sp>
          <p:nvSpPr>
            <p:cNvPr id="60" name="Rectangle 6"/>
            <p:cNvSpPr>
              <a:spLocks noChangeArrowheads="1"/>
            </p:cNvSpPr>
            <p:nvPr/>
          </p:nvSpPr>
          <p:spPr bwMode="auto">
            <a:xfrm>
              <a:off x="1818" y="3990"/>
              <a:ext cx="3692"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cs typeface="Times New Roman" pitchFamily="18" charset="0"/>
                </a:rPr>
                <a:t>Send an alert if a specified event (event) occurs</a:t>
              </a:r>
              <a:endParaRPr lang="da-DK" sz="2000" dirty="0"/>
            </a:p>
          </p:txBody>
        </p:sp>
        <p:sp>
          <p:nvSpPr>
            <p:cNvPr id="61" name="Rectangle 7"/>
            <p:cNvSpPr>
              <a:spLocks noChangeArrowheads="1"/>
            </p:cNvSpPr>
            <p:nvPr/>
          </p:nvSpPr>
          <p:spPr bwMode="auto">
            <a:xfrm>
              <a:off x="385" y="3990"/>
              <a:ext cx="1433"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a:cs typeface="Times New Roman" pitchFamily="18" charset="0"/>
                </a:rPr>
                <a:t>Trap</a:t>
              </a:r>
              <a:endParaRPr lang="da-DK" sz="2000"/>
            </a:p>
          </p:txBody>
        </p:sp>
        <p:sp>
          <p:nvSpPr>
            <p:cNvPr id="62" name="Rectangle 8"/>
            <p:cNvSpPr>
              <a:spLocks noChangeArrowheads="1"/>
            </p:cNvSpPr>
            <p:nvPr/>
          </p:nvSpPr>
          <p:spPr bwMode="auto">
            <a:xfrm>
              <a:off x="1818" y="3760"/>
              <a:ext cx="369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cs typeface="Times New Roman" pitchFamily="18" charset="0"/>
                </a:rPr>
                <a:t>Save a value in the specified variable</a:t>
              </a:r>
              <a:endParaRPr lang="da-DK" sz="2000" dirty="0"/>
            </a:p>
          </p:txBody>
        </p:sp>
        <p:sp>
          <p:nvSpPr>
            <p:cNvPr id="63" name="Rectangle 9"/>
            <p:cNvSpPr>
              <a:spLocks noChangeArrowheads="1"/>
            </p:cNvSpPr>
            <p:nvPr/>
          </p:nvSpPr>
          <p:spPr bwMode="auto">
            <a:xfrm>
              <a:off x="385" y="3760"/>
              <a:ext cx="143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a:cs typeface="Times New Roman" pitchFamily="18" charset="0"/>
                </a:rPr>
                <a:t>Set – request</a:t>
              </a:r>
              <a:endParaRPr lang="da-DK" sz="2000"/>
            </a:p>
          </p:txBody>
        </p:sp>
        <p:sp>
          <p:nvSpPr>
            <p:cNvPr id="64" name="Rectangle 10"/>
            <p:cNvSpPr>
              <a:spLocks noChangeArrowheads="1"/>
            </p:cNvSpPr>
            <p:nvPr/>
          </p:nvSpPr>
          <p:spPr bwMode="auto">
            <a:xfrm>
              <a:off x="1818" y="3530"/>
              <a:ext cx="369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cs typeface="Times New Roman" pitchFamily="18" charset="0"/>
                </a:rPr>
                <a:t>Answer to a "Get req." Or "Get next req." </a:t>
              </a:r>
              <a:r>
                <a:rPr lang="en-US" sz="2000" dirty="0" smtClean="0">
                  <a:cs typeface="Times New Roman" pitchFamily="18" charset="0"/>
                </a:rPr>
                <a:t>Command</a:t>
              </a:r>
              <a:endParaRPr lang="da-DK" sz="2000" dirty="0"/>
            </a:p>
          </p:txBody>
        </p:sp>
        <p:sp>
          <p:nvSpPr>
            <p:cNvPr id="65" name="Rectangle 11"/>
            <p:cNvSpPr>
              <a:spLocks noChangeArrowheads="1"/>
            </p:cNvSpPr>
            <p:nvPr/>
          </p:nvSpPr>
          <p:spPr bwMode="auto">
            <a:xfrm>
              <a:off x="385" y="3530"/>
              <a:ext cx="143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dirty="0" err="1">
                  <a:cs typeface="Times New Roman" pitchFamily="18" charset="0"/>
                </a:rPr>
                <a:t>Get</a:t>
              </a:r>
              <a:r>
                <a:rPr lang="da-DK" sz="2000" dirty="0">
                  <a:cs typeface="Times New Roman" pitchFamily="18" charset="0"/>
                </a:rPr>
                <a:t> – </a:t>
              </a:r>
              <a:r>
                <a:rPr lang="da-DK" sz="2000" dirty="0" err="1">
                  <a:cs typeface="Times New Roman" pitchFamily="18" charset="0"/>
                </a:rPr>
                <a:t>response</a:t>
              </a:r>
              <a:endParaRPr lang="da-DK" sz="2000" dirty="0"/>
            </a:p>
          </p:txBody>
        </p:sp>
        <p:sp>
          <p:nvSpPr>
            <p:cNvPr id="66" name="Rectangle 12"/>
            <p:cNvSpPr>
              <a:spLocks noChangeArrowheads="1"/>
            </p:cNvSpPr>
            <p:nvPr/>
          </p:nvSpPr>
          <p:spPr bwMode="auto">
            <a:xfrm>
              <a:off x="1818" y="3300"/>
              <a:ext cx="369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cs typeface="Times New Roman" pitchFamily="18" charset="0"/>
                </a:rPr>
                <a:t>Get the value of the next variable - after Get request</a:t>
              </a:r>
              <a:endParaRPr lang="da-DK" sz="2000" dirty="0"/>
            </a:p>
          </p:txBody>
        </p:sp>
        <p:sp>
          <p:nvSpPr>
            <p:cNvPr id="67" name="Rectangle 13"/>
            <p:cNvSpPr>
              <a:spLocks noChangeArrowheads="1"/>
            </p:cNvSpPr>
            <p:nvPr/>
          </p:nvSpPr>
          <p:spPr bwMode="auto">
            <a:xfrm>
              <a:off x="385" y="3300"/>
              <a:ext cx="143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a:cs typeface="Times New Roman" pitchFamily="18" charset="0"/>
                </a:rPr>
                <a:t>Get – next request</a:t>
              </a:r>
              <a:endParaRPr lang="da-DK" sz="2000"/>
            </a:p>
          </p:txBody>
        </p:sp>
        <p:sp>
          <p:nvSpPr>
            <p:cNvPr id="68" name="Rectangle 14"/>
            <p:cNvSpPr>
              <a:spLocks noChangeArrowheads="1"/>
            </p:cNvSpPr>
            <p:nvPr/>
          </p:nvSpPr>
          <p:spPr bwMode="auto">
            <a:xfrm>
              <a:off x="1818" y="3070"/>
              <a:ext cx="369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cs typeface="Times New Roman" pitchFamily="18" charset="0"/>
                </a:rPr>
                <a:t>Get the value of the specified variable</a:t>
              </a:r>
              <a:endParaRPr lang="da-DK" sz="2000" dirty="0"/>
            </a:p>
          </p:txBody>
        </p:sp>
        <p:sp>
          <p:nvSpPr>
            <p:cNvPr id="69" name="Rectangle 15"/>
            <p:cNvSpPr>
              <a:spLocks noChangeArrowheads="1"/>
            </p:cNvSpPr>
            <p:nvPr/>
          </p:nvSpPr>
          <p:spPr bwMode="auto">
            <a:xfrm>
              <a:off x="385" y="3070"/>
              <a:ext cx="143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a:cs typeface="Times New Roman" pitchFamily="18" charset="0"/>
                </a:rPr>
                <a:t>Get – request</a:t>
              </a:r>
              <a:endParaRPr lang="da-DK" sz="2000"/>
            </a:p>
          </p:txBody>
        </p:sp>
        <p:sp>
          <p:nvSpPr>
            <p:cNvPr id="70" name="Rectangle 16"/>
            <p:cNvSpPr>
              <a:spLocks noChangeArrowheads="1"/>
            </p:cNvSpPr>
            <p:nvPr/>
          </p:nvSpPr>
          <p:spPr bwMode="auto">
            <a:xfrm>
              <a:off x="1818" y="2840"/>
              <a:ext cx="3692" cy="230"/>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b="1" dirty="0" err="1" smtClean="0">
                  <a:cs typeface="Times New Roman" pitchFamily="18" charset="0"/>
                </a:rPr>
                <a:t>Function</a:t>
              </a:r>
              <a:endParaRPr lang="da-DK" sz="2000" dirty="0"/>
            </a:p>
          </p:txBody>
        </p:sp>
        <p:sp>
          <p:nvSpPr>
            <p:cNvPr id="71" name="Rectangle 17"/>
            <p:cNvSpPr>
              <a:spLocks noChangeArrowheads="1"/>
            </p:cNvSpPr>
            <p:nvPr/>
          </p:nvSpPr>
          <p:spPr bwMode="auto">
            <a:xfrm>
              <a:off x="385" y="2840"/>
              <a:ext cx="1433" cy="230"/>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b="1" dirty="0">
                  <a:cs typeface="Times New Roman" pitchFamily="18" charset="0"/>
                </a:rPr>
                <a:t>SNMP </a:t>
              </a:r>
              <a:r>
                <a:rPr lang="da-DK" sz="2000" b="1" dirty="0" err="1" smtClean="0">
                  <a:cs typeface="Times New Roman" pitchFamily="18" charset="0"/>
                </a:rPr>
                <a:t>command</a:t>
              </a:r>
              <a:endParaRPr lang="da-DK" sz="2000" dirty="0"/>
            </a:p>
          </p:txBody>
        </p:sp>
        <p:sp>
          <p:nvSpPr>
            <p:cNvPr id="72" name="Line 18"/>
            <p:cNvSpPr>
              <a:spLocks noChangeShapeType="1"/>
            </p:cNvSpPr>
            <p:nvPr/>
          </p:nvSpPr>
          <p:spPr bwMode="auto">
            <a:xfrm>
              <a:off x="385" y="2840"/>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73" name="Line 19"/>
            <p:cNvSpPr>
              <a:spLocks noChangeShapeType="1"/>
            </p:cNvSpPr>
            <p:nvPr/>
          </p:nvSpPr>
          <p:spPr bwMode="auto">
            <a:xfrm>
              <a:off x="385" y="4292"/>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74" name="Line 20"/>
            <p:cNvSpPr>
              <a:spLocks noChangeShapeType="1"/>
            </p:cNvSpPr>
            <p:nvPr/>
          </p:nvSpPr>
          <p:spPr bwMode="auto">
            <a:xfrm>
              <a:off x="385" y="2840"/>
              <a:ext cx="0" cy="145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75" name="Line 21"/>
            <p:cNvSpPr>
              <a:spLocks noChangeShapeType="1"/>
            </p:cNvSpPr>
            <p:nvPr/>
          </p:nvSpPr>
          <p:spPr bwMode="auto">
            <a:xfrm>
              <a:off x="5510" y="2840"/>
              <a:ext cx="0" cy="145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76" name="Line 22"/>
            <p:cNvSpPr>
              <a:spLocks noChangeShapeType="1"/>
            </p:cNvSpPr>
            <p:nvPr/>
          </p:nvSpPr>
          <p:spPr bwMode="auto">
            <a:xfrm>
              <a:off x="385" y="3070"/>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77" name="Line 23"/>
            <p:cNvSpPr>
              <a:spLocks noChangeShapeType="1"/>
            </p:cNvSpPr>
            <p:nvPr/>
          </p:nvSpPr>
          <p:spPr bwMode="auto">
            <a:xfrm>
              <a:off x="1818" y="2840"/>
              <a:ext cx="0" cy="145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78" name="Line 24"/>
            <p:cNvSpPr>
              <a:spLocks noChangeShapeType="1"/>
            </p:cNvSpPr>
            <p:nvPr/>
          </p:nvSpPr>
          <p:spPr bwMode="auto">
            <a:xfrm>
              <a:off x="385" y="3300"/>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79" name="Line 25"/>
            <p:cNvSpPr>
              <a:spLocks noChangeShapeType="1"/>
            </p:cNvSpPr>
            <p:nvPr/>
          </p:nvSpPr>
          <p:spPr bwMode="auto">
            <a:xfrm>
              <a:off x="385" y="3530"/>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80" name="Line 26"/>
            <p:cNvSpPr>
              <a:spLocks noChangeShapeType="1"/>
            </p:cNvSpPr>
            <p:nvPr/>
          </p:nvSpPr>
          <p:spPr bwMode="auto">
            <a:xfrm>
              <a:off x="385" y="3760"/>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81" name="Line 27"/>
            <p:cNvSpPr>
              <a:spLocks noChangeShapeType="1"/>
            </p:cNvSpPr>
            <p:nvPr/>
          </p:nvSpPr>
          <p:spPr bwMode="auto">
            <a:xfrm>
              <a:off x="385" y="3990"/>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da-DK" dirty="0" smtClean="0"/>
              <a:t>SNMP versions</a:t>
            </a:r>
          </a:p>
        </p:txBody>
      </p:sp>
      <p:sp>
        <p:nvSpPr>
          <p:cNvPr id="2" name="Pladsholder til sidefod 1"/>
          <p:cNvSpPr>
            <a:spLocks noGrp="1"/>
          </p:cNvSpPr>
          <p:nvPr>
            <p:ph type="ftr" sz="quarter" idx="12"/>
          </p:nvPr>
        </p:nvSpPr>
        <p:spPr/>
        <p:txBody>
          <a:bodyPr/>
          <a:lstStyle/>
          <a:p>
            <a:pPr>
              <a:defRPr/>
            </a:pPr>
            <a:r>
              <a:rPr lang="da-DK" smtClean="0"/>
              <a:t>© Mercantec 2015</a:t>
            </a:r>
            <a:endParaRPr lang="da-DK" dirty="0"/>
          </a:p>
        </p:txBody>
      </p:sp>
      <p:sp>
        <p:nvSpPr>
          <p:cNvPr id="3" name="Pladsholder til indhold 2"/>
          <p:cNvSpPr>
            <a:spLocks noGrp="1"/>
          </p:cNvSpPr>
          <p:nvPr>
            <p:ph idx="1"/>
          </p:nvPr>
        </p:nvSpPr>
        <p:spPr/>
        <p:txBody>
          <a:bodyPr/>
          <a:lstStyle/>
          <a:p>
            <a:r>
              <a:rPr lang="en-US" sz="2000" dirty="0" smtClean="0"/>
              <a:t>SNMP comes in three major versions:</a:t>
            </a:r>
          </a:p>
          <a:p>
            <a:pPr lvl="1"/>
            <a:r>
              <a:rPr lang="en-US" sz="1600" dirty="0" smtClean="0"/>
              <a:t>SNMP v1, v2 &amp; v3</a:t>
            </a:r>
          </a:p>
          <a:p>
            <a:r>
              <a:rPr lang="en-US" sz="2000" dirty="0" smtClean="0"/>
              <a:t>Developments </a:t>
            </a:r>
            <a:r>
              <a:rPr lang="en-US" sz="2000" dirty="0"/>
              <a:t>from SNMP v1 to v2 contains three major changes:</a:t>
            </a:r>
          </a:p>
          <a:p>
            <a:pPr lvl="1"/>
            <a:r>
              <a:rPr lang="en-US" sz="1600" dirty="0" err="1"/>
              <a:t>GetBulkRequest</a:t>
            </a:r>
            <a:r>
              <a:rPr lang="en-US" sz="1600" dirty="0"/>
              <a:t> command can retrieve all the data from the MIB at once, instead of using the inefficient "</a:t>
            </a:r>
            <a:r>
              <a:rPr lang="en-US" sz="1600" dirty="0" err="1"/>
              <a:t>GetRequest</a:t>
            </a:r>
            <a:r>
              <a:rPr lang="en-US" sz="1600" dirty="0"/>
              <a:t>" command and then a number of "</a:t>
            </a:r>
            <a:r>
              <a:rPr lang="en-US" sz="1600" dirty="0" err="1"/>
              <a:t>GetNextRequest</a:t>
            </a:r>
            <a:r>
              <a:rPr lang="en-US" sz="1600" dirty="0"/>
              <a:t>" commands until you find the </a:t>
            </a:r>
            <a:r>
              <a:rPr lang="en-US" sz="1600" dirty="0" smtClean="0"/>
              <a:t>value</a:t>
            </a:r>
            <a:endParaRPr lang="en-US" sz="1600" dirty="0"/>
          </a:p>
          <a:p>
            <a:pPr lvl="1"/>
            <a:r>
              <a:rPr lang="en-US" sz="1600" dirty="0"/>
              <a:t>64-bit counters in the MIB rather than 32-bit </a:t>
            </a:r>
            <a:r>
              <a:rPr lang="en-US" sz="1600" dirty="0" smtClean="0"/>
              <a:t>counters</a:t>
            </a:r>
            <a:endParaRPr lang="en-US" sz="1600" dirty="0"/>
          </a:p>
          <a:p>
            <a:pPr lvl="1"/>
            <a:r>
              <a:rPr lang="en-US" sz="1600" dirty="0"/>
              <a:t>Trap command (send an alarm if a specified event occurs</a:t>
            </a:r>
            <a:r>
              <a:rPr lang="en-US" sz="1600" dirty="0" smtClean="0"/>
              <a:t>)</a:t>
            </a:r>
            <a:endParaRPr lang="en-US" sz="1600" dirty="0"/>
          </a:p>
        </p:txBody>
      </p:sp>
      <p:pic>
        <p:nvPicPr>
          <p:cNvPr id="4" name="Billede 3" descr="Skærmkli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7953" y="4365104"/>
            <a:ext cx="5040560" cy="166992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da-DK" dirty="0" smtClean="0"/>
              <a:t>SNMP versions (</a:t>
            </a:r>
            <a:r>
              <a:rPr lang="da-DK" dirty="0" err="1" smtClean="0"/>
              <a:t>continued</a:t>
            </a:r>
            <a:r>
              <a:rPr lang="da-DK" dirty="0" smtClean="0"/>
              <a:t>)</a:t>
            </a:r>
          </a:p>
        </p:txBody>
      </p:sp>
      <p:sp>
        <p:nvSpPr>
          <p:cNvPr id="2" name="Pladsholder til sidefod 1"/>
          <p:cNvSpPr>
            <a:spLocks noGrp="1"/>
          </p:cNvSpPr>
          <p:nvPr>
            <p:ph type="ftr" sz="quarter" idx="12"/>
          </p:nvPr>
        </p:nvSpPr>
        <p:spPr/>
        <p:txBody>
          <a:bodyPr/>
          <a:lstStyle/>
          <a:p>
            <a:pPr>
              <a:defRPr/>
            </a:pPr>
            <a:r>
              <a:rPr lang="da-DK" smtClean="0"/>
              <a:t>© Mercantec 2015</a:t>
            </a:r>
            <a:endParaRPr lang="da-DK" dirty="0"/>
          </a:p>
        </p:txBody>
      </p:sp>
      <p:sp>
        <p:nvSpPr>
          <p:cNvPr id="3" name="Pladsholder til indhold 2"/>
          <p:cNvSpPr>
            <a:spLocks noGrp="1"/>
          </p:cNvSpPr>
          <p:nvPr>
            <p:ph idx="1"/>
          </p:nvPr>
        </p:nvSpPr>
        <p:spPr/>
        <p:txBody>
          <a:bodyPr/>
          <a:lstStyle/>
          <a:p>
            <a:r>
              <a:rPr lang="en-US" sz="2000" dirty="0"/>
              <a:t>Developments from SNMP v1-2 to v3 is mostly on security issues:</a:t>
            </a:r>
          </a:p>
          <a:p>
            <a:pPr lvl="1"/>
            <a:r>
              <a:rPr lang="en-US" sz="1600" dirty="0"/>
              <a:t>SNMP v1 and v2 uses only community strings (SNMP community name) in clear text authentication (qualifying). </a:t>
            </a:r>
          </a:p>
          <a:p>
            <a:pPr lvl="1"/>
            <a:r>
              <a:rPr lang="en-US" sz="1600" dirty="0"/>
              <a:t>Remember to change the default community strings as SNMP agents and NMS installed with</a:t>
            </a:r>
          </a:p>
          <a:p>
            <a:pPr lvl="2"/>
            <a:r>
              <a:rPr lang="en-US" sz="1400" dirty="0"/>
              <a:t>Read-only agent access: public</a:t>
            </a:r>
          </a:p>
          <a:p>
            <a:pPr lvl="2"/>
            <a:r>
              <a:rPr lang="en-US" sz="1400" dirty="0"/>
              <a:t>Read-write access agent: </a:t>
            </a:r>
            <a:r>
              <a:rPr lang="en-US" sz="1400" dirty="0" smtClean="0"/>
              <a:t>private</a:t>
            </a:r>
            <a:endParaRPr lang="en-US" sz="2000" dirty="0" smtClean="0"/>
          </a:p>
          <a:p>
            <a:pPr lvl="1"/>
            <a:r>
              <a:rPr lang="en-US" sz="1600" dirty="0" smtClean="0"/>
              <a:t>SNMP </a:t>
            </a:r>
            <a:r>
              <a:rPr lang="en-US" sz="1600" dirty="0"/>
              <a:t>v3 allows for secure communication between the NMS and the agent MIB through access control and encryption. </a:t>
            </a:r>
            <a:endParaRPr lang="en-US" sz="1600" dirty="0" smtClean="0"/>
          </a:p>
          <a:p>
            <a:endParaRPr lang="en-US" sz="2000" dirty="0" smtClean="0"/>
          </a:p>
          <a:p>
            <a:r>
              <a:rPr lang="en-US" sz="2000" dirty="0" smtClean="0"/>
              <a:t>The </a:t>
            </a:r>
            <a:r>
              <a:rPr lang="en-US" sz="2000" dirty="0"/>
              <a:t>following </a:t>
            </a:r>
            <a:r>
              <a:rPr lang="en-US" sz="2000" dirty="0" smtClean="0"/>
              <a:t>is </a:t>
            </a:r>
            <a:r>
              <a:rPr lang="en-US" sz="2000" dirty="0"/>
              <a:t>possible with SNMP v3:</a:t>
            </a:r>
          </a:p>
          <a:p>
            <a:pPr lvl="1"/>
            <a:r>
              <a:rPr lang="en-US" sz="1600" dirty="0"/>
              <a:t>Username </a:t>
            </a:r>
            <a:r>
              <a:rPr lang="en-US" sz="1600" dirty="0" smtClean="0"/>
              <a:t>Password-like</a:t>
            </a:r>
            <a:endParaRPr lang="en-US" sz="1600" dirty="0"/>
          </a:p>
          <a:p>
            <a:pPr lvl="1"/>
            <a:r>
              <a:rPr lang="en-US" sz="1600" dirty="0"/>
              <a:t>Access control based on MD5 (Message Digest algorithm 5</a:t>
            </a:r>
            <a:r>
              <a:rPr lang="en-US" sz="1600" dirty="0" smtClean="0"/>
              <a:t>)</a:t>
            </a:r>
            <a:endParaRPr lang="en-US" sz="1600" dirty="0"/>
          </a:p>
          <a:p>
            <a:pPr lvl="1"/>
            <a:r>
              <a:rPr lang="en-US" sz="1600" dirty="0"/>
              <a:t>Access control based on MD5 and encryption using DES (Data Encryption Standard</a:t>
            </a:r>
            <a:r>
              <a:rPr lang="en-US" sz="1600" dirty="0" smtClean="0"/>
              <a:t>)</a:t>
            </a:r>
            <a:endParaRPr lang="en-US" sz="1600" dirty="0"/>
          </a:p>
        </p:txBody>
      </p:sp>
      <p:pic>
        <p:nvPicPr>
          <p:cNvPr id="4" name="Billede 3" descr="Skærmkli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4016003"/>
            <a:ext cx="1682939" cy="11162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20049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da-DK" dirty="0" smtClean="0"/>
              <a:t>MIB - </a:t>
            </a:r>
            <a:r>
              <a:rPr lang="da-DK" sz="2000" dirty="0" smtClean="0"/>
              <a:t>Management Information Base </a:t>
            </a:r>
          </a:p>
        </p:txBody>
      </p:sp>
      <p:sp>
        <p:nvSpPr>
          <p:cNvPr id="18435" name="Rectangle 3"/>
          <p:cNvSpPr>
            <a:spLocks noGrp="1" noChangeArrowheads="1"/>
          </p:cNvSpPr>
          <p:nvPr>
            <p:ph idx="1"/>
          </p:nvPr>
        </p:nvSpPr>
        <p:spPr/>
        <p:txBody>
          <a:bodyPr/>
          <a:lstStyle/>
          <a:p>
            <a:pPr>
              <a:lnSpc>
                <a:spcPct val="80000"/>
              </a:lnSpc>
              <a:spcAft>
                <a:spcPct val="20000"/>
              </a:spcAft>
            </a:pPr>
            <a:r>
              <a:rPr lang="en-US" sz="2000" dirty="0"/>
              <a:t>In network devices are placed a database containing information about the </a:t>
            </a:r>
            <a:r>
              <a:rPr lang="en-US" sz="2000" dirty="0" smtClean="0"/>
              <a:t>device</a:t>
            </a:r>
            <a:r>
              <a:rPr lang="en-US" sz="2000" dirty="0"/>
              <a:t> </a:t>
            </a:r>
            <a:r>
              <a:rPr lang="en-US" sz="2000" dirty="0" smtClean="0"/>
              <a:t>itself</a:t>
            </a:r>
          </a:p>
          <a:p>
            <a:pPr>
              <a:lnSpc>
                <a:spcPct val="80000"/>
              </a:lnSpc>
              <a:spcAft>
                <a:spcPct val="20000"/>
              </a:spcAft>
            </a:pPr>
            <a:endParaRPr lang="en-US" sz="2000" dirty="0" smtClean="0"/>
          </a:p>
          <a:p>
            <a:pPr>
              <a:lnSpc>
                <a:spcPct val="80000"/>
              </a:lnSpc>
              <a:spcAft>
                <a:spcPct val="20000"/>
              </a:spcAft>
            </a:pPr>
            <a:r>
              <a:rPr lang="en-US" sz="2000" dirty="0" smtClean="0"/>
              <a:t>The database is called </a:t>
            </a:r>
            <a:r>
              <a:rPr lang="en-US" sz="2000" dirty="0"/>
              <a:t>MIB (Management Information Base) and is structured as a tree structure as described in the SMI (Structure of Management Information</a:t>
            </a:r>
            <a:r>
              <a:rPr lang="en-US" sz="2000" dirty="0" smtClean="0"/>
              <a:t>)</a:t>
            </a:r>
            <a:endParaRPr lang="en-US" sz="2000" dirty="0"/>
          </a:p>
          <a:p>
            <a:pPr>
              <a:lnSpc>
                <a:spcPct val="80000"/>
              </a:lnSpc>
              <a:spcAft>
                <a:spcPct val="20000"/>
              </a:spcAft>
            </a:pPr>
            <a:endParaRPr lang="en-US" sz="2000" dirty="0"/>
          </a:p>
          <a:p>
            <a:pPr>
              <a:lnSpc>
                <a:spcPct val="80000"/>
              </a:lnSpc>
              <a:spcAft>
                <a:spcPct val="20000"/>
              </a:spcAft>
            </a:pPr>
            <a:r>
              <a:rPr lang="en-US" sz="2000" dirty="0" smtClean="0"/>
              <a:t>Below “Root” </a:t>
            </a:r>
            <a:r>
              <a:rPr lang="en-US" sz="2000" dirty="0"/>
              <a:t>in the tree </a:t>
            </a:r>
            <a:r>
              <a:rPr lang="en-US" sz="2000" dirty="0" smtClean="0"/>
              <a:t>on the next slide there are </a:t>
            </a:r>
            <a:r>
              <a:rPr lang="en-US" sz="2000" dirty="0"/>
              <a:t>3 </a:t>
            </a:r>
            <a:r>
              <a:rPr lang="en-US" sz="2000" dirty="0" smtClean="0"/>
              <a:t>branches, </a:t>
            </a:r>
            <a:r>
              <a:rPr lang="en-US" sz="2000" dirty="0"/>
              <a:t>managed </a:t>
            </a:r>
            <a:r>
              <a:rPr lang="en-US" sz="2000" dirty="0" smtClean="0"/>
              <a:t>respectively by ISO and </a:t>
            </a:r>
            <a:r>
              <a:rPr lang="en-US" sz="2000" dirty="0"/>
              <a:t>CCITT </a:t>
            </a:r>
            <a:r>
              <a:rPr lang="en-US" sz="2000" dirty="0" smtClean="0"/>
              <a:t>(ITU-T) and one that’s administered </a:t>
            </a:r>
            <a:r>
              <a:rPr lang="en-US" sz="2000" dirty="0"/>
              <a:t>by both </a:t>
            </a:r>
            <a:r>
              <a:rPr lang="en-US" sz="2000" dirty="0" smtClean="0"/>
              <a:t>organizations</a:t>
            </a:r>
          </a:p>
          <a:p>
            <a:pPr>
              <a:lnSpc>
                <a:spcPct val="80000"/>
              </a:lnSpc>
              <a:spcAft>
                <a:spcPct val="20000"/>
              </a:spcAft>
            </a:pPr>
            <a:endParaRPr lang="en-US" sz="2000" dirty="0"/>
          </a:p>
        </p:txBody>
      </p:sp>
      <p:sp>
        <p:nvSpPr>
          <p:cNvPr id="2" name="Pladsholder til sidefod 1"/>
          <p:cNvSpPr>
            <a:spLocks noGrp="1"/>
          </p:cNvSpPr>
          <p:nvPr>
            <p:ph type="ftr" sz="quarter" idx="12"/>
          </p:nvPr>
        </p:nvSpPr>
        <p:spPr/>
        <p:txBody>
          <a:bodyPr/>
          <a:lstStyle/>
          <a:p>
            <a:pPr>
              <a:defRPr/>
            </a:pPr>
            <a:r>
              <a:rPr lang="da-DK" smtClean="0"/>
              <a:t>© Mercantec 2015</a:t>
            </a:r>
            <a:endParaRPr lang="da-DK" dirty="0"/>
          </a:p>
        </p:txBody>
      </p:sp>
      <p:pic>
        <p:nvPicPr>
          <p:cNvPr id="3" name="Billede 2" descr="Skærmklip">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4719176"/>
            <a:ext cx="7416824" cy="1513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da-DK" dirty="0" smtClean="0"/>
              <a:t>MIB </a:t>
            </a:r>
            <a:r>
              <a:rPr lang="da-DK" dirty="0" err="1" smtClean="0"/>
              <a:t>tree</a:t>
            </a:r>
            <a:endParaRPr lang="da-DK" dirty="0" smtClean="0"/>
          </a:p>
        </p:txBody>
      </p:sp>
      <p:grpSp>
        <p:nvGrpSpPr>
          <p:cNvPr id="19459" name="Group 3"/>
          <p:cNvGrpSpPr>
            <a:grpSpLocks/>
          </p:cNvGrpSpPr>
          <p:nvPr/>
        </p:nvGrpSpPr>
        <p:grpSpPr bwMode="auto">
          <a:xfrm>
            <a:off x="533400" y="1143000"/>
            <a:ext cx="8431213" cy="5494338"/>
            <a:chOff x="1278" y="3937"/>
            <a:chExt cx="9291" cy="7565"/>
          </a:xfrm>
        </p:grpSpPr>
        <p:grpSp>
          <p:nvGrpSpPr>
            <p:cNvPr id="19461" name="Group 4"/>
            <p:cNvGrpSpPr>
              <a:grpSpLocks/>
            </p:cNvGrpSpPr>
            <p:nvPr/>
          </p:nvGrpSpPr>
          <p:grpSpPr bwMode="auto">
            <a:xfrm>
              <a:off x="1278" y="4713"/>
              <a:ext cx="9291" cy="6789"/>
              <a:chOff x="1278" y="4713"/>
              <a:chExt cx="9291" cy="6789"/>
            </a:xfrm>
          </p:grpSpPr>
          <p:grpSp>
            <p:nvGrpSpPr>
              <p:cNvPr id="19468" name="Group 5"/>
              <p:cNvGrpSpPr>
                <a:grpSpLocks/>
              </p:cNvGrpSpPr>
              <p:nvPr/>
            </p:nvGrpSpPr>
            <p:grpSpPr bwMode="auto">
              <a:xfrm>
                <a:off x="8460" y="6843"/>
                <a:ext cx="2109" cy="3428"/>
                <a:chOff x="8550" y="6800"/>
                <a:chExt cx="2109" cy="3173"/>
              </a:xfrm>
            </p:grpSpPr>
            <p:sp>
              <p:nvSpPr>
                <p:cNvPr id="19556" name="AutoShape 6"/>
                <p:cNvSpPr>
                  <a:spLocks noChangeArrowheads="1"/>
                </p:cNvSpPr>
                <p:nvPr/>
              </p:nvSpPr>
              <p:spPr bwMode="auto">
                <a:xfrm>
                  <a:off x="9747" y="8037"/>
                  <a:ext cx="798"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Cisco</a:t>
                  </a:r>
                </a:p>
              </p:txBody>
            </p:sp>
            <p:sp>
              <p:nvSpPr>
                <p:cNvPr id="19557" name="AutoShape 7"/>
                <p:cNvSpPr>
                  <a:spLocks noChangeArrowheads="1"/>
                </p:cNvSpPr>
                <p:nvPr/>
              </p:nvSpPr>
              <p:spPr bwMode="auto">
                <a:xfrm>
                  <a:off x="9747" y="8436"/>
                  <a:ext cx="912"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D-Link</a:t>
                  </a:r>
                </a:p>
              </p:txBody>
            </p:sp>
            <p:sp>
              <p:nvSpPr>
                <p:cNvPr id="19558" name="AutoShape 8"/>
                <p:cNvSpPr>
                  <a:spLocks noChangeArrowheads="1"/>
                </p:cNvSpPr>
                <p:nvPr/>
              </p:nvSpPr>
              <p:spPr bwMode="auto">
                <a:xfrm>
                  <a:off x="9747" y="7638"/>
                  <a:ext cx="741"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Fore</a:t>
                  </a:r>
                </a:p>
              </p:txBody>
            </p:sp>
            <p:sp>
              <p:nvSpPr>
                <p:cNvPr id="19559" name="AutoShape 9"/>
                <p:cNvSpPr>
                  <a:spLocks noChangeArrowheads="1"/>
                </p:cNvSpPr>
                <p:nvPr/>
              </p:nvSpPr>
              <p:spPr bwMode="auto">
                <a:xfrm>
                  <a:off x="9747" y="8835"/>
                  <a:ext cx="684"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IBM</a:t>
                  </a:r>
                </a:p>
              </p:txBody>
            </p:sp>
            <p:sp>
              <p:nvSpPr>
                <p:cNvPr id="19560" name="AutoShape 10"/>
                <p:cNvSpPr>
                  <a:spLocks noChangeArrowheads="1"/>
                </p:cNvSpPr>
                <p:nvPr/>
              </p:nvSpPr>
              <p:spPr bwMode="auto">
                <a:xfrm>
                  <a:off x="8550" y="6800"/>
                  <a:ext cx="1311"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Enterprise(1)</a:t>
                  </a:r>
                </a:p>
              </p:txBody>
            </p:sp>
            <p:sp>
              <p:nvSpPr>
                <p:cNvPr id="19561" name="AutoShape 11"/>
                <p:cNvSpPr>
                  <a:spLocks noChangeArrowheads="1"/>
                </p:cNvSpPr>
                <p:nvPr/>
              </p:nvSpPr>
              <p:spPr bwMode="auto">
                <a:xfrm>
                  <a:off x="9747" y="9234"/>
                  <a:ext cx="456"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a:t>
                  </a:r>
                </a:p>
              </p:txBody>
            </p:sp>
            <p:sp>
              <p:nvSpPr>
                <p:cNvPr id="19562" name="AutoShape 12"/>
                <p:cNvSpPr>
                  <a:spLocks noChangeArrowheads="1"/>
                </p:cNvSpPr>
                <p:nvPr/>
              </p:nvSpPr>
              <p:spPr bwMode="auto">
                <a:xfrm>
                  <a:off x="9747" y="9633"/>
                  <a:ext cx="456"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a:t>
                  </a:r>
                </a:p>
              </p:txBody>
            </p:sp>
            <p:sp>
              <p:nvSpPr>
                <p:cNvPr id="19563" name="AutoShape 13"/>
                <p:cNvSpPr>
                  <a:spLocks noChangeArrowheads="1"/>
                </p:cNvSpPr>
                <p:nvPr/>
              </p:nvSpPr>
              <p:spPr bwMode="auto">
                <a:xfrm>
                  <a:off x="9747" y="7239"/>
                  <a:ext cx="570"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HP</a:t>
                  </a:r>
                </a:p>
              </p:txBody>
            </p:sp>
            <p:sp>
              <p:nvSpPr>
                <p:cNvPr id="19564" name="Line 14"/>
                <p:cNvSpPr>
                  <a:spLocks noChangeShapeType="1"/>
                </p:cNvSpPr>
                <p:nvPr/>
              </p:nvSpPr>
              <p:spPr bwMode="auto">
                <a:xfrm>
                  <a:off x="9234" y="7140"/>
                  <a:ext cx="513" cy="2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65" name="Line 15"/>
                <p:cNvSpPr>
                  <a:spLocks noChangeShapeType="1"/>
                </p:cNvSpPr>
                <p:nvPr/>
              </p:nvSpPr>
              <p:spPr bwMode="auto">
                <a:xfrm>
                  <a:off x="9234" y="7140"/>
                  <a:ext cx="513" cy="6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66" name="Line 16"/>
                <p:cNvSpPr>
                  <a:spLocks noChangeShapeType="1"/>
                </p:cNvSpPr>
                <p:nvPr/>
              </p:nvSpPr>
              <p:spPr bwMode="auto">
                <a:xfrm>
                  <a:off x="9234" y="7140"/>
                  <a:ext cx="513"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67" name="Line 17"/>
                <p:cNvSpPr>
                  <a:spLocks noChangeShapeType="1"/>
                </p:cNvSpPr>
                <p:nvPr/>
              </p:nvSpPr>
              <p:spPr bwMode="auto">
                <a:xfrm>
                  <a:off x="9234" y="7140"/>
                  <a:ext cx="513" cy="14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68" name="Line 18"/>
                <p:cNvSpPr>
                  <a:spLocks noChangeShapeType="1"/>
                </p:cNvSpPr>
                <p:nvPr/>
              </p:nvSpPr>
              <p:spPr bwMode="auto">
                <a:xfrm>
                  <a:off x="9234" y="7140"/>
                  <a:ext cx="513" cy="18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69" name="Line 19"/>
                <p:cNvSpPr>
                  <a:spLocks noChangeShapeType="1"/>
                </p:cNvSpPr>
                <p:nvPr/>
              </p:nvSpPr>
              <p:spPr bwMode="auto">
                <a:xfrm>
                  <a:off x="9234" y="7140"/>
                  <a:ext cx="513" cy="22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70" name="Line 20"/>
                <p:cNvSpPr>
                  <a:spLocks noChangeShapeType="1"/>
                </p:cNvSpPr>
                <p:nvPr/>
              </p:nvSpPr>
              <p:spPr bwMode="auto">
                <a:xfrm>
                  <a:off x="9234" y="7140"/>
                  <a:ext cx="513" cy="26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grpSp>
          <p:grpSp>
            <p:nvGrpSpPr>
              <p:cNvPr id="19469" name="Group 21"/>
              <p:cNvGrpSpPr>
                <a:grpSpLocks/>
              </p:cNvGrpSpPr>
              <p:nvPr/>
            </p:nvGrpSpPr>
            <p:grpSpPr bwMode="auto">
              <a:xfrm>
                <a:off x="3216" y="6843"/>
                <a:ext cx="2451" cy="4659"/>
                <a:chOff x="3306" y="6800"/>
                <a:chExt cx="2451" cy="4313"/>
              </a:xfrm>
            </p:grpSpPr>
            <p:sp>
              <p:nvSpPr>
                <p:cNvPr id="19535" name="AutoShape 22"/>
                <p:cNvSpPr>
                  <a:spLocks noChangeArrowheads="1"/>
                </p:cNvSpPr>
                <p:nvPr/>
              </p:nvSpPr>
              <p:spPr bwMode="auto">
                <a:xfrm>
                  <a:off x="4275" y="10374"/>
                  <a:ext cx="969"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Event(9)</a:t>
                  </a:r>
                </a:p>
              </p:txBody>
            </p:sp>
            <p:sp>
              <p:nvSpPr>
                <p:cNvPr id="19536" name="AutoShape 23"/>
                <p:cNvSpPr>
                  <a:spLocks noChangeArrowheads="1"/>
                </p:cNvSpPr>
                <p:nvPr/>
              </p:nvSpPr>
              <p:spPr bwMode="auto">
                <a:xfrm>
                  <a:off x="4275" y="7182"/>
                  <a:ext cx="1197"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Statistics(1)</a:t>
                  </a:r>
                </a:p>
              </p:txBody>
            </p:sp>
            <p:sp>
              <p:nvSpPr>
                <p:cNvPr id="19537" name="AutoShape 24"/>
                <p:cNvSpPr>
                  <a:spLocks noChangeArrowheads="1"/>
                </p:cNvSpPr>
                <p:nvPr/>
              </p:nvSpPr>
              <p:spPr bwMode="auto">
                <a:xfrm>
                  <a:off x="4275" y="7581"/>
                  <a:ext cx="1083"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History(2)</a:t>
                  </a:r>
                </a:p>
              </p:txBody>
            </p:sp>
            <p:sp>
              <p:nvSpPr>
                <p:cNvPr id="19538" name="AutoShape 25"/>
                <p:cNvSpPr>
                  <a:spLocks noChangeArrowheads="1"/>
                </p:cNvSpPr>
                <p:nvPr/>
              </p:nvSpPr>
              <p:spPr bwMode="auto">
                <a:xfrm>
                  <a:off x="4275" y="7980"/>
                  <a:ext cx="1083"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Alarm(3)</a:t>
                  </a:r>
                </a:p>
              </p:txBody>
            </p:sp>
            <p:sp>
              <p:nvSpPr>
                <p:cNvPr id="19539" name="AutoShape 26"/>
                <p:cNvSpPr>
                  <a:spLocks noChangeArrowheads="1"/>
                </p:cNvSpPr>
                <p:nvPr/>
              </p:nvSpPr>
              <p:spPr bwMode="auto">
                <a:xfrm>
                  <a:off x="4275" y="8379"/>
                  <a:ext cx="1026"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Hosts(4)</a:t>
                  </a:r>
                </a:p>
              </p:txBody>
            </p:sp>
            <p:sp>
              <p:nvSpPr>
                <p:cNvPr id="19540" name="AutoShape 27"/>
                <p:cNvSpPr>
                  <a:spLocks noChangeArrowheads="1"/>
                </p:cNvSpPr>
                <p:nvPr/>
              </p:nvSpPr>
              <p:spPr bwMode="auto">
                <a:xfrm>
                  <a:off x="4275" y="8778"/>
                  <a:ext cx="1482"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Hosts Top N(5)</a:t>
                  </a:r>
                </a:p>
              </p:txBody>
            </p:sp>
            <p:sp>
              <p:nvSpPr>
                <p:cNvPr id="19541" name="AutoShape 28"/>
                <p:cNvSpPr>
                  <a:spLocks noChangeArrowheads="1"/>
                </p:cNvSpPr>
                <p:nvPr/>
              </p:nvSpPr>
              <p:spPr bwMode="auto">
                <a:xfrm>
                  <a:off x="4275" y="9177"/>
                  <a:ext cx="1026"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Matrix(6)</a:t>
                  </a:r>
                </a:p>
              </p:txBody>
            </p:sp>
            <p:sp>
              <p:nvSpPr>
                <p:cNvPr id="19542" name="AutoShape 29"/>
                <p:cNvSpPr>
                  <a:spLocks noChangeArrowheads="1"/>
                </p:cNvSpPr>
                <p:nvPr/>
              </p:nvSpPr>
              <p:spPr bwMode="auto">
                <a:xfrm>
                  <a:off x="4275" y="10773"/>
                  <a:ext cx="1482"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Token Ring(10)</a:t>
                  </a:r>
                </a:p>
              </p:txBody>
            </p:sp>
            <p:sp>
              <p:nvSpPr>
                <p:cNvPr id="19543" name="AutoShape 30"/>
                <p:cNvSpPr>
                  <a:spLocks noChangeArrowheads="1"/>
                </p:cNvSpPr>
                <p:nvPr/>
              </p:nvSpPr>
              <p:spPr bwMode="auto">
                <a:xfrm>
                  <a:off x="4275" y="9576"/>
                  <a:ext cx="969"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Filter(7)</a:t>
                  </a:r>
                </a:p>
              </p:txBody>
            </p:sp>
            <p:sp>
              <p:nvSpPr>
                <p:cNvPr id="19544" name="AutoShape 31"/>
                <p:cNvSpPr>
                  <a:spLocks noChangeArrowheads="1"/>
                </p:cNvSpPr>
                <p:nvPr/>
              </p:nvSpPr>
              <p:spPr bwMode="auto">
                <a:xfrm>
                  <a:off x="4275" y="9975"/>
                  <a:ext cx="1083"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Capture(8)</a:t>
                  </a:r>
                </a:p>
              </p:txBody>
            </p:sp>
            <p:sp>
              <p:nvSpPr>
                <p:cNvPr id="19545" name="AutoShape 32"/>
                <p:cNvSpPr>
                  <a:spLocks noChangeArrowheads="1"/>
                </p:cNvSpPr>
                <p:nvPr/>
              </p:nvSpPr>
              <p:spPr bwMode="auto">
                <a:xfrm>
                  <a:off x="3306" y="6800"/>
                  <a:ext cx="1057"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RMON I</a:t>
                  </a:r>
                </a:p>
              </p:txBody>
            </p:sp>
            <p:sp>
              <p:nvSpPr>
                <p:cNvPr id="19546" name="Line 33"/>
                <p:cNvSpPr>
                  <a:spLocks noChangeShapeType="1"/>
                </p:cNvSpPr>
                <p:nvPr/>
              </p:nvSpPr>
              <p:spPr bwMode="auto">
                <a:xfrm>
                  <a:off x="3819" y="7140"/>
                  <a:ext cx="456"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47" name="Line 34"/>
                <p:cNvSpPr>
                  <a:spLocks noChangeShapeType="1"/>
                </p:cNvSpPr>
                <p:nvPr/>
              </p:nvSpPr>
              <p:spPr bwMode="auto">
                <a:xfrm>
                  <a:off x="3819" y="7140"/>
                  <a:ext cx="456" cy="6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48" name="Line 35"/>
                <p:cNvSpPr>
                  <a:spLocks noChangeShapeType="1"/>
                </p:cNvSpPr>
                <p:nvPr/>
              </p:nvSpPr>
              <p:spPr bwMode="auto">
                <a:xfrm>
                  <a:off x="3819" y="7140"/>
                  <a:ext cx="456" cy="9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49" name="Line 36"/>
                <p:cNvSpPr>
                  <a:spLocks noChangeShapeType="1"/>
                </p:cNvSpPr>
                <p:nvPr/>
              </p:nvSpPr>
              <p:spPr bwMode="auto">
                <a:xfrm>
                  <a:off x="3819" y="7140"/>
                  <a:ext cx="456" cy="14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50" name="Line 37"/>
                <p:cNvSpPr>
                  <a:spLocks noChangeShapeType="1"/>
                </p:cNvSpPr>
                <p:nvPr/>
              </p:nvSpPr>
              <p:spPr bwMode="auto">
                <a:xfrm>
                  <a:off x="3819" y="7140"/>
                  <a:ext cx="456" cy="18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51" name="Line 38"/>
                <p:cNvSpPr>
                  <a:spLocks noChangeShapeType="1"/>
                </p:cNvSpPr>
                <p:nvPr/>
              </p:nvSpPr>
              <p:spPr bwMode="auto">
                <a:xfrm>
                  <a:off x="3819" y="7140"/>
                  <a:ext cx="456" cy="22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52" name="Line 39"/>
                <p:cNvSpPr>
                  <a:spLocks noChangeShapeType="1"/>
                </p:cNvSpPr>
                <p:nvPr/>
              </p:nvSpPr>
              <p:spPr bwMode="auto">
                <a:xfrm>
                  <a:off x="3819" y="7140"/>
                  <a:ext cx="456" cy="26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53" name="Line 40"/>
                <p:cNvSpPr>
                  <a:spLocks noChangeShapeType="1"/>
                </p:cNvSpPr>
                <p:nvPr/>
              </p:nvSpPr>
              <p:spPr bwMode="auto">
                <a:xfrm>
                  <a:off x="3819" y="7140"/>
                  <a:ext cx="456" cy="30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54" name="Line 41"/>
                <p:cNvSpPr>
                  <a:spLocks noChangeShapeType="1"/>
                </p:cNvSpPr>
                <p:nvPr/>
              </p:nvSpPr>
              <p:spPr bwMode="auto">
                <a:xfrm>
                  <a:off x="3819" y="7140"/>
                  <a:ext cx="456" cy="34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55" name="Line 42"/>
                <p:cNvSpPr>
                  <a:spLocks noChangeShapeType="1"/>
                </p:cNvSpPr>
                <p:nvPr/>
              </p:nvSpPr>
              <p:spPr bwMode="auto">
                <a:xfrm>
                  <a:off x="3819" y="7140"/>
                  <a:ext cx="456" cy="38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grpSp>
          <p:grpSp>
            <p:nvGrpSpPr>
              <p:cNvPr id="19470" name="Group 43"/>
              <p:cNvGrpSpPr>
                <a:grpSpLocks/>
              </p:cNvGrpSpPr>
              <p:nvPr/>
            </p:nvGrpSpPr>
            <p:grpSpPr bwMode="auto">
              <a:xfrm>
                <a:off x="1278" y="6843"/>
                <a:ext cx="2280" cy="4659"/>
                <a:chOff x="1368" y="6800"/>
                <a:chExt cx="2280" cy="4313"/>
              </a:xfrm>
            </p:grpSpPr>
            <p:sp>
              <p:nvSpPr>
                <p:cNvPr id="19514" name="AutoShape 44"/>
                <p:cNvSpPr>
                  <a:spLocks noChangeArrowheads="1"/>
                </p:cNvSpPr>
                <p:nvPr/>
              </p:nvSpPr>
              <p:spPr bwMode="auto">
                <a:xfrm>
                  <a:off x="1368" y="6800"/>
                  <a:ext cx="1204"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MIB II (1)</a:t>
                  </a:r>
                </a:p>
              </p:txBody>
            </p:sp>
            <p:sp>
              <p:nvSpPr>
                <p:cNvPr id="19515" name="AutoShape 45"/>
                <p:cNvSpPr>
                  <a:spLocks noChangeArrowheads="1"/>
                </p:cNvSpPr>
                <p:nvPr/>
              </p:nvSpPr>
              <p:spPr bwMode="auto">
                <a:xfrm>
                  <a:off x="2394" y="8379"/>
                  <a:ext cx="684"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IP(4)</a:t>
                  </a:r>
                </a:p>
              </p:txBody>
            </p:sp>
            <p:sp>
              <p:nvSpPr>
                <p:cNvPr id="19516" name="AutoShape 46"/>
                <p:cNvSpPr>
                  <a:spLocks noChangeArrowheads="1"/>
                </p:cNvSpPr>
                <p:nvPr/>
              </p:nvSpPr>
              <p:spPr bwMode="auto">
                <a:xfrm>
                  <a:off x="2394" y="10773"/>
                  <a:ext cx="1254"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Transm.(10)</a:t>
                  </a:r>
                </a:p>
              </p:txBody>
            </p:sp>
            <p:sp>
              <p:nvSpPr>
                <p:cNvPr id="19517" name="AutoShape 47"/>
                <p:cNvSpPr>
                  <a:spLocks noChangeArrowheads="1"/>
                </p:cNvSpPr>
                <p:nvPr/>
              </p:nvSpPr>
              <p:spPr bwMode="auto">
                <a:xfrm>
                  <a:off x="2394" y="9177"/>
                  <a:ext cx="855"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TCP(6)</a:t>
                  </a:r>
                </a:p>
              </p:txBody>
            </p:sp>
            <p:sp>
              <p:nvSpPr>
                <p:cNvPr id="19518" name="AutoShape 48"/>
                <p:cNvSpPr>
                  <a:spLocks noChangeArrowheads="1"/>
                </p:cNvSpPr>
                <p:nvPr/>
              </p:nvSpPr>
              <p:spPr bwMode="auto">
                <a:xfrm>
                  <a:off x="2394" y="7980"/>
                  <a:ext cx="798"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AT(3)</a:t>
                  </a:r>
                </a:p>
              </p:txBody>
            </p:sp>
            <p:sp>
              <p:nvSpPr>
                <p:cNvPr id="19519" name="AutoShape 49"/>
                <p:cNvSpPr>
                  <a:spLocks noChangeArrowheads="1"/>
                </p:cNvSpPr>
                <p:nvPr/>
              </p:nvSpPr>
              <p:spPr bwMode="auto">
                <a:xfrm>
                  <a:off x="2394" y="10374"/>
                  <a:ext cx="1083"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CMOT(9)</a:t>
                  </a:r>
                </a:p>
              </p:txBody>
            </p:sp>
            <p:sp>
              <p:nvSpPr>
                <p:cNvPr id="19520" name="AutoShape 50"/>
                <p:cNvSpPr>
                  <a:spLocks noChangeArrowheads="1"/>
                </p:cNvSpPr>
                <p:nvPr/>
              </p:nvSpPr>
              <p:spPr bwMode="auto">
                <a:xfrm>
                  <a:off x="2394" y="9576"/>
                  <a:ext cx="912"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UDP(7)</a:t>
                  </a:r>
                </a:p>
              </p:txBody>
            </p:sp>
            <p:sp>
              <p:nvSpPr>
                <p:cNvPr id="19521" name="AutoShape 51"/>
                <p:cNvSpPr>
                  <a:spLocks noChangeArrowheads="1"/>
                </p:cNvSpPr>
                <p:nvPr/>
              </p:nvSpPr>
              <p:spPr bwMode="auto">
                <a:xfrm>
                  <a:off x="2394" y="9975"/>
                  <a:ext cx="855"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EGP(8)</a:t>
                  </a:r>
                </a:p>
              </p:txBody>
            </p:sp>
            <p:sp>
              <p:nvSpPr>
                <p:cNvPr id="19522" name="AutoShape 52"/>
                <p:cNvSpPr>
                  <a:spLocks noChangeArrowheads="1"/>
                </p:cNvSpPr>
                <p:nvPr/>
              </p:nvSpPr>
              <p:spPr bwMode="auto">
                <a:xfrm>
                  <a:off x="2394" y="8778"/>
                  <a:ext cx="969"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ICMP(5)</a:t>
                  </a:r>
                </a:p>
              </p:txBody>
            </p:sp>
            <p:sp>
              <p:nvSpPr>
                <p:cNvPr id="19523" name="AutoShape 53"/>
                <p:cNvSpPr>
                  <a:spLocks noChangeArrowheads="1"/>
                </p:cNvSpPr>
                <p:nvPr/>
              </p:nvSpPr>
              <p:spPr bwMode="auto">
                <a:xfrm>
                  <a:off x="2394" y="7581"/>
                  <a:ext cx="1197"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Interfaces(2)</a:t>
                  </a:r>
                </a:p>
              </p:txBody>
            </p:sp>
            <p:sp>
              <p:nvSpPr>
                <p:cNvPr id="19524" name="AutoShape 54"/>
                <p:cNvSpPr>
                  <a:spLocks noChangeArrowheads="1"/>
                </p:cNvSpPr>
                <p:nvPr/>
              </p:nvSpPr>
              <p:spPr bwMode="auto">
                <a:xfrm>
                  <a:off x="2394" y="7182"/>
                  <a:ext cx="1197"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System (1)</a:t>
                  </a:r>
                </a:p>
              </p:txBody>
            </p:sp>
            <p:sp>
              <p:nvSpPr>
                <p:cNvPr id="19525" name="Line 55"/>
                <p:cNvSpPr>
                  <a:spLocks noChangeShapeType="1"/>
                </p:cNvSpPr>
                <p:nvPr/>
              </p:nvSpPr>
              <p:spPr bwMode="auto">
                <a:xfrm>
                  <a:off x="1938" y="7140"/>
                  <a:ext cx="456"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26" name="Line 56"/>
                <p:cNvSpPr>
                  <a:spLocks noChangeShapeType="1"/>
                </p:cNvSpPr>
                <p:nvPr/>
              </p:nvSpPr>
              <p:spPr bwMode="auto">
                <a:xfrm>
                  <a:off x="1938" y="7140"/>
                  <a:ext cx="456" cy="6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27" name="Line 57"/>
                <p:cNvSpPr>
                  <a:spLocks noChangeShapeType="1"/>
                </p:cNvSpPr>
                <p:nvPr/>
              </p:nvSpPr>
              <p:spPr bwMode="auto">
                <a:xfrm>
                  <a:off x="1938" y="7140"/>
                  <a:ext cx="456" cy="10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28" name="Line 58"/>
                <p:cNvSpPr>
                  <a:spLocks noChangeShapeType="1"/>
                </p:cNvSpPr>
                <p:nvPr/>
              </p:nvSpPr>
              <p:spPr bwMode="auto">
                <a:xfrm>
                  <a:off x="1938" y="7140"/>
                  <a:ext cx="456" cy="14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29" name="Line 59"/>
                <p:cNvSpPr>
                  <a:spLocks noChangeShapeType="1"/>
                </p:cNvSpPr>
                <p:nvPr/>
              </p:nvSpPr>
              <p:spPr bwMode="auto">
                <a:xfrm>
                  <a:off x="1938" y="7140"/>
                  <a:ext cx="456" cy="18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30" name="Line 60"/>
                <p:cNvSpPr>
                  <a:spLocks noChangeShapeType="1"/>
                </p:cNvSpPr>
                <p:nvPr/>
              </p:nvSpPr>
              <p:spPr bwMode="auto">
                <a:xfrm>
                  <a:off x="1938" y="7140"/>
                  <a:ext cx="456" cy="22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31" name="Line 61"/>
                <p:cNvSpPr>
                  <a:spLocks noChangeShapeType="1"/>
                </p:cNvSpPr>
                <p:nvPr/>
              </p:nvSpPr>
              <p:spPr bwMode="auto">
                <a:xfrm>
                  <a:off x="1938" y="7140"/>
                  <a:ext cx="456" cy="26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32" name="Line 62"/>
                <p:cNvSpPr>
                  <a:spLocks noChangeShapeType="1"/>
                </p:cNvSpPr>
                <p:nvPr/>
              </p:nvSpPr>
              <p:spPr bwMode="auto">
                <a:xfrm>
                  <a:off x="1938" y="7140"/>
                  <a:ext cx="456" cy="30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33" name="Line 63"/>
                <p:cNvSpPr>
                  <a:spLocks noChangeShapeType="1"/>
                </p:cNvSpPr>
                <p:nvPr/>
              </p:nvSpPr>
              <p:spPr bwMode="auto">
                <a:xfrm>
                  <a:off x="1938" y="7140"/>
                  <a:ext cx="456" cy="34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34" name="Line 64"/>
                <p:cNvSpPr>
                  <a:spLocks noChangeShapeType="1"/>
                </p:cNvSpPr>
                <p:nvPr/>
              </p:nvSpPr>
              <p:spPr bwMode="auto">
                <a:xfrm>
                  <a:off x="1938" y="7140"/>
                  <a:ext cx="456" cy="38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grpSp>
          <p:grpSp>
            <p:nvGrpSpPr>
              <p:cNvPr id="19471" name="Group 65"/>
              <p:cNvGrpSpPr>
                <a:grpSpLocks/>
              </p:cNvGrpSpPr>
              <p:nvPr/>
            </p:nvGrpSpPr>
            <p:grpSpPr bwMode="auto">
              <a:xfrm>
                <a:off x="5781" y="6843"/>
                <a:ext cx="3591" cy="4659"/>
                <a:chOff x="5871" y="6800"/>
                <a:chExt cx="3591" cy="4313"/>
              </a:xfrm>
            </p:grpSpPr>
            <p:sp>
              <p:nvSpPr>
                <p:cNvPr id="19493" name="AutoShape 66"/>
                <p:cNvSpPr>
                  <a:spLocks noChangeArrowheads="1"/>
                </p:cNvSpPr>
                <p:nvPr/>
              </p:nvSpPr>
              <p:spPr bwMode="auto">
                <a:xfrm>
                  <a:off x="6954" y="9975"/>
                  <a:ext cx="1596"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User History(18)</a:t>
                  </a:r>
                </a:p>
              </p:txBody>
            </p:sp>
            <p:sp>
              <p:nvSpPr>
                <p:cNvPr id="19494" name="AutoShape 67"/>
                <p:cNvSpPr>
                  <a:spLocks noChangeArrowheads="1"/>
                </p:cNvSpPr>
                <p:nvPr/>
              </p:nvSpPr>
              <p:spPr bwMode="auto">
                <a:xfrm>
                  <a:off x="6954" y="10374"/>
                  <a:ext cx="2109"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Probe Configuration(19)</a:t>
                  </a:r>
                </a:p>
              </p:txBody>
            </p:sp>
            <p:sp>
              <p:nvSpPr>
                <p:cNvPr id="19495" name="AutoShape 68"/>
                <p:cNvSpPr>
                  <a:spLocks noChangeArrowheads="1"/>
                </p:cNvSpPr>
                <p:nvPr/>
              </p:nvSpPr>
              <p:spPr bwMode="auto">
                <a:xfrm>
                  <a:off x="5871" y="6800"/>
                  <a:ext cx="1140"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RMON II</a:t>
                  </a:r>
                </a:p>
              </p:txBody>
            </p:sp>
            <p:sp>
              <p:nvSpPr>
                <p:cNvPr id="19496" name="AutoShape 69"/>
                <p:cNvSpPr>
                  <a:spLocks noChangeArrowheads="1"/>
                </p:cNvSpPr>
                <p:nvPr/>
              </p:nvSpPr>
              <p:spPr bwMode="auto">
                <a:xfrm>
                  <a:off x="6954" y="10773"/>
                  <a:ext cx="2223"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RMON Conformance(20)</a:t>
                  </a:r>
                </a:p>
              </p:txBody>
            </p:sp>
            <p:sp>
              <p:nvSpPr>
                <p:cNvPr id="19497" name="AutoShape 70"/>
                <p:cNvSpPr>
                  <a:spLocks noChangeArrowheads="1"/>
                </p:cNvSpPr>
                <p:nvPr/>
              </p:nvSpPr>
              <p:spPr bwMode="auto">
                <a:xfrm>
                  <a:off x="6954" y="9576"/>
                  <a:ext cx="2508"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Application-Layer Matrix(17)</a:t>
                  </a:r>
                </a:p>
              </p:txBody>
            </p:sp>
            <p:sp>
              <p:nvSpPr>
                <p:cNvPr id="19498" name="AutoShape 71"/>
                <p:cNvSpPr>
                  <a:spLocks noChangeArrowheads="1"/>
                </p:cNvSpPr>
                <p:nvPr/>
              </p:nvSpPr>
              <p:spPr bwMode="auto">
                <a:xfrm>
                  <a:off x="6954" y="9177"/>
                  <a:ext cx="2337"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Application-Layer Host(16)</a:t>
                  </a:r>
                </a:p>
              </p:txBody>
            </p:sp>
            <p:sp>
              <p:nvSpPr>
                <p:cNvPr id="19499" name="AutoShape 72"/>
                <p:cNvSpPr>
                  <a:spLocks noChangeArrowheads="1"/>
                </p:cNvSpPr>
                <p:nvPr/>
              </p:nvSpPr>
              <p:spPr bwMode="auto">
                <a:xfrm>
                  <a:off x="6954" y="8778"/>
                  <a:ext cx="2280"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Network-Layer Matrix(15)</a:t>
                  </a:r>
                </a:p>
              </p:txBody>
            </p:sp>
            <p:sp>
              <p:nvSpPr>
                <p:cNvPr id="19500" name="AutoShape 73"/>
                <p:cNvSpPr>
                  <a:spLocks noChangeArrowheads="1"/>
                </p:cNvSpPr>
                <p:nvPr/>
              </p:nvSpPr>
              <p:spPr bwMode="auto">
                <a:xfrm>
                  <a:off x="6954" y="8379"/>
                  <a:ext cx="2109"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Network-Layer Host(14)</a:t>
                  </a:r>
                </a:p>
              </p:txBody>
            </p:sp>
            <p:sp>
              <p:nvSpPr>
                <p:cNvPr id="19501" name="AutoShape 74"/>
                <p:cNvSpPr>
                  <a:spLocks noChangeArrowheads="1"/>
                </p:cNvSpPr>
                <p:nvPr/>
              </p:nvSpPr>
              <p:spPr bwMode="auto">
                <a:xfrm>
                  <a:off x="6954" y="7980"/>
                  <a:ext cx="1995"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Address Mapping(13)</a:t>
                  </a:r>
                </a:p>
              </p:txBody>
            </p:sp>
            <p:sp>
              <p:nvSpPr>
                <p:cNvPr id="19502" name="AutoShape 75"/>
                <p:cNvSpPr>
                  <a:spLocks noChangeArrowheads="1"/>
                </p:cNvSpPr>
                <p:nvPr/>
              </p:nvSpPr>
              <p:spPr bwMode="auto">
                <a:xfrm>
                  <a:off x="6954" y="7581"/>
                  <a:ext cx="2166"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Protocol Distribution(12)</a:t>
                  </a:r>
                </a:p>
              </p:txBody>
            </p:sp>
            <p:sp>
              <p:nvSpPr>
                <p:cNvPr id="19503" name="AutoShape 76"/>
                <p:cNvSpPr>
                  <a:spLocks noChangeArrowheads="1"/>
                </p:cNvSpPr>
                <p:nvPr/>
              </p:nvSpPr>
              <p:spPr bwMode="auto">
                <a:xfrm>
                  <a:off x="6954" y="7182"/>
                  <a:ext cx="1995" cy="340"/>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Protocol Directory(11)</a:t>
                  </a:r>
                </a:p>
              </p:txBody>
            </p:sp>
            <p:sp>
              <p:nvSpPr>
                <p:cNvPr id="19504" name="Line 77"/>
                <p:cNvSpPr>
                  <a:spLocks noChangeShapeType="1"/>
                </p:cNvSpPr>
                <p:nvPr/>
              </p:nvSpPr>
              <p:spPr bwMode="auto">
                <a:xfrm>
                  <a:off x="6384" y="7140"/>
                  <a:ext cx="570"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05" name="Line 78"/>
                <p:cNvSpPr>
                  <a:spLocks noChangeShapeType="1"/>
                </p:cNvSpPr>
                <p:nvPr/>
              </p:nvSpPr>
              <p:spPr bwMode="auto">
                <a:xfrm>
                  <a:off x="6384" y="7140"/>
                  <a:ext cx="570" cy="6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06" name="Line 79"/>
                <p:cNvSpPr>
                  <a:spLocks noChangeShapeType="1"/>
                </p:cNvSpPr>
                <p:nvPr/>
              </p:nvSpPr>
              <p:spPr bwMode="auto">
                <a:xfrm>
                  <a:off x="6384" y="7140"/>
                  <a:ext cx="570" cy="10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07" name="Line 80"/>
                <p:cNvSpPr>
                  <a:spLocks noChangeShapeType="1"/>
                </p:cNvSpPr>
                <p:nvPr/>
              </p:nvSpPr>
              <p:spPr bwMode="auto">
                <a:xfrm>
                  <a:off x="6384" y="7140"/>
                  <a:ext cx="570" cy="14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08" name="Line 81"/>
                <p:cNvSpPr>
                  <a:spLocks noChangeShapeType="1"/>
                </p:cNvSpPr>
                <p:nvPr/>
              </p:nvSpPr>
              <p:spPr bwMode="auto">
                <a:xfrm>
                  <a:off x="6384" y="7140"/>
                  <a:ext cx="570" cy="18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09" name="Line 82"/>
                <p:cNvSpPr>
                  <a:spLocks noChangeShapeType="1"/>
                </p:cNvSpPr>
                <p:nvPr/>
              </p:nvSpPr>
              <p:spPr bwMode="auto">
                <a:xfrm>
                  <a:off x="6384" y="7140"/>
                  <a:ext cx="570" cy="22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10" name="Line 83"/>
                <p:cNvSpPr>
                  <a:spLocks noChangeShapeType="1"/>
                </p:cNvSpPr>
                <p:nvPr/>
              </p:nvSpPr>
              <p:spPr bwMode="auto">
                <a:xfrm>
                  <a:off x="6384" y="7140"/>
                  <a:ext cx="570" cy="26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11" name="Line 84"/>
                <p:cNvSpPr>
                  <a:spLocks noChangeShapeType="1"/>
                </p:cNvSpPr>
                <p:nvPr/>
              </p:nvSpPr>
              <p:spPr bwMode="auto">
                <a:xfrm>
                  <a:off x="6384" y="7140"/>
                  <a:ext cx="570" cy="30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12" name="Line 85"/>
                <p:cNvSpPr>
                  <a:spLocks noChangeShapeType="1"/>
                </p:cNvSpPr>
                <p:nvPr/>
              </p:nvSpPr>
              <p:spPr bwMode="auto">
                <a:xfrm>
                  <a:off x="6384" y="7140"/>
                  <a:ext cx="570" cy="34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513" name="Line 86"/>
                <p:cNvSpPr>
                  <a:spLocks noChangeShapeType="1"/>
                </p:cNvSpPr>
                <p:nvPr/>
              </p:nvSpPr>
              <p:spPr bwMode="auto">
                <a:xfrm>
                  <a:off x="6384" y="7140"/>
                  <a:ext cx="570" cy="38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grpSp>
          <p:sp>
            <p:nvSpPr>
              <p:cNvPr id="19472" name="AutoShape 87"/>
              <p:cNvSpPr>
                <a:spLocks noChangeArrowheads="1"/>
              </p:cNvSpPr>
              <p:nvPr/>
            </p:nvSpPr>
            <p:spPr bwMode="auto">
              <a:xfrm>
                <a:off x="2681" y="5030"/>
                <a:ext cx="1188" cy="368"/>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ORG(3)</a:t>
                </a:r>
              </a:p>
            </p:txBody>
          </p:sp>
          <p:sp>
            <p:nvSpPr>
              <p:cNvPr id="19473" name="AutoShape 88"/>
              <p:cNvSpPr>
                <a:spLocks noChangeArrowheads="1"/>
              </p:cNvSpPr>
              <p:nvPr/>
            </p:nvSpPr>
            <p:spPr bwMode="auto">
              <a:xfrm>
                <a:off x="3941" y="5323"/>
                <a:ext cx="990" cy="367"/>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DoD(6)</a:t>
                </a:r>
              </a:p>
            </p:txBody>
          </p:sp>
          <p:sp>
            <p:nvSpPr>
              <p:cNvPr id="19474" name="AutoShape 89"/>
              <p:cNvSpPr>
                <a:spLocks noChangeArrowheads="1"/>
              </p:cNvSpPr>
              <p:nvPr/>
            </p:nvSpPr>
            <p:spPr bwMode="auto">
              <a:xfrm>
                <a:off x="1673" y="4713"/>
                <a:ext cx="858" cy="367"/>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ISO(1)</a:t>
                </a:r>
              </a:p>
            </p:txBody>
          </p:sp>
          <p:sp>
            <p:nvSpPr>
              <p:cNvPr id="19475" name="Line 90"/>
              <p:cNvSpPr>
                <a:spLocks noChangeShapeType="1"/>
              </p:cNvSpPr>
              <p:nvPr/>
            </p:nvSpPr>
            <p:spPr bwMode="auto">
              <a:xfrm>
                <a:off x="2189" y="5092"/>
                <a:ext cx="484" cy="1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476" name="Line 91"/>
              <p:cNvSpPr>
                <a:spLocks noChangeShapeType="1"/>
              </p:cNvSpPr>
              <p:nvPr/>
            </p:nvSpPr>
            <p:spPr bwMode="auto">
              <a:xfrm>
                <a:off x="4533" y="5700"/>
                <a:ext cx="473" cy="1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477" name="AutoShape 92"/>
              <p:cNvSpPr>
                <a:spLocks noChangeArrowheads="1"/>
              </p:cNvSpPr>
              <p:nvPr/>
            </p:nvSpPr>
            <p:spPr bwMode="auto">
              <a:xfrm>
                <a:off x="3672" y="6209"/>
                <a:ext cx="1653" cy="367"/>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Management(2)</a:t>
                </a:r>
              </a:p>
            </p:txBody>
          </p:sp>
          <p:sp>
            <p:nvSpPr>
              <p:cNvPr id="19478" name="AutoShape 93"/>
              <p:cNvSpPr>
                <a:spLocks noChangeArrowheads="1"/>
              </p:cNvSpPr>
              <p:nvPr/>
            </p:nvSpPr>
            <p:spPr bwMode="auto">
              <a:xfrm>
                <a:off x="1734" y="6209"/>
                <a:ext cx="1311" cy="367"/>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Directory(1)</a:t>
                </a:r>
              </a:p>
            </p:txBody>
          </p:sp>
          <p:sp>
            <p:nvSpPr>
              <p:cNvPr id="19479" name="AutoShape 94"/>
              <p:cNvSpPr>
                <a:spLocks noChangeArrowheads="1"/>
              </p:cNvSpPr>
              <p:nvPr/>
            </p:nvSpPr>
            <p:spPr bwMode="auto">
              <a:xfrm>
                <a:off x="5895" y="6209"/>
                <a:ext cx="1710" cy="367"/>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Eksperimental(3)</a:t>
                </a:r>
              </a:p>
            </p:txBody>
          </p:sp>
          <p:sp>
            <p:nvSpPr>
              <p:cNvPr id="19480" name="AutoShape 95"/>
              <p:cNvSpPr>
                <a:spLocks noChangeArrowheads="1"/>
              </p:cNvSpPr>
              <p:nvPr/>
            </p:nvSpPr>
            <p:spPr bwMode="auto">
              <a:xfrm>
                <a:off x="8175" y="6209"/>
                <a:ext cx="1140" cy="367"/>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Private(4)</a:t>
                </a:r>
              </a:p>
            </p:txBody>
          </p:sp>
          <p:sp>
            <p:nvSpPr>
              <p:cNvPr id="19481" name="Line 96"/>
              <p:cNvSpPr>
                <a:spLocks noChangeShapeType="1"/>
              </p:cNvSpPr>
              <p:nvPr/>
            </p:nvSpPr>
            <p:spPr bwMode="auto">
              <a:xfrm flipH="1">
                <a:off x="2304" y="5849"/>
                <a:ext cx="3294" cy="3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482" name="Line 97"/>
              <p:cNvSpPr>
                <a:spLocks noChangeShapeType="1"/>
              </p:cNvSpPr>
              <p:nvPr/>
            </p:nvSpPr>
            <p:spPr bwMode="auto">
              <a:xfrm flipH="1">
                <a:off x="4470" y="5849"/>
                <a:ext cx="1128" cy="3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483" name="Line 98"/>
              <p:cNvSpPr>
                <a:spLocks noChangeShapeType="1"/>
              </p:cNvSpPr>
              <p:nvPr/>
            </p:nvSpPr>
            <p:spPr bwMode="auto">
              <a:xfrm>
                <a:off x="5598" y="5849"/>
                <a:ext cx="1209" cy="3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484" name="Line 99"/>
              <p:cNvSpPr>
                <a:spLocks noChangeShapeType="1"/>
              </p:cNvSpPr>
              <p:nvPr/>
            </p:nvSpPr>
            <p:spPr bwMode="auto">
              <a:xfrm>
                <a:off x="5598" y="5849"/>
                <a:ext cx="3204" cy="3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485" name="Line 100"/>
              <p:cNvSpPr>
                <a:spLocks noChangeShapeType="1"/>
              </p:cNvSpPr>
              <p:nvPr/>
            </p:nvSpPr>
            <p:spPr bwMode="auto">
              <a:xfrm flipH="1">
                <a:off x="1791" y="6578"/>
                <a:ext cx="2907" cy="2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486" name="Line 101"/>
              <p:cNvSpPr>
                <a:spLocks noChangeShapeType="1"/>
              </p:cNvSpPr>
              <p:nvPr/>
            </p:nvSpPr>
            <p:spPr bwMode="auto">
              <a:xfrm>
                <a:off x="4584" y="6578"/>
                <a:ext cx="513" cy="2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487" name="Line 102"/>
              <p:cNvSpPr>
                <a:spLocks noChangeShapeType="1"/>
              </p:cNvSpPr>
              <p:nvPr/>
            </p:nvSpPr>
            <p:spPr bwMode="auto">
              <a:xfrm>
                <a:off x="8745" y="6578"/>
                <a:ext cx="456" cy="2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488" name="AutoShape 103"/>
              <p:cNvSpPr>
                <a:spLocks noChangeArrowheads="1"/>
              </p:cNvSpPr>
              <p:nvPr/>
            </p:nvSpPr>
            <p:spPr bwMode="auto">
              <a:xfrm>
                <a:off x="5022" y="5538"/>
                <a:ext cx="1197" cy="367"/>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Internet(1)</a:t>
                </a:r>
              </a:p>
            </p:txBody>
          </p:sp>
          <p:sp>
            <p:nvSpPr>
              <p:cNvPr id="19489" name="AutoShape 104"/>
              <p:cNvSpPr>
                <a:spLocks noChangeArrowheads="1"/>
              </p:cNvSpPr>
              <p:nvPr/>
            </p:nvSpPr>
            <p:spPr bwMode="auto">
              <a:xfrm>
                <a:off x="4523" y="6829"/>
                <a:ext cx="1159" cy="367"/>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RMON(2)</a:t>
                </a:r>
              </a:p>
            </p:txBody>
          </p:sp>
          <p:sp>
            <p:nvSpPr>
              <p:cNvPr id="19490" name="Line 105"/>
              <p:cNvSpPr>
                <a:spLocks noChangeShapeType="1"/>
              </p:cNvSpPr>
              <p:nvPr/>
            </p:nvSpPr>
            <p:spPr bwMode="auto">
              <a:xfrm>
                <a:off x="4287" y="7019"/>
                <a:ext cx="2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491" name="Line 106"/>
              <p:cNvSpPr>
                <a:spLocks noChangeShapeType="1"/>
              </p:cNvSpPr>
              <p:nvPr/>
            </p:nvSpPr>
            <p:spPr bwMode="auto">
              <a:xfrm>
                <a:off x="5670" y="7009"/>
                <a:ext cx="1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492" name="Line 107"/>
              <p:cNvSpPr>
                <a:spLocks noChangeShapeType="1"/>
              </p:cNvSpPr>
              <p:nvPr/>
            </p:nvSpPr>
            <p:spPr bwMode="auto">
              <a:xfrm>
                <a:off x="3464" y="5399"/>
                <a:ext cx="484" cy="1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grpSp>
        <p:sp>
          <p:nvSpPr>
            <p:cNvPr id="19462" name="AutoShape 108"/>
            <p:cNvSpPr>
              <a:spLocks noChangeArrowheads="1"/>
            </p:cNvSpPr>
            <p:nvPr/>
          </p:nvSpPr>
          <p:spPr bwMode="auto">
            <a:xfrm>
              <a:off x="4344" y="3937"/>
              <a:ext cx="1135" cy="367"/>
            </a:xfrm>
            <a:prstGeom prst="flowChartProcess">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Root</a:t>
              </a:r>
            </a:p>
          </p:txBody>
        </p:sp>
        <p:sp>
          <p:nvSpPr>
            <p:cNvPr id="19463" name="Line 109"/>
            <p:cNvSpPr>
              <a:spLocks noChangeShapeType="1"/>
            </p:cNvSpPr>
            <p:nvPr/>
          </p:nvSpPr>
          <p:spPr bwMode="auto">
            <a:xfrm flipH="1">
              <a:off x="2529" y="4368"/>
              <a:ext cx="2328" cy="3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464" name="AutoShape 110"/>
            <p:cNvSpPr>
              <a:spLocks noChangeArrowheads="1"/>
            </p:cNvSpPr>
            <p:nvPr/>
          </p:nvSpPr>
          <p:spPr bwMode="auto">
            <a:xfrm>
              <a:off x="4344" y="4737"/>
              <a:ext cx="1038" cy="368"/>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CCITT(2)</a:t>
              </a:r>
            </a:p>
          </p:txBody>
        </p:sp>
        <p:sp>
          <p:nvSpPr>
            <p:cNvPr id="19465" name="Line 111"/>
            <p:cNvSpPr>
              <a:spLocks noChangeShapeType="1"/>
            </p:cNvSpPr>
            <p:nvPr/>
          </p:nvSpPr>
          <p:spPr bwMode="auto">
            <a:xfrm>
              <a:off x="4857" y="4368"/>
              <a:ext cx="0" cy="3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466" name="AutoShape 112"/>
            <p:cNvSpPr>
              <a:spLocks noChangeArrowheads="1"/>
            </p:cNvSpPr>
            <p:nvPr/>
          </p:nvSpPr>
          <p:spPr bwMode="auto">
            <a:xfrm>
              <a:off x="5598" y="4737"/>
              <a:ext cx="1425" cy="368"/>
            </a:xfrm>
            <a:prstGeom prst="flowChartProcess">
              <a:avLst/>
            </a:prstGeom>
            <a:solidFill>
              <a:srgbClr val="FFFFFF"/>
            </a:solidFill>
            <a:ln w="9525">
              <a:solidFill>
                <a:srgbClr val="000000"/>
              </a:solidFill>
              <a:miter lim="800000"/>
              <a:headEnd/>
              <a:tailEnd/>
            </a:ln>
          </p:spPr>
          <p:txBody>
            <a:bodyPr/>
            <a:lstStyle/>
            <a:p>
              <a:pPr algn="ctr">
                <a:lnSpc>
                  <a:spcPct val="85000"/>
                </a:lnSpc>
                <a:spcBef>
                  <a:spcPct val="20000"/>
                </a:spcBef>
                <a:buClr>
                  <a:srgbClr val="336600"/>
                </a:buClr>
                <a:buFont typeface="Wingdings" pitchFamily="2" charset="2"/>
                <a:buNone/>
              </a:pPr>
              <a:r>
                <a:rPr lang="da-DK" sz="1400">
                  <a:solidFill>
                    <a:srgbClr val="000066"/>
                  </a:solidFill>
                  <a:latin typeface="Arial Narrow" pitchFamily="34" charset="0"/>
                </a:rPr>
                <a:t>ISO/CCITT(3)</a:t>
              </a:r>
            </a:p>
          </p:txBody>
        </p:sp>
        <p:sp>
          <p:nvSpPr>
            <p:cNvPr id="19467" name="Line 113"/>
            <p:cNvSpPr>
              <a:spLocks noChangeShapeType="1"/>
            </p:cNvSpPr>
            <p:nvPr/>
          </p:nvSpPr>
          <p:spPr bwMode="auto">
            <a:xfrm>
              <a:off x="4857" y="4368"/>
              <a:ext cx="1482" cy="3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grpSp>
      <p:sp>
        <p:nvSpPr>
          <p:cNvPr id="4" name="Pladsholder til sidefod 3"/>
          <p:cNvSpPr>
            <a:spLocks noGrp="1"/>
          </p:cNvSpPr>
          <p:nvPr>
            <p:ph type="ftr" sz="quarter" idx="12"/>
          </p:nvPr>
        </p:nvSpPr>
        <p:spPr/>
        <p:txBody>
          <a:bodyPr/>
          <a:lstStyle/>
          <a:p>
            <a:pPr>
              <a:defRPr/>
            </a:pPr>
            <a:r>
              <a:rPr lang="da-DK" smtClean="0"/>
              <a:t>© Mercantec 2015</a:t>
            </a:r>
            <a:endParaRPr lang="da-DK"/>
          </a:p>
        </p:txBody>
      </p:sp>
      <p:sp>
        <p:nvSpPr>
          <p:cNvPr id="2" name="Oval billedforklaring 1"/>
          <p:cNvSpPr/>
          <p:nvPr/>
        </p:nvSpPr>
        <p:spPr bwMode="auto">
          <a:xfrm>
            <a:off x="329838" y="667895"/>
            <a:ext cx="2921405" cy="1038701"/>
          </a:xfrm>
          <a:prstGeom prst="wedgeEllipseCallout">
            <a:avLst>
              <a:gd name="adj1" fmla="val 49311"/>
              <a:gd name="adj2" fmla="val 9075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1400" dirty="0">
                <a:latin typeface="Arial" charset="0"/>
              </a:rPr>
              <a:t>Below </a:t>
            </a:r>
            <a:r>
              <a:rPr lang="en-US" sz="1400" b="1" dirty="0">
                <a:latin typeface="Arial" charset="0"/>
              </a:rPr>
              <a:t>DOD</a:t>
            </a:r>
            <a:r>
              <a:rPr lang="en-US" sz="1400" dirty="0">
                <a:latin typeface="Arial" charset="0"/>
              </a:rPr>
              <a:t> we find the </a:t>
            </a:r>
            <a:r>
              <a:rPr lang="en-US" sz="1400" b="1" dirty="0">
                <a:latin typeface="Arial" charset="0"/>
              </a:rPr>
              <a:t>Internet </a:t>
            </a:r>
            <a:r>
              <a:rPr lang="en-US" sz="1400" dirty="0">
                <a:latin typeface="Arial" charset="0"/>
              </a:rPr>
              <a:t>and this is where </a:t>
            </a:r>
            <a:r>
              <a:rPr lang="en-US" sz="1400" b="1" dirty="0">
                <a:latin typeface="Arial" charset="0"/>
              </a:rPr>
              <a:t>SNMP</a:t>
            </a:r>
            <a:r>
              <a:rPr lang="en-US" sz="1400" dirty="0">
                <a:latin typeface="Arial" charset="0"/>
              </a:rPr>
              <a:t> is </a:t>
            </a:r>
            <a:r>
              <a:rPr lang="en-US" sz="1400" dirty="0" smtClean="0">
                <a:latin typeface="Arial" charset="0"/>
              </a:rPr>
              <a:t>located</a:t>
            </a:r>
            <a:endParaRPr kumimoji="0" lang="da-DK" sz="1400" b="0" i="0" u="none" strike="noStrike" cap="none" normalizeH="0" baseline="0" dirty="0" smtClean="0">
              <a:ln>
                <a:noFill/>
              </a:ln>
              <a:solidFill>
                <a:schemeClr val="tx1"/>
              </a:solidFill>
              <a:effectLst/>
              <a:latin typeface="Arial" charset="0"/>
            </a:endParaRPr>
          </a:p>
        </p:txBody>
      </p:sp>
      <p:sp>
        <p:nvSpPr>
          <p:cNvPr id="116" name="Oval billedforklaring 115"/>
          <p:cNvSpPr/>
          <p:nvPr/>
        </p:nvSpPr>
        <p:spPr bwMode="auto">
          <a:xfrm>
            <a:off x="5136945" y="973318"/>
            <a:ext cx="3802300" cy="1644610"/>
          </a:xfrm>
          <a:prstGeom prst="wedgeEllipseCallout">
            <a:avLst>
              <a:gd name="adj1" fmla="val -52499"/>
              <a:gd name="adj2" fmla="val 3713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sz="1400" dirty="0">
                <a:latin typeface="Arial" charset="0"/>
              </a:rPr>
              <a:t>The </a:t>
            </a:r>
            <a:r>
              <a:rPr lang="en-US" sz="1400" dirty="0" smtClean="0">
                <a:latin typeface="Arial" charset="0"/>
              </a:rPr>
              <a:t>“address” </a:t>
            </a:r>
            <a:r>
              <a:rPr lang="en-US" sz="1400" dirty="0">
                <a:latin typeface="Arial" charset="0"/>
              </a:rPr>
              <a:t>of the </a:t>
            </a:r>
            <a:r>
              <a:rPr lang="en-US" sz="1400" b="1" dirty="0">
                <a:latin typeface="Arial" charset="0"/>
              </a:rPr>
              <a:t>Internet</a:t>
            </a:r>
            <a:r>
              <a:rPr lang="en-US" sz="1400" dirty="0">
                <a:latin typeface="Arial" charset="0"/>
              </a:rPr>
              <a:t> is </a:t>
            </a:r>
            <a:r>
              <a:rPr lang="en-US" sz="1400" b="1" dirty="0">
                <a:latin typeface="Arial" charset="0"/>
              </a:rPr>
              <a:t>(1.3.6.1). </a:t>
            </a:r>
            <a:endParaRPr lang="en-US" sz="1400" b="1" dirty="0" smtClean="0">
              <a:latin typeface="Arial" charset="0"/>
            </a:endParaRPr>
          </a:p>
          <a:p>
            <a:r>
              <a:rPr lang="en-US" sz="1400" dirty="0" smtClean="0">
                <a:latin typeface="Arial" charset="0"/>
              </a:rPr>
              <a:t>Two </a:t>
            </a:r>
            <a:r>
              <a:rPr lang="en-US" sz="1400" dirty="0">
                <a:latin typeface="Arial" charset="0"/>
              </a:rPr>
              <a:t>branches </a:t>
            </a:r>
            <a:r>
              <a:rPr lang="en-US" sz="1400" dirty="0" smtClean="0">
                <a:latin typeface="Arial" charset="0"/>
              </a:rPr>
              <a:t>are </a:t>
            </a:r>
            <a:r>
              <a:rPr lang="en-US" sz="1400" dirty="0">
                <a:latin typeface="Arial" charset="0"/>
              </a:rPr>
              <a:t>interesting in management purposes, namely </a:t>
            </a:r>
            <a:r>
              <a:rPr lang="en-US" sz="1400" b="1" dirty="0">
                <a:latin typeface="Arial" charset="0"/>
              </a:rPr>
              <a:t>Management </a:t>
            </a:r>
            <a:r>
              <a:rPr lang="en-US" sz="1400" dirty="0">
                <a:latin typeface="Arial" charset="0"/>
              </a:rPr>
              <a:t>and </a:t>
            </a:r>
            <a:r>
              <a:rPr lang="en-US" sz="1400" b="1" dirty="0">
                <a:latin typeface="Arial" charset="0"/>
              </a:rPr>
              <a:t>Private.</a:t>
            </a:r>
            <a:r>
              <a:rPr lang="en-US" sz="1400" dirty="0">
                <a:latin typeface="Arial" charset="0"/>
              </a:rPr>
              <a:t> </a:t>
            </a:r>
            <a:endParaRPr kumimoji="0" lang="da-DK" sz="1400" b="0" i="0" u="none" strike="noStrike" cap="none" normalizeH="0" baseline="0" dirty="0" smtClean="0">
              <a:ln>
                <a:noFill/>
              </a:ln>
              <a:solidFill>
                <a:schemeClr val="tx1"/>
              </a:solidFill>
              <a:effectLst/>
              <a:latin typeface="Arial" charset="0"/>
            </a:endParaRPr>
          </a:p>
        </p:txBody>
      </p:sp>
      <p:sp>
        <p:nvSpPr>
          <p:cNvPr id="117" name="Oval billedforklaring 116"/>
          <p:cNvSpPr/>
          <p:nvPr/>
        </p:nvSpPr>
        <p:spPr bwMode="auto">
          <a:xfrm>
            <a:off x="6817760" y="5823840"/>
            <a:ext cx="2071786" cy="735747"/>
          </a:xfrm>
          <a:prstGeom prst="wedgeEllipseCallout">
            <a:avLst>
              <a:gd name="adj1" fmla="val 7018"/>
              <a:gd name="adj2" fmla="val -23665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sz="1400" b="1" dirty="0" smtClean="0">
                <a:latin typeface="Arial" charset="0"/>
              </a:rPr>
              <a:t>Company stuff!</a:t>
            </a:r>
            <a:endParaRPr kumimoji="0" lang="da-DK" sz="1400" b="1" i="0" u="none" strike="noStrike" cap="none" normalizeH="0" baseline="0" dirty="0" smtClean="0">
              <a:ln>
                <a:noFill/>
              </a:ln>
              <a:solidFill>
                <a:schemeClr val="tx1"/>
              </a:solidFill>
              <a:effectLst/>
              <a:latin typeface="Arial" charset="0"/>
            </a:endParaRPr>
          </a:p>
        </p:txBody>
      </p:sp>
      <p:sp>
        <p:nvSpPr>
          <p:cNvPr id="118" name="Oval billedforklaring 117"/>
          <p:cNvSpPr/>
          <p:nvPr/>
        </p:nvSpPr>
        <p:spPr bwMode="auto">
          <a:xfrm>
            <a:off x="2601021" y="6190930"/>
            <a:ext cx="2071786" cy="432792"/>
          </a:xfrm>
          <a:prstGeom prst="wedgeEllipseCallout">
            <a:avLst>
              <a:gd name="adj1" fmla="val 81246"/>
              <a:gd name="adj2" fmla="val -31499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sz="1400" dirty="0" smtClean="0">
                <a:latin typeface="Arial" charset="0"/>
              </a:rPr>
              <a:t>Company stuff!</a:t>
            </a:r>
            <a:endParaRPr kumimoji="0" lang="da-DK" sz="1400" b="0" i="0" u="none" strike="noStrike" cap="none" normalizeH="0" baseline="0" dirty="0" smtClean="0">
              <a:ln>
                <a:noFill/>
              </a:ln>
              <a:solidFill>
                <a:schemeClr val="tx1"/>
              </a:solidFill>
              <a:effectLst/>
              <a:latin typeface="Arial" charset="0"/>
            </a:endParaRPr>
          </a:p>
        </p:txBody>
      </p:sp>
      <p:sp>
        <p:nvSpPr>
          <p:cNvPr id="119" name="Oval billedforklaring 118"/>
          <p:cNvSpPr/>
          <p:nvPr/>
        </p:nvSpPr>
        <p:spPr bwMode="auto">
          <a:xfrm>
            <a:off x="2626883" y="6191714"/>
            <a:ext cx="2071786" cy="432792"/>
          </a:xfrm>
          <a:prstGeom prst="wedgeEllipseCallout">
            <a:avLst>
              <a:gd name="adj1" fmla="val 331"/>
              <a:gd name="adj2" fmla="val -31179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sz="1400" dirty="0" smtClean="0">
                <a:latin typeface="Arial" charset="0"/>
              </a:rPr>
              <a:t>Company stuff!</a:t>
            </a:r>
            <a:endParaRPr kumimoji="0" lang="da-DK" sz="1400" b="0" i="0" u="none" strike="noStrike" cap="none" normalizeH="0" baseline="0" dirty="0" smtClean="0">
              <a:ln>
                <a:noFill/>
              </a:ln>
              <a:solidFill>
                <a:schemeClr val="tx1"/>
              </a:solidFill>
              <a:effectLst/>
              <a:latin typeface="Arial" charset="0"/>
            </a:endParaRPr>
          </a:p>
        </p:txBody>
      </p:sp>
      <p:sp>
        <p:nvSpPr>
          <p:cNvPr id="120" name="Oval billedforklaring 119"/>
          <p:cNvSpPr/>
          <p:nvPr/>
        </p:nvSpPr>
        <p:spPr bwMode="auto">
          <a:xfrm>
            <a:off x="2634848" y="6190930"/>
            <a:ext cx="2071786" cy="432792"/>
          </a:xfrm>
          <a:prstGeom prst="wedgeEllipseCallout">
            <a:avLst>
              <a:gd name="adj1" fmla="val -63867"/>
              <a:gd name="adj2" fmla="val -28938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sz="1400" b="1" dirty="0" smtClean="0">
                <a:latin typeface="Arial" charset="0"/>
              </a:rPr>
              <a:t>Standards!</a:t>
            </a:r>
            <a:endParaRPr kumimoji="0" lang="da-DK" sz="1400" b="1"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6" grpId="0" animBg="1"/>
      <p:bldP spid="117" grpId="0" animBg="1"/>
      <p:bldP spid="118" grpId="0" animBg="1"/>
      <p:bldP spid="119" grpId="0" animBg="1"/>
      <p:bldP spid="1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da-DK" dirty="0" smtClean="0"/>
              <a:t>MIB variants</a:t>
            </a:r>
          </a:p>
        </p:txBody>
      </p:sp>
      <p:sp>
        <p:nvSpPr>
          <p:cNvPr id="20483" name="Rectangle 3"/>
          <p:cNvSpPr>
            <a:spLocks noGrp="1" noChangeArrowheads="1"/>
          </p:cNvSpPr>
          <p:nvPr>
            <p:ph idx="1"/>
          </p:nvPr>
        </p:nvSpPr>
        <p:spPr>
          <a:xfrm>
            <a:off x="457200" y="1556793"/>
            <a:ext cx="8229600" cy="1034008"/>
          </a:xfrm>
        </p:spPr>
        <p:txBody>
          <a:bodyPr/>
          <a:lstStyle/>
          <a:p>
            <a:pPr>
              <a:lnSpc>
                <a:spcPct val="80000"/>
              </a:lnSpc>
              <a:spcAft>
                <a:spcPct val="20000"/>
              </a:spcAft>
            </a:pPr>
            <a:r>
              <a:rPr lang="en-US" sz="1400" dirty="0"/>
              <a:t>MIB are divided into 8 groups with a total of 114 standard objects.</a:t>
            </a:r>
          </a:p>
          <a:p>
            <a:pPr>
              <a:lnSpc>
                <a:spcPct val="80000"/>
              </a:lnSpc>
              <a:spcAft>
                <a:spcPct val="20000"/>
              </a:spcAft>
            </a:pPr>
            <a:r>
              <a:rPr lang="en-US" sz="1400" dirty="0"/>
              <a:t>MIB II expands MIB I to 185 objects divided into 11 groups.</a:t>
            </a:r>
          </a:p>
          <a:p>
            <a:pPr>
              <a:lnSpc>
                <a:spcPct val="80000"/>
              </a:lnSpc>
              <a:spcAft>
                <a:spcPct val="20000"/>
              </a:spcAft>
            </a:pPr>
            <a:r>
              <a:rPr lang="en-US" sz="1400" dirty="0"/>
              <a:t>RMON I and II are standard MIBs for Remote Monitoring.</a:t>
            </a:r>
          </a:p>
          <a:p>
            <a:pPr>
              <a:lnSpc>
                <a:spcPct val="80000"/>
              </a:lnSpc>
              <a:spcAft>
                <a:spcPct val="20000"/>
              </a:spcAft>
            </a:pPr>
            <a:r>
              <a:rPr lang="en-US" sz="1400" dirty="0"/>
              <a:t>In addition to these MIBs, there are many manufacturer MIBs</a:t>
            </a:r>
            <a:endParaRPr lang="da-DK" sz="1400" dirty="0" smtClean="0"/>
          </a:p>
        </p:txBody>
      </p:sp>
      <p:sp>
        <p:nvSpPr>
          <p:cNvPr id="2" name="Pladsholder til sidefod 1"/>
          <p:cNvSpPr>
            <a:spLocks noGrp="1"/>
          </p:cNvSpPr>
          <p:nvPr>
            <p:ph type="ftr" sz="quarter" idx="12"/>
          </p:nvPr>
        </p:nvSpPr>
        <p:spPr/>
        <p:txBody>
          <a:bodyPr/>
          <a:lstStyle/>
          <a:p>
            <a:pPr>
              <a:defRPr/>
            </a:pPr>
            <a:r>
              <a:rPr lang="da-DK" smtClean="0"/>
              <a:t>© Mercantec 2015</a:t>
            </a:r>
            <a:endParaRPr lang="da-DK" dirty="0"/>
          </a:p>
        </p:txBody>
      </p:sp>
      <p:grpSp>
        <p:nvGrpSpPr>
          <p:cNvPr id="20484" name="Group 4"/>
          <p:cNvGrpSpPr>
            <a:grpSpLocks noRot="1"/>
          </p:cNvGrpSpPr>
          <p:nvPr/>
        </p:nvGrpSpPr>
        <p:grpSpPr bwMode="auto">
          <a:xfrm>
            <a:off x="609600" y="2590800"/>
            <a:ext cx="7920038" cy="3733800"/>
            <a:chOff x="612" y="1616"/>
            <a:chExt cx="4989" cy="2640"/>
          </a:xfrm>
        </p:grpSpPr>
        <p:sp>
          <p:nvSpPr>
            <p:cNvPr id="20486" name="Rectangle 5"/>
            <p:cNvSpPr>
              <a:spLocks noChangeArrowheads="1"/>
            </p:cNvSpPr>
            <p:nvPr/>
          </p:nvSpPr>
          <p:spPr bwMode="auto">
            <a:xfrm>
              <a:off x="2019" y="4036"/>
              <a:ext cx="358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dirty="0">
                  <a:cs typeface="Times New Roman" pitchFamily="18" charset="0"/>
                </a:rPr>
                <a:t>SNMP </a:t>
              </a:r>
              <a:r>
                <a:rPr lang="da-DK" sz="1700" dirty="0" smtClean="0">
                  <a:cs typeface="Times New Roman" pitchFamily="18" charset="0"/>
                </a:rPr>
                <a:t>info</a:t>
              </a:r>
              <a:endParaRPr lang="da-DK" sz="1700" dirty="0"/>
            </a:p>
          </p:txBody>
        </p:sp>
        <p:sp>
          <p:nvSpPr>
            <p:cNvPr id="20487" name="Rectangle 6"/>
            <p:cNvSpPr>
              <a:spLocks noChangeArrowheads="1"/>
            </p:cNvSpPr>
            <p:nvPr/>
          </p:nvSpPr>
          <p:spPr bwMode="auto">
            <a:xfrm>
              <a:off x="875" y="4036"/>
              <a:ext cx="1144"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a:cs typeface="Times New Roman" pitchFamily="18" charset="0"/>
                </a:rPr>
                <a:t>SNMP</a:t>
              </a:r>
              <a:endParaRPr lang="da-DK" sz="1700"/>
            </a:p>
          </p:txBody>
        </p:sp>
        <p:sp>
          <p:nvSpPr>
            <p:cNvPr id="20488" name="Rectangle 7"/>
            <p:cNvSpPr>
              <a:spLocks noChangeArrowheads="1"/>
            </p:cNvSpPr>
            <p:nvPr/>
          </p:nvSpPr>
          <p:spPr bwMode="auto">
            <a:xfrm>
              <a:off x="612" y="4036"/>
              <a:ext cx="26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sz="1700">
                  <a:cs typeface="Times New Roman" pitchFamily="18" charset="0"/>
                </a:rPr>
                <a:t>11</a:t>
              </a:r>
              <a:endParaRPr lang="da-DK" sz="1700"/>
            </a:p>
          </p:txBody>
        </p:sp>
        <p:sp>
          <p:nvSpPr>
            <p:cNvPr id="20489" name="Rectangle 8"/>
            <p:cNvSpPr>
              <a:spLocks noChangeArrowheads="1"/>
            </p:cNvSpPr>
            <p:nvPr/>
          </p:nvSpPr>
          <p:spPr bwMode="auto">
            <a:xfrm>
              <a:off x="2019" y="3816"/>
              <a:ext cx="358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a:cs typeface="Times New Roman" pitchFamily="18" charset="0"/>
                </a:rPr>
                <a:t>Support for fx Token Ring, Ethernet højhastighed, FDDI osv.</a:t>
              </a:r>
              <a:endParaRPr lang="da-DK" sz="1700"/>
            </a:p>
          </p:txBody>
        </p:sp>
        <p:sp>
          <p:nvSpPr>
            <p:cNvPr id="20490" name="Rectangle 9"/>
            <p:cNvSpPr>
              <a:spLocks noChangeArrowheads="1"/>
            </p:cNvSpPr>
            <p:nvPr/>
          </p:nvSpPr>
          <p:spPr bwMode="auto">
            <a:xfrm>
              <a:off x="875" y="3816"/>
              <a:ext cx="1144"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a:cs typeface="Times New Roman" pitchFamily="18" charset="0"/>
                </a:rPr>
                <a:t>Transmission</a:t>
              </a:r>
              <a:endParaRPr lang="da-DK" sz="1700"/>
            </a:p>
          </p:txBody>
        </p:sp>
        <p:sp>
          <p:nvSpPr>
            <p:cNvPr id="20491" name="Rectangle 10"/>
            <p:cNvSpPr>
              <a:spLocks noChangeArrowheads="1"/>
            </p:cNvSpPr>
            <p:nvPr/>
          </p:nvSpPr>
          <p:spPr bwMode="auto">
            <a:xfrm>
              <a:off x="612" y="3816"/>
              <a:ext cx="26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sz="1700">
                  <a:cs typeface="Times New Roman" pitchFamily="18" charset="0"/>
                </a:rPr>
                <a:t>10</a:t>
              </a:r>
              <a:endParaRPr lang="da-DK" sz="1700"/>
            </a:p>
          </p:txBody>
        </p:sp>
        <p:sp>
          <p:nvSpPr>
            <p:cNvPr id="20492" name="Rectangle 11"/>
            <p:cNvSpPr>
              <a:spLocks noChangeArrowheads="1"/>
            </p:cNvSpPr>
            <p:nvPr/>
          </p:nvSpPr>
          <p:spPr bwMode="auto">
            <a:xfrm>
              <a:off x="2019" y="3596"/>
              <a:ext cx="358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a:cs typeface="Times New Roman" pitchFamily="18" charset="0"/>
                </a:rPr>
                <a:t>Common Management information protocol Over Tcp/ip</a:t>
              </a:r>
              <a:endParaRPr lang="da-DK" sz="1700"/>
            </a:p>
          </p:txBody>
        </p:sp>
        <p:sp>
          <p:nvSpPr>
            <p:cNvPr id="20493" name="Rectangle 12"/>
            <p:cNvSpPr>
              <a:spLocks noChangeArrowheads="1"/>
            </p:cNvSpPr>
            <p:nvPr/>
          </p:nvSpPr>
          <p:spPr bwMode="auto">
            <a:xfrm>
              <a:off x="875" y="3596"/>
              <a:ext cx="1144"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a:cs typeface="Times New Roman" pitchFamily="18" charset="0"/>
                </a:rPr>
                <a:t>CMOT</a:t>
              </a:r>
              <a:endParaRPr lang="da-DK" sz="1700"/>
            </a:p>
          </p:txBody>
        </p:sp>
        <p:sp>
          <p:nvSpPr>
            <p:cNvPr id="20494" name="Rectangle 13"/>
            <p:cNvSpPr>
              <a:spLocks noChangeArrowheads="1"/>
            </p:cNvSpPr>
            <p:nvPr/>
          </p:nvSpPr>
          <p:spPr bwMode="auto">
            <a:xfrm>
              <a:off x="612" y="3596"/>
              <a:ext cx="26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sz="1700">
                  <a:cs typeface="Times New Roman" pitchFamily="18" charset="0"/>
                </a:rPr>
                <a:t>9</a:t>
              </a:r>
              <a:endParaRPr lang="da-DK" sz="1700"/>
            </a:p>
          </p:txBody>
        </p:sp>
        <p:sp>
          <p:nvSpPr>
            <p:cNvPr id="20495" name="Rectangle 14"/>
            <p:cNvSpPr>
              <a:spLocks noChangeArrowheads="1"/>
            </p:cNvSpPr>
            <p:nvPr/>
          </p:nvSpPr>
          <p:spPr bwMode="auto">
            <a:xfrm>
              <a:off x="2019" y="3376"/>
              <a:ext cx="358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a:cs typeface="Times New Roman" pitchFamily="18" charset="0"/>
                </a:rPr>
                <a:t>Exterior Gateway Protocol software</a:t>
              </a:r>
              <a:endParaRPr lang="da-DK" sz="1700"/>
            </a:p>
          </p:txBody>
        </p:sp>
        <p:sp>
          <p:nvSpPr>
            <p:cNvPr id="20496" name="Rectangle 15"/>
            <p:cNvSpPr>
              <a:spLocks noChangeArrowheads="1"/>
            </p:cNvSpPr>
            <p:nvPr/>
          </p:nvSpPr>
          <p:spPr bwMode="auto">
            <a:xfrm>
              <a:off x="875" y="3376"/>
              <a:ext cx="1144"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a:cs typeface="Times New Roman" pitchFamily="18" charset="0"/>
                </a:rPr>
                <a:t>EGP</a:t>
              </a:r>
              <a:endParaRPr lang="da-DK" sz="1700"/>
            </a:p>
          </p:txBody>
        </p:sp>
        <p:sp>
          <p:nvSpPr>
            <p:cNvPr id="20497" name="Rectangle 16"/>
            <p:cNvSpPr>
              <a:spLocks noChangeArrowheads="1"/>
            </p:cNvSpPr>
            <p:nvPr/>
          </p:nvSpPr>
          <p:spPr bwMode="auto">
            <a:xfrm>
              <a:off x="612" y="3376"/>
              <a:ext cx="26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sz="1700">
                  <a:cs typeface="Times New Roman" pitchFamily="18" charset="0"/>
                </a:rPr>
                <a:t>8</a:t>
              </a:r>
              <a:endParaRPr lang="da-DK" sz="1700"/>
            </a:p>
          </p:txBody>
        </p:sp>
        <p:sp>
          <p:nvSpPr>
            <p:cNvPr id="20498" name="Rectangle 17"/>
            <p:cNvSpPr>
              <a:spLocks noChangeArrowheads="1"/>
            </p:cNvSpPr>
            <p:nvPr/>
          </p:nvSpPr>
          <p:spPr bwMode="auto">
            <a:xfrm>
              <a:off x="2019" y="3156"/>
              <a:ext cx="358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a:cs typeface="Times New Roman" pitchFamily="18" charset="0"/>
                </a:rPr>
                <a:t>User Datagram Protocol software</a:t>
              </a:r>
              <a:endParaRPr lang="da-DK" sz="1700"/>
            </a:p>
          </p:txBody>
        </p:sp>
        <p:sp>
          <p:nvSpPr>
            <p:cNvPr id="20499" name="Rectangle 18"/>
            <p:cNvSpPr>
              <a:spLocks noChangeArrowheads="1"/>
            </p:cNvSpPr>
            <p:nvPr/>
          </p:nvSpPr>
          <p:spPr bwMode="auto">
            <a:xfrm>
              <a:off x="875" y="3156"/>
              <a:ext cx="1144"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a:cs typeface="Times New Roman" pitchFamily="18" charset="0"/>
                </a:rPr>
                <a:t>UDP</a:t>
              </a:r>
              <a:endParaRPr lang="da-DK" sz="1700"/>
            </a:p>
          </p:txBody>
        </p:sp>
        <p:sp>
          <p:nvSpPr>
            <p:cNvPr id="20500" name="Rectangle 19"/>
            <p:cNvSpPr>
              <a:spLocks noChangeArrowheads="1"/>
            </p:cNvSpPr>
            <p:nvPr/>
          </p:nvSpPr>
          <p:spPr bwMode="auto">
            <a:xfrm>
              <a:off x="612" y="3156"/>
              <a:ext cx="26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sz="1700">
                  <a:cs typeface="Times New Roman" pitchFamily="18" charset="0"/>
                </a:rPr>
                <a:t>7</a:t>
              </a:r>
              <a:endParaRPr lang="da-DK" sz="1700"/>
            </a:p>
          </p:txBody>
        </p:sp>
        <p:sp>
          <p:nvSpPr>
            <p:cNvPr id="20501" name="Rectangle 20"/>
            <p:cNvSpPr>
              <a:spLocks noChangeArrowheads="1"/>
            </p:cNvSpPr>
            <p:nvPr/>
          </p:nvSpPr>
          <p:spPr bwMode="auto">
            <a:xfrm>
              <a:off x="2019" y="2936"/>
              <a:ext cx="358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a:cs typeface="Times New Roman" pitchFamily="18" charset="0"/>
                </a:rPr>
                <a:t>Transmission Control Protocol software </a:t>
              </a:r>
              <a:endParaRPr lang="da-DK" sz="1700"/>
            </a:p>
          </p:txBody>
        </p:sp>
        <p:sp>
          <p:nvSpPr>
            <p:cNvPr id="20502" name="Rectangle 21"/>
            <p:cNvSpPr>
              <a:spLocks noChangeArrowheads="1"/>
            </p:cNvSpPr>
            <p:nvPr/>
          </p:nvSpPr>
          <p:spPr bwMode="auto">
            <a:xfrm>
              <a:off x="875" y="2936"/>
              <a:ext cx="1144"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a:cs typeface="Times New Roman" pitchFamily="18" charset="0"/>
                </a:rPr>
                <a:t>TCP</a:t>
              </a:r>
              <a:endParaRPr lang="da-DK" sz="1700"/>
            </a:p>
          </p:txBody>
        </p:sp>
        <p:sp>
          <p:nvSpPr>
            <p:cNvPr id="20503" name="Rectangle 22"/>
            <p:cNvSpPr>
              <a:spLocks noChangeArrowheads="1"/>
            </p:cNvSpPr>
            <p:nvPr/>
          </p:nvSpPr>
          <p:spPr bwMode="auto">
            <a:xfrm>
              <a:off x="612" y="2936"/>
              <a:ext cx="26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sz="1700">
                  <a:cs typeface="Times New Roman" pitchFamily="18" charset="0"/>
                </a:rPr>
                <a:t>6</a:t>
              </a:r>
              <a:endParaRPr lang="da-DK" sz="1700"/>
            </a:p>
          </p:txBody>
        </p:sp>
        <p:sp>
          <p:nvSpPr>
            <p:cNvPr id="20504" name="Rectangle 23"/>
            <p:cNvSpPr>
              <a:spLocks noChangeArrowheads="1"/>
            </p:cNvSpPr>
            <p:nvPr/>
          </p:nvSpPr>
          <p:spPr bwMode="auto">
            <a:xfrm>
              <a:off x="2019" y="2716"/>
              <a:ext cx="358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a:cs typeface="Times New Roman" pitchFamily="18" charset="0"/>
                </a:rPr>
                <a:t>Internet Control Message Protocol software</a:t>
              </a:r>
              <a:endParaRPr lang="da-DK" sz="1700"/>
            </a:p>
          </p:txBody>
        </p:sp>
        <p:sp>
          <p:nvSpPr>
            <p:cNvPr id="20505" name="Rectangle 24"/>
            <p:cNvSpPr>
              <a:spLocks noChangeArrowheads="1"/>
            </p:cNvSpPr>
            <p:nvPr/>
          </p:nvSpPr>
          <p:spPr bwMode="auto">
            <a:xfrm>
              <a:off x="875" y="2716"/>
              <a:ext cx="1144"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a:cs typeface="Times New Roman" pitchFamily="18" charset="0"/>
                </a:rPr>
                <a:t>ICMP</a:t>
              </a:r>
              <a:endParaRPr lang="da-DK" sz="1700"/>
            </a:p>
          </p:txBody>
        </p:sp>
        <p:sp>
          <p:nvSpPr>
            <p:cNvPr id="20506" name="Rectangle 25"/>
            <p:cNvSpPr>
              <a:spLocks noChangeArrowheads="1"/>
            </p:cNvSpPr>
            <p:nvPr/>
          </p:nvSpPr>
          <p:spPr bwMode="auto">
            <a:xfrm>
              <a:off x="612" y="2716"/>
              <a:ext cx="26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sz="1700">
                  <a:cs typeface="Times New Roman" pitchFamily="18" charset="0"/>
                </a:rPr>
                <a:t>5</a:t>
              </a:r>
              <a:endParaRPr lang="da-DK" sz="1700"/>
            </a:p>
          </p:txBody>
        </p:sp>
        <p:sp>
          <p:nvSpPr>
            <p:cNvPr id="20507" name="Rectangle 26"/>
            <p:cNvSpPr>
              <a:spLocks noChangeArrowheads="1"/>
            </p:cNvSpPr>
            <p:nvPr/>
          </p:nvSpPr>
          <p:spPr bwMode="auto">
            <a:xfrm>
              <a:off x="2019" y="2496"/>
              <a:ext cx="358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a:cs typeface="Times New Roman" pitchFamily="18" charset="0"/>
                </a:rPr>
                <a:t>Internet Protocol software</a:t>
              </a:r>
              <a:endParaRPr lang="da-DK" sz="1700"/>
            </a:p>
          </p:txBody>
        </p:sp>
        <p:sp>
          <p:nvSpPr>
            <p:cNvPr id="20508" name="Rectangle 27"/>
            <p:cNvSpPr>
              <a:spLocks noChangeArrowheads="1"/>
            </p:cNvSpPr>
            <p:nvPr/>
          </p:nvSpPr>
          <p:spPr bwMode="auto">
            <a:xfrm>
              <a:off x="875" y="2496"/>
              <a:ext cx="1144"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a:cs typeface="Times New Roman" pitchFamily="18" charset="0"/>
                </a:rPr>
                <a:t>IP</a:t>
              </a:r>
              <a:endParaRPr lang="da-DK" sz="1700"/>
            </a:p>
          </p:txBody>
        </p:sp>
        <p:sp>
          <p:nvSpPr>
            <p:cNvPr id="20509" name="Rectangle 28"/>
            <p:cNvSpPr>
              <a:spLocks noChangeArrowheads="1"/>
            </p:cNvSpPr>
            <p:nvPr/>
          </p:nvSpPr>
          <p:spPr bwMode="auto">
            <a:xfrm>
              <a:off x="612" y="2496"/>
              <a:ext cx="26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sz="1700">
                  <a:cs typeface="Times New Roman" pitchFamily="18" charset="0"/>
                </a:rPr>
                <a:t>4</a:t>
              </a:r>
              <a:endParaRPr lang="da-DK" sz="1700"/>
            </a:p>
          </p:txBody>
        </p:sp>
        <p:sp>
          <p:nvSpPr>
            <p:cNvPr id="20510" name="Rectangle 29"/>
            <p:cNvSpPr>
              <a:spLocks noChangeArrowheads="1"/>
            </p:cNvSpPr>
            <p:nvPr/>
          </p:nvSpPr>
          <p:spPr bwMode="auto">
            <a:xfrm>
              <a:off x="2019" y="2276"/>
              <a:ext cx="358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dirty="0" smtClean="0">
                  <a:cs typeface="Times New Roman" pitchFamily="18" charset="0"/>
                </a:rPr>
                <a:t>Address translation eg. ARP</a:t>
              </a:r>
              <a:endParaRPr lang="da-DK" sz="1700" dirty="0"/>
            </a:p>
          </p:txBody>
        </p:sp>
        <p:sp>
          <p:nvSpPr>
            <p:cNvPr id="20511" name="Rectangle 30"/>
            <p:cNvSpPr>
              <a:spLocks noChangeArrowheads="1"/>
            </p:cNvSpPr>
            <p:nvPr/>
          </p:nvSpPr>
          <p:spPr bwMode="auto">
            <a:xfrm>
              <a:off x="875" y="2276"/>
              <a:ext cx="1144"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a:cs typeface="Times New Roman" pitchFamily="18" charset="0"/>
                </a:rPr>
                <a:t>Addr. Translation</a:t>
              </a:r>
              <a:endParaRPr lang="da-DK" sz="1700"/>
            </a:p>
          </p:txBody>
        </p:sp>
        <p:sp>
          <p:nvSpPr>
            <p:cNvPr id="20512" name="Rectangle 31"/>
            <p:cNvSpPr>
              <a:spLocks noChangeArrowheads="1"/>
            </p:cNvSpPr>
            <p:nvPr/>
          </p:nvSpPr>
          <p:spPr bwMode="auto">
            <a:xfrm>
              <a:off x="612" y="2276"/>
              <a:ext cx="26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sz="1700">
                  <a:cs typeface="Times New Roman" pitchFamily="18" charset="0"/>
                </a:rPr>
                <a:t>3</a:t>
              </a:r>
              <a:endParaRPr lang="da-DK" sz="1700"/>
            </a:p>
          </p:txBody>
        </p:sp>
        <p:sp>
          <p:nvSpPr>
            <p:cNvPr id="20513" name="Rectangle 32"/>
            <p:cNvSpPr>
              <a:spLocks noChangeArrowheads="1"/>
            </p:cNvSpPr>
            <p:nvPr/>
          </p:nvSpPr>
          <p:spPr bwMode="auto">
            <a:xfrm>
              <a:off x="2019" y="2056"/>
              <a:ext cx="358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dirty="0" smtClean="0">
                  <a:cs typeface="Times New Roman" pitchFamily="18" charset="0"/>
                </a:rPr>
                <a:t>Connections</a:t>
              </a:r>
              <a:endParaRPr lang="da-DK" sz="1700" dirty="0"/>
            </a:p>
          </p:txBody>
        </p:sp>
        <p:sp>
          <p:nvSpPr>
            <p:cNvPr id="20514" name="Rectangle 33"/>
            <p:cNvSpPr>
              <a:spLocks noChangeArrowheads="1"/>
            </p:cNvSpPr>
            <p:nvPr/>
          </p:nvSpPr>
          <p:spPr bwMode="auto">
            <a:xfrm>
              <a:off x="875" y="2056"/>
              <a:ext cx="1144"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a:cs typeface="Times New Roman" pitchFamily="18" charset="0"/>
                </a:rPr>
                <a:t>Interfaces</a:t>
              </a:r>
              <a:endParaRPr lang="da-DK" sz="1700"/>
            </a:p>
          </p:txBody>
        </p:sp>
        <p:sp>
          <p:nvSpPr>
            <p:cNvPr id="20515" name="Rectangle 34"/>
            <p:cNvSpPr>
              <a:spLocks noChangeArrowheads="1"/>
            </p:cNvSpPr>
            <p:nvPr/>
          </p:nvSpPr>
          <p:spPr bwMode="auto">
            <a:xfrm>
              <a:off x="612" y="2056"/>
              <a:ext cx="26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sz="1700">
                  <a:cs typeface="Times New Roman" pitchFamily="18" charset="0"/>
                </a:rPr>
                <a:t>2</a:t>
              </a:r>
              <a:endParaRPr lang="da-DK" sz="1700"/>
            </a:p>
          </p:txBody>
        </p:sp>
        <p:sp>
          <p:nvSpPr>
            <p:cNvPr id="20516" name="Rectangle 35"/>
            <p:cNvSpPr>
              <a:spLocks noChangeArrowheads="1"/>
            </p:cNvSpPr>
            <p:nvPr/>
          </p:nvSpPr>
          <p:spPr bwMode="auto">
            <a:xfrm>
              <a:off x="2019" y="1836"/>
              <a:ext cx="358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dirty="0">
                  <a:cs typeface="Times New Roman" pitchFamily="18" charset="0"/>
                </a:rPr>
                <a:t>System </a:t>
              </a:r>
              <a:r>
                <a:rPr lang="da-DK" sz="1700" dirty="0" err="1" smtClean="0">
                  <a:cs typeface="Times New Roman" pitchFamily="18" charset="0"/>
                </a:rPr>
                <a:t>description</a:t>
              </a:r>
              <a:r>
                <a:rPr lang="da-DK" sz="1700" dirty="0" smtClean="0">
                  <a:cs typeface="Times New Roman" pitchFamily="18" charset="0"/>
                </a:rPr>
                <a:t>, </a:t>
              </a:r>
              <a:r>
                <a:rPr lang="da-DK" sz="1700" dirty="0" err="1">
                  <a:cs typeface="Times New Roman" pitchFamily="18" charset="0"/>
                </a:rPr>
                <a:t>uptime</a:t>
              </a:r>
              <a:r>
                <a:rPr lang="da-DK" sz="1700" dirty="0">
                  <a:cs typeface="Times New Roman" pitchFamily="18" charset="0"/>
                </a:rPr>
                <a:t>, </a:t>
              </a:r>
              <a:r>
                <a:rPr lang="da-DK" sz="1700" dirty="0" err="1">
                  <a:cs typeface="Times New Roman" pitchFamily="18" charset="0"/>
                </a:rPr>
                <a:t>name</a:t>
              </a:r>
              <a:r>
                <a:rPr lang="da-DK" sz="1700" dirty="0">
                  <a:cs typeface="Times New Roman" pitchFamily="18" charset="0"/>
                </a:rPr>
                <a:t>, location, services, </a:t>
              </a:r>
              <a:r>
                <a:rPr lang="da-DK" sz="1700" dirty="0" err="1">
                  <a:cs typeface="Times New Roman" pitchFamily="18" charset="0"/>
                </a:rPr>
                <a:t>object</a:t>
              </a:r>
              <a:r>
                <a:rPr lang="da-DK" sz="1700" dirty="0">
                  <a:cs typeface="Times New Roman" pitchFamily="18" charset="0"/>
                </a:rPr>
                <a:t> ID</a:t>
              </a:r>
              <a:endParaRPr lang="da-DK" sz="1700" dirty="0"/>
            </a:p>
          </p:txBody>
        </p:sp>
        <p:sp>
          <p:nvSpPr>
            <p:cNvPr id="20517" name="Rectangle 36"/>
            <p:cNvSpPr>
              <a:spLocks noChangeArrowheads="1"/>
            </p:cNvSpPr>
            <p:nvPr/>
          </p:nvSpPr>
          <p:spPr bwMode="auto">
            <a:xfrm>
              <a:off x="875" y="1836"/>
              <a:ext cx="1144"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a:cs typeface="Times New Roman" pitchFamily="18" charset="0"/>
                </a:rPr>
                <a:t>System</a:t>
              </a:r>
              <a:endParaRPr lang="da-DK" sz="1700"/>
            </a:p>
          </p:txBody>
        </p:sp>
        <p:sp>
          <p:nvSpPr>
            <p:cNvPr id="20518" name="Rectangle 37"/>
            <p:cNvSpPr>
              <a:spLocks noChangeArrowheads="1"/>
            </p:cNvSpPr>
            <p:nvPr/>
          </p:nvSpPr>
          <p:spPr bwMode="auto">
            <a:xfrm>
              <a:off x="612" y="1836"/>
              <a:ext cx="26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sz="1700">
                  <a:cs typeface="Times New Roman" pitchFamily="18" charset="0"/>
                </a:rPr>
                <a:t>1</a:t>
              </a:r>
              <a:endParaRPr lang="da-DK" sz="1700"/>
            </a:p>
          </p:txBody>
        </p:sp>
        <p:sp>
          <p:nvSpPr>
            <p:cNvPr id="20519" name="Rectangle 38"/>
            <p:cNvSpPr>
              <a:spLocks noChangeArrowheads="1"/>
            </p:cNvSpPr>
            <p:nvPr/>
          </p:nvSpPr>
          <p:spPr bwMode="auto">
            <a:xfrm>
              <a:off x="2019" y="1616"/>
              <a:ext cx="3582" cy="220"/>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dirty="0" err="1" smtClean="0">
                  <a:cs typeface="Times New Roman" pitchFamily="18" charset="0"/>
                </a:rPr>
                <a:t>Descriptions</a:t>
              </a:r>
              <a:endParaRPr lang="da-DK" sz="1700" dirty="0"/>
            </a:p>
          </p:txBody>
        </p:sp>
        <p:sp>
          <p:nvSpPr>
            <p:cNvPr id="20520" name="Rectangle 39"/>
            <p:cNvSpPr>
              <a:spLocks noChangeArrowheads="1"/>
            </p:cNvSpPr>
            <p:nvPr/>
          </p:nvSpPr>
          <p:spPr bwMode="auto">
            <a:xfrm>
              <a:off x="612" y="1616"/>
              <a:ext cx="1407" cy="220"/>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1700" dirty="0">
                  <a:cs typeface="Times New Roman" pitchFamily="18" charset="0"/>
                </a:rPr>
                <a:t>MIB II </a:t>
              </a:r>
              <a:r>
                <a:rPr lang="da-DK" sz="1700" dirty="0" err="1" smtClean="0">
                  <a:cs typeface="Times New Roman" pitchFamily="18" charset="0"/>
                </a:rPr>
                <a:t>categories</a:t>
              </a:r>
              <a:endParaRPr lang="da-DK" sz="1700" dirty="0"/>
            </a:p>
          </p:txBody>
        </p:sp>
        <p:sp>
          <p:nvSpPr>
            <p:cNvPr id="20521" name="Line 40"/>
            <p:cNvSpPr>
              <a:spLocks noChangeShapeType="1"/>
            </p:cNvSpPr>
            <p:nvPr/>
          </p:nvSpPr>
          <p:spPr bwMode="auto">
            <a:xfrm>
              <a:off x="612" y="1616"/>
              <a:ext cx="49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22" name="Line 41"/>
            <p:cNvSpPr>
              <a:spLocks noChangeShapeType="1"/>
            </p:cNvSpPr>
            <p:nvPr/>
          </p:nvSpPr>
          <p:spPr bwMode="auto">
            <a:xfrm>
              <a:off x="612" y="4256"/>
              <a:ext cx="49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23" name="Line 42"/>
            <p:cNvSpPr>
              <a:spLocks noChangeShapeType="1"/>
            </p:cNvSpPr>
            <p:nvPr/>
          </p:nvSpPr>
          <p:spPr bwMode="auto">
            <a:xfrm>
              <a:off x="612" y="1616"/>
              <a:ext cx="0" cy="264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24" name="Line 43"/>
            <p:cNvSpPr>
              <a:spLocks noChangeShapeType="1"/>
            </p:cNvSpPr>
            <p:nvPr/>
          </p:nvSpPr>
          <p:spPr bwMode="auto">
            <a:xfrm>
              <a:off x="5601" y="1616"/>
              <a:ext cx="0" cy="264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25" name="Line 44"/>
            <p:cNvSpPr>
              <a:spLocks noChangeShapeType="1"/>
            </p:cNvSpPr>
            <p:nvPr/>
          </p:nvSpPr>
          <p:spPr bwMode="auto">
            <a:xfrm>
              <a:off x="612" y="1836"/>
              <a:ext cx="49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26" name="Line 45"/>
            <p:cNvSpPr>
              <a:spLocks noChangeShapeType="1"/>
            </p:cNvSpPr>
            <p:nvPr/>
          </p:nvSpPr>
          <p:spPr bwMode="auto">
            <a:xfrm>
              <a:off x="2019" y="1616"/>
              <a:ext cx="0" cy="264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27" name="Line 46"/>
            <p:cNvSpPr>
              <a:spLocks noChangeShapeType="1"/>
            </p:cNvSpPr>
            <p:nvPr/>
          </p:nvSpPr>
          <p:spPr bwMode="auto">
            <a:xfrm>
              <a:off x="612" y="2056"/>
              <a:ext cx="49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28" name="Line 47"/>
            <p:cNvSpPr>
              <a:spLocks noChangeShapeType="1"/>
            </p:cNvSpPr>
            <p:nvPr/>
          </p:nvSpPr>
          <p:spPr bwMode="auto">
            <a:xfrm>
              <a:off x="875" y="1836"/>
              <a:ext cx="0" cy="24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29" name="Line 48"/>
            <p:cNvSpPr>
              <a:spLocks noChangeShapeType="1"/>
            </p:cNvSpPr>
            <p:nvPr/>
          </p:nvSpPr>
          <p:spPr bwMode="auto">
            <a:xfrm>
              <a:off x="612" y="2276"/>
              <a:ext cx="49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30" name="Line 49"/>
            <p:cNvSpPr>
              <a:spLocks noChangeShapeType="1"/>
            </p:cNvSpPr>
            <p:nvPr/>
          </p:nvSpPr>
          <p:spPr bwMode="auto">
            <a:xfrm>
              <a:off x="612" y="2496"/>
              <a:ext cx="49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31" name="Line 50"/>
            <p:cNvSpPr>
              <a:spLocks noChangeShapeType="1"/>
            </p:cNvSpPr>
            <p:nvPr/>
          </p:nvSpPr>
          <p:spPr bwMode="auto">
            <a:xfrm>
              <a:off x="612" y="2716"/>
              <a:ext cx="49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32" name="Line 51"/>
            <p:cNvSpPr>
              <a:spLocks noChangeShapeType="1"/>
            </p:cNvSpPr>
            <p:nvPr/>
          </p:nvSpPr>
          <p:spPr bwMode="auto">
            <a:xfrm>
              <a:off x="612" y="2936"/>
              <a:ext cx="49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33" name="Line 52"/>
            <p:cNvSpPr>
              <a:spLocks noChangeShapeType="1"/>
            </p:cNvSpPr>
            <p:nvPr/>
          </p:nvSpPr>
          <p:spPr bwMode="auto">
            <a:xfrm>
              <a:off x="612" y="3156"/>
              <a:ext cx="49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34" name="Line 53"/>
            <p:cNvSpPr>
              <a:spLocks noChangeShapeType="1"/>
            </p:cNvSpPr>
            <p:nvPr/>
          </p:nvSpPr>
          <p:spPr bwMode="auto">
            <a:xfrm>
              <a:off x="612" y="3376"/>
              <a:ext cx="49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35" name="Line 54"/>
            <p:cNvSpPr>
              <a:spLocks noChangeShapeType="1"/>
            </p:cNvSpPr>
            <p:nvPr/>
          </p:nvSpPr>
          <p:spPr bwMode="auto">
            <a:xfrm>
              <a:off x="612" y="3596"/>
              <a:ext cx="49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36" name="Line 55"/>
            <p:cNvSpPr>
              <a:spLocks noChangeShapeType="1"/>
            </p:cNvSpPr>
            <p:nvPr/>
          </p:nvSpPr>
          <p:spPr bwMode="auto">
            <a:xfrm>
              <a:off x="612" y="3816"/>
              <a:ext cx="49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37" name="Line 56"/>
            <p:cNvSpPr>
              <a:spLocks noChangeShapeType="1"/>
            </p:cNvSpPr>
            <p:nvPr/>
          </p:nvSpPr>
          <p:spPr bwMode="auto">
            <a:xfrm>
              <a:off x="612" y="4036"/>
              <a:ext cx="49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da-DK" smtClean="0"/>
              <a:t>RMON (Remote Monitoring)</a:t>
            </a:r>
          </a:p>
        </p:txBody>
      </p:sp>
      <p:sp>
        <p:nvSpPr>
          <p:cNvPr id="21507" name="Rectangle 3"/>
          <p:cNvSpPr>
            <a:spLocks noGrp="1" noChangeArrowheads="1"/>
          </p:cNvSpPr>
          <p:nvPr>
            <p:ph idx="1"/>
          </p:nvPr>
        </p:nvSpPr>
        <p:spPr/>
        <p:txBody>
          <a:bodyPr/>
          <a:lstStyle/>
          <a:p>
            <a:r>
              <a:rPr lang="en-US" sz="1600" dirty="0"/>
              <a:t>Remote Network Monitoring (RMON) is an extension of </a:t>
            </a:r>
            <a:r>
              <a:rPr lang="en-US" sz="1600" dirty="0" smtClean="0"/>
              <a:t>SNMP</a:t>
            </a:r>
            <a:endParaRPr lang="en-US" sz="1600" dirty="0"/>
          </a:p>
          <a:p>
            <a:r>
              <a:rPr lang="en-US" sz="1600" dirty="0"/>
              <a:t>RMON </a:t>
            </a:r>
            <a:r>
              <a:rPr lang="en-US" sz="1600" dirty="0" smtClean="0"/>
              <a:t>defines </a:t>
            </a:r>
            <a:r>
              <a:rPr lang="en-US" sz="1600" dirty="0"/>
              <a:t>some intelligent agents / probes that can tell when something happens management console should </a:t>
            </a:r>
            <a:r>
              <a:rPr lang="en-US" sz="1600" dirty="0" smtClean="0"/>
              <a:t>know</a:t>
            </a:r>
            <a:endParaRPr lang="en-US" sz="1600" dirty="0"/>
          </a:p>
          <a:p>
            <a:pPr lvl="1"/>
            <a:r>
              <a:rPr lang="en-US" sz="1400" dirty="0" smtClean="0"/>
              <a:t>It is </a:t>
            </a:r>
            <a:r>
              <a:rPr lang="en-US" sz="1400" dirty="0"/>
              <a:t>a MIB that collects network statistics by analyzing packets on the </a:t>
            </a:r>
            <a:r>
              <a:rPr lang="en-US" sz="1400" dirty="0" smtClean="0"/>
              <a:t>network</a:t>
            </a:r>
            <a:endParaRPr lang="en-US" sz="1400" dirty="0"/>
          </a:p>
          <a:p>
            <a:pPr lvl="1"/>
            <a:r>
              <a:rPr lang="en-US" sz="1400" dirty="0" smtClean="0"/>
              <a:t>RMON 1 </a:t>
            </a:r>
            <a:r>
              <a:rPr lang="en-US" sz="1400" dirty="0"/>
              <a:t>is described in RFC 1757 -1513 (Ethernet / Token Ring</a:t>
            </a:r>
            <a:r>
              <a:rPr lang="en-US" sz="1400" dirty="0" smtClean="0"/>
              <a:t>)</a:t>
            </a:r>
            <a:endParaRPr lang="en-US" sz="1400" dirty="0"/>
          </a:p>
          <a:p>
            <a:pPr lvl="1"/>
            <a:r>
              <a:rPr lang="en-US" sz="1400" dirty="0"/>
              <a:t>RMON 2 is described in RFC 2021 and </a:t>
            </a:r>
            <a:r>
              <a:rPr lang="en-US" sz="1400" dirty="0" smtClean="0"/>
              <a:t>2074</a:t>
            </a:r>
            <a:endParaRPr lang="en-US" sz="1400" dirty="0"/>
          </a:p>
          <a:p>
            <a:pPr lvl="1"/>
            <a:r>
              <a:rPr lang="en-US" sz="1400" dirty="0"/>
              <a:t>RMON 1 is placed in the OSI-model's IOS 1-2 RMON and bottom layer 2 in the layers 3-7</a:t>
            </a:r>
            <a:endParaRPr lang="da-DK" sz="1400" dirty="0" smtClean="0"/>
          </a:p>
        </p:txBody>
      </p:sp>
      <p:sp>
        <p:nvSpPr>
          <p:cNvPr id="2" name="Pladsholder til sidefod 1"/>
          <p:cNvSpPr>
            <a:spLocks noGrp="1"/>
          </p:cNvSpPr>
          <p:nvPr>
            <p:ph type="ftr" sz="quarter" idx="12"/>
          </p:nvPr>
        </p:nvSpPr>
        <p:spPr/>
        <p:txBody>
          <a:bodyPr/>
          <a:lstStyle/>
          <a:p>
            <a:pPr>
              <a:defRPr/>
            </a:pPr>
            <a:r>
              <a:rPr lang="da-DK" smtClean="0"/>
              <a:t>© Mercantec 2015</a:t>
            </a:r>
            <a:endParaRPr lang="da-DK" dirty="0"/>
          </a:p>
        </p:txBody>
      </p:sp>
      <p:grpSp>
        <p:nvGrpSpPr>
          <p:cNvPr id="3" name="Gruppe 2"/>
          <p:cNvGrpSpPr/>
          <p:nvPr/>
        </p:nvGrpSpPr>
        <p:grpSpPr>
          <a:xfrm>
            <a:off x="1905001" y="3643338"/>
            <a:ext cx="5616576" cy="2593976"/>
            <a:chOff x="1905001" y="3643338"/>
            <a:chExt cx="5616576" cy="2593976"/>
          </a:xfrm>
        </p:grpSpPr>
        <p:grpSp>
          <p:nvGrpSpPr>
            <p:cNvPr id="21508" name="Group 4"/>
            <p:cNvGrpSpPr>
              <a:grpSpLocks/>
            </p:cNvGrpSpPr>
            <p:nvPr/>
          </p:nvGrpSpPr>
          <p:grpSpPr bwMode="auto">
            <a:xfrm>
              <a:off x="1905001" y="3643338"/>
              <a:ext cx="5616576" cy="2593976"/>
              <a:chOff x="975" y="2568"/>
              <a:chExt cx="3538" cy="1634"/>
            </a:xfrm>
          </p:grpSpPr>
          <p:sp>
            <p:nvSpPr>
              <p:cNvPr id="21510" name="Text Box 5"/>
              <p:cNvSpPr txBox="1">
                <a:spLocks noChangeArrowheads="1"/>
              </p:cNvSpPr>
              <p:nvPr/>
            </p:nvSpPr>
            <p:spPr bwMode="auto">
              <a:xfrm>
                <a:off x="975" y="2568"/>
                <a:ext cx="3538" cy="16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lnSpc>
                    <a:spcPct val="85000"/>
                  </a:lnSpc>
                  <a:spcBef>
                    <a:spcPct val="50000"/>
                  </a:spcBef>
                  <a:buClr>
                    <a:srgbClr val="336600"/>
                  </a:buClr>
                  <a:buFont typeface="Wingdings" pitchFamily="2" charset="2"/>
                  <a:buNone/>
                </a:pPr>
                <a:r>
                  <a:rPr lang="da-DK" sz="2000" b="1" dirty="0">
                    <a:solidFill>
                      <a:srgbClr val="000066"/>
                    </a:solidFill>
                    <a:latin typeface="Arial Narrow" pitchFamily="34" charset="0"/>
                  </a:rPr>
                  <a:t>OSI-model</a:t>
                </a:r>
              </a:p>
              <a:p>
                <a:pPr eaLnBrk="1" hangingPunct="1">
                  <a:lnSpc>
                    <a:spcPct val="85000"/>
                  </a:lnSpc>
                  <a:spcBef>
                    <a:spcPct val="20000"/>
                  </a:spcBef>
                  <a:buClr>
                    <a:srgbClr val="336600"/>
                  </a:buClr>
                  <a:buFont typeface="Wingdings" pitchFamily="2" charset="2"/>
                  <a:buNone/>
                </a:pPr>
                <a:r>
                  <a:rPr lang="da-DK" sz="2000" dirty="0">
                    <a:solidFill>
                      <a:srgbClr val="000066"/>
                    </a:solidFill>
                    <a:latin typeface="Arial Narrow" pitchFamily="34" charset="0"/>
                  </a:rPr>
                  <a:t>7.  Applikation</a:t>
                </a:r>
              </a:p>
              <a:p>
                <a:pPr eaLnBrk="1" hangingPunct="1">
                  <a:lnSpc>
                    <a:spcPct val="85000"/>
                  </a:lnSpc>
                  <a:spcBef>
                    <a:spcPct val="20000"/>
                  </a:spcBef>
                  <a:buClr>
                    <a:srgbClr val="336600"/>
                  </a:buClr>
                  <a:buFont typeface="Wingdings" pitchFamily="2" charset="2"/>
                  <a:buNone/>
                </a:pPr>
                <a:r>
                  <a:rPr lang="da-DK" sz="2000" dirty="0">
                    <a:solidFill>
                      <a:srgbClr val="000066"/>
                    </a:solidFill>
                    <a:latin typeface="Arial Narrow" pitchFamily="34" charset="0"/>
                  </a:rPr>
                  <a:t>6.  Præsentation	</a:t>
                </a:r>
              </a:p>
              <a:p>
                <a:pPr eaLnBrk="1" hangingPunct="1">
                  <a:lnSpc>
                    <a:spcPct val="85000"/>
                  </a:lnSpc>
                  <a:spcBef>
                    <a:spcPct val="20000"/>
                  </a:spcBef>
                  <a:buClr>
                    <a:srgbClr val="336600"/>
                  </a:buClr>
                  <a:buFont typeface="Wingdings" pitchFamily="2" charset="2"/>
                  <a:buNone/>
                </a:pPr>
                <a:r>
                  <a:rPr lang="da-DK" sz="2000" dirty="0">
                    <a:solidFill>
                      <a:srgbClr val="000066"/>
                    </a:solidFill>
                    <a:latin typeface="Arial Narrow" pitchFamily="34" charset="0"/>
                  </a:rPr>
                  <a:t>5.  Session	SNMP        RMON 2</a:t>
                </a:r>
              </a:p>
              <a:p>
                <a:pPr eaLnBrk="1" hangingPunct="1">
                  <a:lnSpc>
                    <a:spcPct val="85000"/>
                  </a:lnSpc>
                  <a:spcBef>
                    <a:spcPct val="20000"/>
                  </a:spcBef>
                  <a:buClr>
                    <a:srgbClr val="336600"/>
                  </a:buClr>
                  <a:buFont typeface="Wingdings" pitchFamily="2" charset="2"/>
                  <a:buNone/>
                </a:pPr>
                <a:r>
                  <a:rPr lang="da-DK" sz="2000" dirty="0">
                    <a:solidFill>
                      <a:srgbClr val="000066"/>
                    </a:solidFill>
                    <a:latin typeface="Arial Narrow" pitchFamily="34" charset="0"/>
                  </a:rPr>
                  <a:t>4.  Transport</a:t>
                </a:r>
              </a:p>
              <a:p>
                <a:pPr eaLnBrk="1" hangingPunct="1">
                  <a:lnSpc>
                    <a:spcPct val="85000"/>
                  </a:lnSpc>
                  <a:spcBef>
                    <a:spcPct val="20000"/>
                  </a:spcBef>
                  <a:buClr>
                    <a:srgbClr val="336600"/>
                  </a:buClr>
                  <a:buFont typeface="Wingdings" pitchFamily="2" charset="2"/>
                  <a:buNone/>
                </a:pPr>
                <a:r>
                  <a:rPr lang="da-DK" sz="2000" dirty="0">
                    <a:solidFill>
                      <a:srgbClr val="000066"/>
                    </a:solidFill>
                    <a:latin typeface="Arial Narrow" pitchFamily="34" charset="0"/>
                  </a:rPr>
                  <a:t>3.  Netværk</a:t>
                </a:r>
              </a:p>
              <a:p>
                <a:pPr eaLnBrk="1" hangingPunct="1">
                  <a:lnSpc>
                    <a:spcPct val="85000"/>
                  </a:lnSpc>
                  <a:spcBef>
                    <a:spcPct val="20000"/>
                  </a:spcBef>
                  <a:buClr>
                    <a:srgbClr val="336600"/>
                  </a:buClr>
                  <a:buFont typeface="Wingdings" pitchFamily="2" charset="2"/>
                  <a:buNone/>
                </a:pPr>
                <a:r>
                  <a:rPr lang="da-DK" sz="2000" dirty="0">
                    <a:solidFill>
                      <a:srgbClr val="000066"/>
                    </a:solidFill>
                    <a:latin typeface="Arial Narrow" pitchFamily="34" charset="0"/>
                  </a:rPr>
                  <a:t>2.  Datalink	RMON 1	  </a:t>
                </a:r>
              </a:p>
              <a:p>
                <a:pPr eaLnBrk="1" hangingPunct="1">
                  <a:lnSpc>
                    <a:spcPct val="85000"/>
                  </a:lnSpc>
                  <a:spcBef>
                    <a:spcPct val="20000"/>
                  </a:spcBef>
                  <a:buClr>
                    <a:srgbClr val="336600"/>
                  </a:buClr>
                  <a:buFont typeface="Wingdings" pitchFamily="2" charset="2"/>
                  <a:buNone/>
                </a:pPr>
                <a:r>
                  <a:rPr lang="da-DK" sz="2000" dirty="0">
                    <a:solidFill>
                      <a:srgbClr val="000066"/>
                    </a:solidFill>
                    <a:latin typeface="Arial Narrow" pitchFamily="34" charset="0"/>
                  </a:rPr>
                  <a:t>1.  Fysisk</a:t>
                </a:r>
              </a:p>
            </p:txBody>
          </p:sp>
          <p:sp>
            <p:nvSpPr>
              <p:cNvPr id="21511" name="AutoShape 6"/>
              <p:cNvSpPr>
                <a:spLocks/>
              </p:cNvSpPr>
              <p:nvPr/>
            </p:nvSpPr>
            <p:spPr bwMode="auto">
              <a:xfrm>
                <a:off x="1973" y="2795"/>
                <a:ext cx="181" cy="953"/>
              </a:xfrm>
              <a:prstGeom prst="rightBrace">
                <a:avLst>
                  <a:gd name="adj1" fmla="val 43877"/>
                  <a:gd name="adj2" fmla="val 5005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21512" name="AutoShape 7"/>
              <p:cNvSpPr>
                <a:spLocks/>
              </p:cNvSpPr>
              <p:nvPr/>
            </p:nvSpPr>
            <p:spPr bwMode="auto">
              <a:xfrm>
                <a:off x="2608" y="2795"/>
                <a:ext cx="227" cy="953"/>
              </a:xfrm>
              <a:prstGeom prst="rightBrace">
                <a:avLst>
                  <a:gd name="adj1" fmla="val 34985"/>
                  <a:gd name="adj2" fmla="val 5005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21513" name="AutoShape 8"/>
              <p:cNvSpPr>
                <a:spLocks/>
              </p:cNvSpPr>
              <p:nvPr/>
            </p:nvSpPr>
            <p:spPr bwMode="auto">
              <a:xfrm>
                <a:off x="1973" y="3748"/>
                <a:ext cx="181" cy="317"/>
              </a:xfrm>
              <a:prstGeom prst="rightBrace">
                <a:avLst>
                  <a:gd name="adj1" fmla="val 14595"/>
                  <a:gd name="adj2" fmla="val 35014"/>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grpSp>
        <p:pic>
          <p:nvPicPr>
            <p:cNvPr id="10" name="Billede 9" descr="Skærmkli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131" y="3851267"/>
              <a:ext cx="1487340" cy="2330626"/>
            </a:xfrm>
            <a:prstGeom prst="rect">
              <a:avLst/>
            </a:prstGeom>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a-DK" dirty="0"/>
              <a:t>RMON I </a:t>
            </a:r>
            <a:r>
              <a:rPr lang="da-DK" dirty="0" err="1"/>
              <a:t>categories</a:t>
            </a:r>
            <a:endParaRPr lang="da-DK" dirty="0"/>
          </a:p>
        </p:txBody>
      </p:sp>
      <p:sp>
        <p:nvSpPr>
          <p:cNvPr id="2" name="Pladsholder til sidefod 1"/>
          <p:cNvSpPr>
            <a:spLocks noGrp="1"/>
          </p:cNvSpPr>
          <p:nvPr>
            <p:ph type="ftr" sz="quarter" idx="12"/>
          </p:nvPr>
        </p:nvSpPr>
        <p:spPr/>
        <p:txBody>
          <a:bodyPr/>
          <a:lstStyle/>
          <a:p>
            <a:pPr>
              <a:defRPr/>
            </a:pPr>
            <a:r>
              <a:rPr lang="da-DK" smtClean="0"/>
              <a:t>© Mercantec 2015</a:t>
            </a:r>
            <a:endParaRPr lang="da-DK" dirty="0"/>
          </a:p>
        </p:txBody>
      </p:sp>
      <p:sp>
        <p:nvSpPr>
          <p:cNvPr id="22531" name="Rectangle 3"/>
          <p:cNvSpPr>
            <a:spLocks noChangeArrowheads="1"/>
          </p:cNvSpPr>
          <p:nvPr/>
        </p:nvSpPr>
        <p:spPr bwMode="auto">
          <a:xfrm>
            <a:off x="0" y="1581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400"/>
          </a:p>
        </p:txBody>
      </p:sp>
      <p:grpSp>
        <p:nvGrpSpPr>
          <p:cNvPr id="22532" name="Group 4"/>
          <p:cNvGrpSpPr>
            <a:grpSpLocks noRot="1"/>
          </p:cNvGrpSpPr>
          <p:nvPr/>
        </p:nvGrpSpPr>
        <p:grpSpPr bwMode="auto">
          <a:xfrm>
            <a:off x="228600" y="1802283"/>
            <a:ext cx="8640763" cy="4291013"/>
            <a:chOff x="204" y="709"/>
            <a:chExt cx="5443" cy="2703"/>
          </a:xfrm>
        </p:grpSpPr>
        <p:sp>
          <p:nvSpPr>
            <p:cNvPr id="22534" name="Rectangle 5"/>
            <p:cNvSpPr>
              <a:spLocks noChangeArrowheads="1"/>
            </p:cNvSpPr>
            <p:nvPr/>
          </p:nvSpPr>
          <p:spPr bwMode="auto">
            <a:xfrm>
              <a:off x="1499" y="3182"/>
              <a:ext cx="414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cs typeface="Times New Roman" pitchFamily="18" charset="0"/>
                </a:rPr>
                <a:t>Collecting data from Token Ring-based network</a:t>
              </a:r>
              <a:endParaRPr lang="da-DK" dirty="0">
                <a:cs typeface="Times New Roman" pitchFamily="18" charset="0"/>
              </a:endParaRPr>
            </a:p>
          </p:txBody>
        </p:sp>
        <p:sp>
          <p:nvSpPr>
            <p:cNvPr id="22535" name="Rectangle 6"/>
            <p:cNvSpPr>
              <a:spLocks noChangeArrowheads="1"/>
            </p:cNvSpPr>
            <p:nvPr/>
          </p:nvSpPr>
          <p:spPr bwMode="auto">
            <a:xfrm>
              <a:off x="518" y="3182"/>
              <a:ext cx="98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cs typeface="Times New Roman" pitchFamily="18" charset="0"/>
                </a:rPr>
                <a:t>Token Ring</a:t>
              </a:r>
            </a:p>
          </p:txBody>
        </p:sp>
        <p:sp>
          <p:nvSpPr>
            <p:cNvPr id="22536" name="Rectangle 7"/>
            <p:cNvSpPr>
              <a:spLocks noChangeArrowheads="1"/>
            </p:cNvSpPr>
            <p:nvPr/>
          </p:nvSpPr>
          <p:spPr bwMode="auto">
            <a:xfrm>
              <a:off x="204" y="3182"/>
              <a:ext cx="31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10</a:t>
              </a:r>
            </a:p>
          </p:txBody>
        </p:sp>
        <p:sp>
          <p:nvSpPr>
            <p:cNvPr id="22537" name="Rectangle 8"/>
            <p:cNvSpPr>
              <a:spLocks noChangeArrowheads="1"/>
            </p:cNvSpPr>
            <p:nvPr/>
          </p:nvSpPr>
          <p:spPr bwMode="auto">
            <a:xfrm>
              <a:off x="1499" y="2952"/>
              <a:ext cx="414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cs typeface="Times New Roman" pitchFamily="18" charset="0"/>
                </a:rPr>
                <a:t>Steer send SNMP Traps to remote clients (manage </a:t>
              </a:r>
              <a:r>
                <a:rPr lang="en-US" dirty="0" err="1">
                  <a:cs typeface="Times New Roman" pitchFamily="18" charset="0"/>
                </a:rPr>
                <a:t>consol</a:t>
              </a:r>
              <a:r>
                <a:rPr lang="en-US" dirty="0">
                  <a:cs typeface="Times New Roman" pitchFamily="18" charset="0"/>
                </a:rPr>
                <a:t>)</a:t>
              </a:r>
              <a:endParaRPr lang="da-DK" dirty="0"/>
            </a:p>
          </p:txBody>
        </p:sp>
        <p:sp>
          <p:nvSpPr>
            <p:cNvPr id="22538" name="Rectangle 9"/>
            <p:cNvSpPr>
              <a:spLocks noChangeArrowheads="1"/>
            </p:cNvSpPr>
            <p:nvPr/>
          </p:nvSpPr>
          <p:spPr bwMode="auto">
            <a:xfrm>
              <a:off x="518" y="2952"/>
              <a:ext cx="98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cs typeface="Times New Roman" pitchFamily="18" charset="0"/>
                </a:rPr>
                <a:t>Events</a:t>
              </a:r>
              <a:endParaRPr lang="da-DK"/>
            </a:p>
          </p:txBody>
        </p:sp>
        <p:sp>
          <p:nvSpPr>
            <p:cNvPr id="22539" name="Rectangle 10"/>
            <p:cNvSpPr>
              <a:spLocks noChangeArrowheads="1"/>
            </p:cNvSpPr>
            <p:nvPr/>
          </p:nvSpPr>
          <p:spPr bwMode="auto">
            <a:xfrm>
              <a:off x="204" y="2952"/>
              <a:ext cx="31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9</a:t>
              </a:r>
              <a:endParaRPr lang="da-DK"/>
            </a:p>
          </p:txBody>
        </p:sp>
        <p:sp>
          <p:nvSpPr>
            <p:cNvPr id="22540" name="Rectangle 11"/>
            <p:cNvSpPr>
              <a:spLocks noChangeArrowheads="1"/>
            </p:cNvSpPr>
            <p:nvPr/>
          </p:nvSpPr>
          <p:spPr bwMode="auto">
            <a:xfrm>
              <a:off x="1499" y="2722"/>
              <a:ext cx="414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cs typeface="Times New Roman" pitchFamily="18" charset="0"/>
                </a:rPr>
                <a:t>Collect and store selected data packets</a:t>
              </a:r>
              <a:endParaRPr lang="da-DK" dirty="0"/>
            </a:p>
          </p:txBody>
        </p:sp>
        <p:sp>
          <p:nvSpPr>
            <p:cNvPr id="22541" name="Rectangle 12"/>
            <p:cNvSpPr>
              <a:spLocks noChangeArrowheads="1"/>
            </p:cNvSpPr>
            <p:nvPr/>
          </p:nvSpPr>
          <p:spPr bwMode="auto">
            <a:xfrm>
              <a:off x="518" y="2722"/>
              <a:ext cx="98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cs typeface="Times New Roman" pitchFamily="18" charset="0"/>
                </a:rPr>
                <a:t>Packet capture</a:t>
              </a:r>
              <a:endParaRPr lang="da-DK"/>
            </a:p>
          </p:txBody>
        </p:sp>
        <p:sp>
          <p:nvSpPr>
            <p:cNvPr id="22542" name="Rectangle 13"/>
            <p:cNvSpPr>
              <a:spLocks noChangeArrowheads="1"/>
            </p:cNvSpPr>
            <p:nvPr/>
          </p:nvSpPr>
          <p:spPr bwMode="auto">
            <a:xfrm>
              <a:off x="204" y="2722"/>
              <a:ext cx="31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8</a:t>
              </a:r>
              <a:endParaRPr lang="da-DK"/>
            </a:p>
          </p:txBody>
        </p:sp>
        <p:sp>
          <p:nvSpPr>
            <p:cNvPr id="22543" name="Rectangle 14"/>
            <p:cNvSpPr>
              <a:spLocks noChangeArrowheads="1"/>
            </p:cNvSpPr>
            <p:nvPr/>
          </p:nvSpPr>
          <p:spPr bwMode="auto">
            <a:xfrm>
              <a:off x="1499" y="2492"/>
              <a:ext cx="414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cs typeface="Times New Roman" pitchFamily="18" charset="0"/>
                </a:rPr>
                <a:t>Can filter data packets so you only see certain data packets</a:t>
              </a:r>
              <a:endParaRPr lang="da-DK" dirty="0"/>
            </a:p>
          </p:txBody>
        </p:sp>
        <p:sp>
          <p:nvSpPr>
            <p:cNvPr id="22544" name="Rectangle 15"/>
            <p:cNvSpPr>
              <a:spLocks noChangeArrowheads="1"/>
            </p:cNvSpPr>
            <p:nvPr/>
          </p:nvSpPr>
          <p:spPr bwMode="auto">
            <a:xfrm>
              <a:off x="518" y="2492"/>
              <a:ext cx="98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cs typeface="Times New Roman" pitchFamily="18" charset="0"/>
                </a:rPr>
                <a:t>Filter</a:t>
              </a:r>
              <a:endParaRPr lang="da-DK"/>
            </a:p>
          </p:txBody>
        </p:sp>
        <p:sp>
          <p:nvSpPr>
            <p:cNvPr id="22545" name="Rectangle 16"/>
            <p:cNvSpPr>
              <a:spLocks noChangeArrowheads="1"/>
            </p:cNvSpPr>
            <p:nvPr/>
          </p:nvSpPr>
          <p:spPr bwMode="auto">
            <a:xfrm>
              <a:off x="204" y="2492"/>
              <a:ext cx="31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7</a:t>
              </a:r>
              <a:endParaRPr lang="da-DK"/>
            </a:p>
          </p:txBody>
        </p:sp>
        <p:sp>
          <p:nvSpPr>
            <p:cNvPr id="22546" name="Rectangle 17"/>
            <p:cNvSpPr>
              <a:spLocks noChangeArrowheads="1"/>
            </p:cNvSpPr>
            <p:nvPr/>
          </p:nvSpPr>
          <p:spPr bwMode="auto">
            <a:xfrm>
              <a:off x="1499" y="2262"/>
              <a:ext cx="414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cs typeface="Times New Roman" pitchFamily="18" charset="0"/>
                </a:rPr>
                <a:t>Trace data traffic between two systems</a:t>
              </a:r>
              <a:endParaRPr lang="da-DK" dirty="0"/>
            </a:p>
          </p:txBody>
        </p:sp>
        <p:sp>
          <p:nvSpPr>
            <p:cNvPr id="22547" name="Rectangle 18"/>
            <p:cNvSpPr>
              <a:spLocks noChangeArrowheads="1"/>
            </p:cNvSpPr>
            <p:nvPr/>
          </p:nvSpPr>
          <p:spPr bwMode="auto">
            <a:xfrm>
              <a:off x="518" y="2262"/>
              <a:ext cx="98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cs typeface="Times New Roman" pitchFamily="18" charset="0"/>
                </a:rPr>
                <a:t>Traffic matrix</a:t>
              </a:r>
              <a:endParaRPr lang="da-DK"/>
            </a:p>
          </p:txBody>
        </p:sp>
        <p:sp>
          <p:nvSpPr>
            <p:cNvPr id="22548" name="Rectangle 19"/>
            <p:cNvSpPr>
              <a:spLocks noChangeArrowheads="1"/>
            </p:cNvSpPr>
            <p:nvPr/>
          </p:nvSpPr>
          <p:spPr bwMode="auto">
            <a:xfrm>
              <a:off x="204" y="2262"/>
              <a:ext cx="31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6</a:t>
              </a:r>
              <a:endParaRPr lang="da-DK"/>
            </a:p>
          </p:txBody>
        </p:sp>
        <p:sp>
          <p:nvSpPr>
            <p:cNvPr id="22549" name="Rectangle 20"/>
            <p:cNvSpPr>
              <a:spLocks noChangeArrowheads="1"/>
            </p:cNvSpPr>
            <p:nvPr/>
          </p:nvSpPr>
          <p:spPr bwMode="auto">
            <a:xfrm>
              <a:off x="1499" y="2032"/>
              <a:ext cx="414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cs typeface="Times New Roman" pitchFamily="18" charset="0"/>
                </a:rPr>
                <a:t>The probe can sort host information from specific statistical data</a:t>
              </a:r>
              <a:endParaRPr lang="da-DK" dirty="0"/>
            </a:p>
          </p:txBody>
        </p:sp>
        <p:sp>
          <p:nvSpPr>
            <p:cNvPr id="22550" name="Rectangle 21"/>
            <p:cNvSpPr>
              <a:spLocks noChangeArrowheads="1"/>
            </p:cNvSpPr>
            <p:nvPr/>
          </p:nvSpPr>
          <p:spPr bwMode="auto">
            <a:xfrm>
              <a:off x="518" y="2032"/>
              <a:ext cx="98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cs typeface="Times New Roman" pitchFamily="18" charset="0"/>
                </a:rPr>
                <a:t>Host top N</a:t>
              </a:r>
              <a:endParaRPr lang="da-DK"/>
            </a:p>
          </p:txBody>
        </p:sp>
        <p:sp>
          <p:nvSpPr>
            <p:cNvPr id="22551" name="Rectangle 22"/>
            <p:cNvSpPr>
              <a:spLocks noChangeArrowheads="1"/>
            </p:cNvSpPr>
            <p:nvPr/>
          </p:nvSpPr>
          <p:spPr bwMode="auto">
            <a:xfrm>
              <a:off x="204" y="2032"/>
              <a:ext cx="31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5</a:t>
              </a:r>
              <a:endParaRPr lang="da-DK"/>
            </a:p>
          </p:txBody>
        </p:sp>
        <p:sp>
          <p:nvSpPr>
            <p:cNvPr id="22552" name="Rectangle 23"/>
            <p:cNvSpPr>
              <a:spLocks noChangeArrowheads="1"/>
            </p:cNvSpPr>
            <p:nvPr/>
          </p:nvSpPr>
          <p:spPr bwMode="auto">
            <a:xfrm>
              <a:off x="1499" y="1802"/>
              <a:ext cx="414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cs typeface="Times New Roman" pitchFamily="18" charset="0"/>
                </a:rPr>
                <a:t>C</a:t>
              </a:r>
              <a:r>
                <a:rPr lang="en-US" dirty="0" smtClean="0">
                  <a:cs typeface="Times New Roman" pitchFamily="18" charset="0"/>
                </a:rPr>
                <a:t>an </a:t>
              </a:r>
              <a:r>
                <a:rPr lang="en-US" dirty="0">
                  <a:cs typeface="Times New Roman" pitchFamily="18" charset="0"/>
                </a:rPr>
                <a:t>find new devices on the network if a new MAC </a:t>
              </a:r>
              <a:r>
                <a:rPr lang="en-US" dirty="0" err="1">
                  <a:cs typeface="Times New Roman" pitchFamily="18" charset="0"/>
                </a:rPr>
                <a:t>addr</a:t>
              </a:r>
              <a:r>
                <a:rPr lang="en-US" dirty="0">
                  <a:cs typeface="Times New Roman" pitchFamily="18" charset="0"/>
                </a:rPr>
                <a:t>. shows</a:t>
              </a:r>
              <a:endParaRPr lang="da-DK" dirty="0"/>
            </a:p>
          </p:txBody>
        </p:sp>
        <p:sp>
          <p:nvSpPr>
            <p:cNvPr id="22553" name="Rectangle 24"/>
            <p:cNvSpPr>
              <a:spLocks noChangeArrowheads="1"/>
            </p:cNvSpPr>
            <p:nvPr/>
          </p:nvSpPr>
          <p:spPr bwMode="auto">
            <a:xfrm>
              <a:off x="518" y="1802"/>
              <a:ext cx="98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cs typeface="Times New Roman" pitchFamily="18" charset="0"/>
                </a:rPr>
                <a:t>Hosts</a:t>
              </a:r>
              <a:endParaRPr lang="da-DK"/>
            </a:p>
          </p:txBody>
        </p:sp>
        <p:sp>
          <p:nvSpPr>
            <p:cNvPr id="22554" name="Rectangle 25"/>
            <p:cNvSpPr>
              <a:spLocks noChangeArrowheads="1"/>
            </p:cNvSpPr>
            <p:nvPr/>
          </p:nvSpPr>
          <p:spPr bwMode="auto">
            <a:xfrm>
              <a:off x="204" y="1802"/>
              <a:ext cx="31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4</a:t>
              </a:r>
              <a:endParaRPr lang="da-DK"/>
            </a:p>
          </p:txBody>
        </p:sp>
        <p:sp>
          <p:nvSpPr>
            <p:cNvPr id="22555" name="Rectangle 26"/>
            <p:cNvSpPr>
              <a:spLocks noChangeArrowheads="1"/>
            </p:cNvSpPr>
            <p:nvPr/>
          </p:nvSpPr>
          <p:spPr bwMode="auto">
            <a:xfrm>
              <a:off x="1499" y="1399"/>
              <a:ext cx="414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cs typeface="Times New Roman" pitchFamily="18" charset="0"/>
                </a:rPr>
                <a:t>Used for alarm if one of the two threshold values (up / down) is reached</a:t>
              </a:r>
              <a:endParaRPr lang="da-DK" dirty="0"/>
            </a:p>
          </p:txBody>
        </p:sp>
        <p:sp>
          <p:nvSpPr>
            <p:cNvPr id="22556" name="Rectangle 27"/>
            <p:cNvSpPr>
              <a:spLocks noChangeArrowheads="1"/>
            </p:cNvSpPr>
            <p:nvPr/>
          </p:nvSpPr>
          <p:spPr bwMode="auto">
            <a:xfrm>
              <a:off x="518" y="1399"/>
              <a:ext cx="98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cs typeface="Times New Roman" pitchFamily="18" charset="0"/>
                </a:rPr>
                <a:t>Alarm thresholds</a:t>
              </a:r>
              <a:endParaRPr lang="da-DK"/>
            </a:p>
          </p:txBody>
        </p:sp>
        <p:sp>
          <p:nvSpPr>
            <p:cNvPr id="22557" name="Rectangle 28"/>
            <p:cNvSpPr>
              <a:spLocks noChangeArrowheads="1"/>
            </p:cNvSpPr>
            <p:nvPr/>
          </p:nvSpPr>
          <p:spPr bwMode="auto">
            <a:xfrm>
              <a:off x="204" y="1399"/>
              <a:ext cx="31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3</a:t>
              </a:r>
              <a:endParaRPr lang="da-DK"/>
            </a:p>
          </p:txBody>
        </p:sp>
        <p:sp>
          <p:nvSpPr>
            <p:cNvPr id="22558" name="Rectangle 29"/>
            <p:cNvSpPr>
              <a:spLocks noChangeArrowheads="1"/>
            </p:cNvSpPr>
            <p:nvPr/>
          </p:nvSpPr>
          <p:spPr bwMode="auto">
            <a:xfrm>
              <a:off x="1499" y="1169"/>
              <a:ext cx="414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cs typeface="Times New Roman" pitchFamily="18" charset="0"/>
                </a:rPr>
                <a:t>History sets of Statistics (1) for comparison and trend analysis</a:t>
              </a:r>
              <a:endParaRPr lang="da-DK" dirty="0"/>
            </a:p>
          </p:txBody>
        </p:sp>
        <p:sp>
          <p:nvSpPr>
            <p:cNvPr id="22559" name="Rectangle 30"/>
            <p:cNvSpPr>
              <a:spLocks noChangeArrowheads="1"/>
            </p:cNvSpPr>
            <p:nvPr/>
          </p:nvSpPr>
          <p:spPr bwMode="auto">
            <a:xfrm>
              <a:off x="518" y="1169"/>
              <a:ext cx="98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cs typeface="Times New Roman" pitchFamily="18" charset="0"/>
                </a:rPr>
                <a:t>History sets</a:t>
              </a:r>
              <a:endParaRPr lang="da-DK"/>
            </a:p>
          </p:txBody>
        </p:sp>
        <p:sp>
          <p:nvSpPr>
            <p:cNvPr id="22560" name="Rectangle 31"/>
            <p:cNvSpPr>
              <a:spLocks noChangeArrowheads="1"/>
            </p:cNvSpPr>
            <p:nvPr/>
          </p:nvSpPr>
          <p:spPr bwMode="auto">
            <a:xfrm>
              <a:off x="204" y="1169"/>
              <a:ext cx="31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2</a:t>
              </a:r>
              <a:endParaRPr lang="da-DK"/>
            </a:p>
          </p:txBody>
        </p:sp>
        <p:sp>
          <p:nvSpPr>
            <p:cNvPr id="22561" name="Rectangle 32"/>
            <p:cNvSpPr>
              <a:spLocks noChangeArrowheads="1"/>
            </p:cNvSpPr>
            <p:nvPr/>
          </p:nvSpPr>
          <p:spPr bwMode="auto">
            <a:xfrm>
              <a:off x="1499" y="939"/>
              <a:ext cx="414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dirty="0" smtClean="0">
                  <a:cs typeface="Times New Roman" pitchFamily="18" charset="0"/>
                </a:rPr>
                <a:t>Collection of </a:t>
              </a:r>
              <a:r>
                <a:rPr lang="da-DK" dirty="0" err="1" smtClean="0">
                  <a:cs typeface="Times New Roman" pitchFamily="18" charset="0"/>
                </a:rPr>
                <a:t>network</a:t>
              </a:r>
              <a:r>
                <a:rPr lang="da-DK" dirty="0" smtClean="0">
                  <a:cs typeface="Times New Roman" pitchFamily="18" charset="0"/>
                </a:rPr>
                <a:t> </a:t>
              </a:r>
              <a:r>
                <a:rPr lang="da-DK" dirty="0" err="1" smtClean="0">
                  <a:cs typeface="Times New Roman" pitchFamily="18" charset="0"/>
                </a:rPr>
                <a:t>traffic</a:t>
              </a:r>
              <a:r>
                <a:rPr lang="da-DK" dirty="0" smtClean="0">
                  <a:cs typeface="Times New Roman" pitchFamily="18" charset="0"/>
                </a:rPr>
                <a:t>, eg. broadcast</a:t>
              </a:r>
              <a:r>
                <a:rPr lang="da-DK" dirty="0">
                  <a:cs typeface="Times New Roman" pitchFamily="18" charset="0"/>
                </a:rPr>
                <a:t>, </a:t>
              </a:r>
              <a:r>
                <a:rPr lang="da-DK" dirty="0" err="1">
                  <a:cs typeface="Times New Roman" pitchFamily="18" charset="0"/>
                </a:rPr>
                <a:t>unicast</a:t>
              </a:r>
              <a:r>
                <a:rPr lang="da-DK" dirty="0">
                  <a:cs typeface="Times New Roman" pitchFamily="18" charset="0"/>
                </a:rPr>
                <a:t>, </a:t>
              </a:r>
              <a:r>
                <a:rPr lang="da-DK" dirty="0" smtClean="0">
                  <a:cs typeface="Times New Roman" pitchFamily="18" charset="0"/>
                </a:rPr>
                <a:t> </a:t>
              </a:r>
              <a:r>
                <a:rPr lang="da-DK" dirty="0" err="1" smtClean="0">
                  <a:cs typeface="Times New Roman" pitchFamily="18" charset="0"/>
                </a:rPr>
                <a:t>errors</a:t>
              </a:r>
              <a:r>
                <a:rPr lang="da-DK" dirty="0" smtClean="0">
                  <a:cs typeface="Times New Roman" pitchFamily="18" charset="0"/>
                </a:rPr>
                <a:t> … </a:t>
              </a:r>
              <a:endParaRPr lang="da-DK" dirty="0"/>
            </a:p>
          </p:txBody>
        </p:sp>
        <p:sp>
          <p:nvSpPr>
            <p:cNvPr id="22562" name="Rectangle 33"/>
            <p:cNvSpPr>
              <a:spLocks noChangeArrowheads="1"/>
            </p:cNvSpPr>
            <p:nvPr/>
          </p:nvSpPr>
          <p:spPr bwMode="auto">
            <a:xfrm>
              <a:off x="518" y="939"/>
              <a:ext cx="98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cs typeface="Times New Roman" pitchFamily="18" charset="0"/>
                </a:rPr>
                <a:t>Statistics</a:t>
              </a:r>
              <a:endParaRPr lang="da-DK"/>
            </a:p>
          </p:txBody>
        </p:sp>
        <p:sp>
          <p:nvSpPr>
            <p:cNvPr id="22563" name="Rectangle 34"/>
            <p:cNvSpPr>
              <a:spLocks noChangeArrowheads="1"/>
            </p:cNvSpPr>
            <p:nvPr/>
          </p:nvSpPr>
          <p:spPr bwMode="auto">
            <a:xfrm>
              <a:off x="204" y="939"/>
              <a:ext cx="31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1</a:t>
              </a:r>
              <a:endParaRPr lang="da-DK"/>
            </a:p>
          </p:txBody>
        </p:sp>
        <p:sp>
          <p:nvSpPr>
            <p:cNvPr id="22564" name="Rectangle 35"/>
            <p:cNvSpPr>
              <a:spLocks noChangeArrowheads="1"/>
            </p:cNvSpPr>
            <p:nvPr/>
          </p:nvSpPr>
          <p:spPr bwMode="auto">
            <a:xfrm>
              <a:off x="1499" y="709"/>
              <a:ext cx="4148" cy="230"/>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dirty="0" err="1" smtClean="0">
                  <a:cs typeface="Times New Roman" pitchFamily="18" charset="0"/>
                </a:rPr>
                <a:t>Description</a:t>
              </a:r>
              <a:endParaRPr lang="da-DK" dirty="0"/>
            </a:p>
          </p:txBody>
        </p:sp>
        <p:sp>
          <p:nvSpPr>
            <p:cNvPr id="22565" name="Rectangle 36"/>
            <p:cNvSpPr>
              <a:spLocks noChangeArrowheads="1"/>
            </p:cNvSpPr>
            <p:nvPr/>
          </p:nvSpPr>
          <p:spPr bwMode="auto">
            <a:xfrm>
              <a:off x="204" y="709"/>
              <a:ext cx="1295" cy="230"/>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dirty="0">
                  <a:cs typeface="Times New Roman" pitchFamily="18" charset="0"/>
                </a:rPr>
                <a:t>RMON 1 </a:t>
              </a:r>
              <a:r>
                <a:rPr lang="da-DK" dirty="0" err="1" smtClean="0">
                  <a:cs typeface="Times New Roman" pitchFamily="18" charset="0"/>
                </a:rPr>
                <a:t>categories</a:t>
              </a:r>
              <a:endParaRPr lang="da-DK" dirty="0"/>
            </a:p>
          </p:txBody>
        </p:sp>
        <p:sp>
          <p:nvSpPr>
            <p:cNvPr id="22566" name="Line 37"/>
            <p:cNvSpPr>
              <a:spLocks noChangeShapeType="1"/>
            </p:cNvSpPr>
            <p:nvPr/>
          </p:nvSpPr>
          <p:spPr bwMode="auto">
            <a:xfrm>
              <a:off x="204" y="709"/>
              <a:ext cx="5443"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2567" name="Line 38"/>
            <p:cNvSpPr>
              <a:spLocks noChangeShapeType="1"/>
            </p:cNvSpPr>
            <p:nvPr/>
          </p:nvSpPr>
          <p:spPr bwMode="auto">
            <a:xfrm>
              <a:off x="204" y="3412"/>
              <a:ext cx="5443"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2568" name="Line 39"/>
            <p:cNvSpPr>
              <a:spLocks noChangeShapeType="1"/>
            </p:cNvSpPr>
            <p:nvPr/>
          </p:nvSpPr>
          <p:spPr bwMode="auto">
            <a:xfrm>
              <a:off x="204" y="709"/>
              <a:ext cx="0" cy="2703"/>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2569" name="Line 40"/>
            <p:cNvSpPr>
              <a:spLocks noChangeShapeType="1"/>
            </p:cNvSpPr>
            <p:nvPr/>
          </p:nvSpPr>
          <p:spPr bwMode="auto">
            <a:xfrm>
              <a:off x="5647" y="709"/>
              <a:ext cx="0" cy="2703"/>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2570" name="Line 41"/>
            <p:cNvSpPr>
              <a:spLocks noChangeShapeType="1"/>
            </p:cNvSpPr>
            <p:nvPr/>
          </p:nvSpPr>
          <p:spPr bwMode="auto">
            <a:xfrm>
              <a:off x="204" y="939"/>
              <a:ext cx="5443"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2571" name="Line 42"/>
            <p:cNvSpPr>
              <a:spLocks noChangeShapeType="1"/>
            </p:cNvSpPr>
            <p:nvPr/>
          </p:nvSpPr>
          <p:spPr bwMode="auto">
            <a:xfrm>
              <a:off x="1499" y="709"/>
              <a:ext cx="0" cy="2703"/>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2572" name="Line 43"/>
            <p:cNvSpPr>
              <a:spLocks noChangeShapeType="1"/>
            </p:cNvSpPr>
            <p:nvPr/>
          </p:nvSpPr>
          <p:spPr bwMode="auto">
            <a:xfrm>
              <a:off x="204" y="1169"/>
              <a:ext cx="5443"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2573" name="Line 44"/>
            <p:cNvSpPr>
              <a:spLocks noChangeShapeType="1"/>
            </p:cNvSpPr>
            <p:nvPr/>
          </p:nvSpPr>
          <p:spPr bwMode="auto">
            <a:xfrm>
              <a:off x="518" y="939"/>
              <a:ext cx="0" cy="2473"/>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2574" name="Line 45"/>
            <p:cNvSpPr>
              <a:spLocks noChangeShapeType="1"/>
            </p:cNvSpPr>
            <p:nvPr/>
          </p:nvSpPr>
          <p:spPr bwMode="auto">
            <a:xfrm>
              <a:off x="204" y="1399"/>
              <a:ext cx="5443"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2575" name="Line 46"/>
            <p:cNvSpPr>
              <a:spLocks noChangeShapeType="1"/>
            </p:cNvSpPr>
            <p:nvPr/>
          </p:nvSpPr>
          <p:spPr bwMode="auto">
            <a:xfrm>
              <a:off x="204" y="1802"/>
              <a:ext cx="5443"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2576" name="Line 47"/>
            <p:cNvSpPr>
              <a:spLocks noChangeShapeType="1"/>
            </p:cNvSpPr>
            <p:nvPr/>
          </p:nvSpPr>
          <p:spPr bwMode="auto">
            <a:xfrm>
              <a:off x="204" y="2032"/>
              <a:ext cx="5443"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2577" name="Line 48"/>
            <p:cNvSpPr>
              <a:spLocks noChangeShapeType="1"/>
            </p:cNvSpPr>
            <p:nvPr/>
          </p:nvSpPr>
          <p:spPr bwMode="auto">
            <a:xfrm>
              <a:off x="204" y="2262"/>
              <a:ext cx="5443"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2578" name="Line 49"/>
            <p:cNvSpPr>
              <a:spLocks noChangeShapeType="1"/>
            </p:cNvSpPr>
            <p:nvPr/>
          </p:nvSpPr>
          <p:spPr bwMode="auto">
            <a:xfrm>
              <a:off x="204" y="2492"/>
              <a:ext cx="5443"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2579" name="Line 50"/>
            <p:cNvSpPr>
              <a:spLocks noChangeShapeType="1"/>
            </p:cNvSpPr>
            <p:nvPr/>
          </p:nvSpPr>
          <p:spPr bwMode="auto">
            <a:xfrm>
              <a:off x="204" y="2722"/>
              <a:ext cx="5443"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2580" name="Line 51"/>
            <p:cNvSpPr>
              <a:spLocks noChangeShapeType="1"/>
            </p:cNvSpPr>
            <p:nvPr/>
          </p:nvSpPr>
          <p:spPr bwMode="auto">
            <a:xfrm>
              <a:off x="204" y="2952"/>
              <a:ext cx="5443"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2581" name="Line 52"/>
            <p:cNvSpPr>
              <a:spLocks noChangeShapeType="1"/>
            </p:cNvSpPr>
            <p:nvPr/>
          </p:nvSpPr>
          <p:spPr bwMode="auto">
            <a:xfrm>
              <a:off x="204" y="3182"/>
              <a:ext cx="5443"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a-DK" dirty="0"/>
              <a:t>RMON II </a:t>
            </a:r>
            <a:r>
              <a:rPr lang="da-DK" dirty="0" err="1"/>
              <a:t>categories</a:t>
            </a:r>
            <a:endParaRPr lang="da-DK" dirty="0"/>
          </a:p>
        </p:txBody>
      </p:sp>
      <p:sp>
        <p:nvSpPr>
          <p:cNvPr id="2" name="Pladsholder til sidefod 1"/>
          <p:cNvSpPr>
            <a:spLocks noGrp="1"/>
          </p:cNvSpPr>
          <p:nvPr>
            <p:ph type="ftr" sz="quarter" idx="12"/>
          </p:nvPr>
        </p:nvSpPr>
        <p:spPr/>
        <p:txBody>
          <a:bodyPr/>
          <a:lstStyle/>
          <a:p>
            <a:pPr>
              <a:defRPr/>
            </a:pPr>
            <a:r>
              <a:rPr lang="en-US" smtClean="0"/>
              <a:t>© Mercantec 2015</a:t>
            </a:r>
            <a:endParaRPr lang="en-US"/>
          </a:p>
        </p:txBody>
      </p:sp>
      <p:grpSp>
        <p:nvGrpSpPr>
          <p:cNvPr id="23555" name="Rectangle 3"/>
          <p:cNvGrpSpPr>
            <a:grpSpLocks noGrp="1" noRot="1"/>
          </p:cNvGrpSpPr>
          <p:nvPr/>
        </p:nvGrpSpPr>
        <p:grpSpPr bwMode="auto">
          <a:xfrm>
            <a:off x="228600" y="1196752"/>
            <a:ext cx="8713788" cy="4994275"/>
            <a:chOff x="158" y="663"/>
            <a:chExt cx="5489" cy="3395"/>
          </a:xfrm>
        </p:grpSpPr>
        <p:sp>
          <p:nvSpPr>
            <p:cNvPr id="23557" name="Rectangle 4"/>
            <p:cNvSpPr>
              <a:spLocks noChangeArrowheads="1"/>
            </p:cNvSpPr>
            <p:nvPr/>
          </p:nvSpPr>
          <p:spPr bwMode="auto">
            <a:xfrm>
              <a:off x="2109" y="3828"/>
              <a:ext cx="353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Times New Roman" pitchFamily="18" charset="0"/>
              </a:endParaRPr>
            </a:p>
          </p:txBody>
        </p:sp>
        <p:sp>
          <p:nvSpPr>
            <p:cNvPr id="23558" name="Rectangle 5"/>
            <p:cNvSpPr>
              <a:spLocks noChangeArrowheads="1"/>
            </p:cNvSpPr>
            <p:nvPr/>
          </p:nvSpPr>
          <p:spPr bwMode="auto">
            <a:xfrm>
              <a:off x="446" y="3828"/>
              <a:ext cx="166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dirty="0">
                  <a:cs typeface="Times New Roman" pitchFamily="18" charset="0"/>
                </a:rPr>
                <a:t>RMON </a:t>
              </a:r>
              <a:r>
                <a:rPr lang="da-DK" dirty="0" err="1">
                  <a:cs typeface="Times New Roman" pitchFamily="18" charset="0"/>
                </a:rPr>
                <a:t>Conformance</a:t>
              </a:r>
              <a:endParaRPr lang="da-DK" dirty="0">
                <a:cs typeface="Times New Roman" pitchFamily="18" charset="0"/>
              </a:endParaRPr>
            </a:p>
          </p:txBody>
        </p:sp>
        <p:sp>
          <p:nvSpPr>
            <p:cNvPr id="23559" name="Rectangle 6"/>
            <p:cNvSpPr>
              <a:spLocks noChangeArrowheads="1"/>
            </p:cNvSpPr>
            <p:nvPr/>
          </p:nvSpPr>
          <p:spPr bwMode="auto">
            <a:xfrm>
              <a:off x="158" y="3828"/>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20</a:t>
              </a:r>
            </a:p>
          </p:txBody>
        </p:sp>
        <p:sp>
          <p:nvSpPr>
            <p:cNvPr id="23560" name="Rectangle 7"/>
            <p:cNvSpPr>
              <a:spLocks noChangeArrowheads="1"/>
            </p:cNvSpPr>
            <p:nvPr/>
          </p:nvSpPr>
          <p:spPr bwMode="auto">
            <a:xfrm>
              <a:off x="2109" y="3425"/>
              <a:ext cx="353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cs typeface="Times New Roman" pitchFamily="18" charset="0"/>
                </a:rPr>
                <a:t>Standard for remote configuration of the probe parameters such as Trap destination</a:t>
              </a:r>
              <a:endParaRPr lang="da-DK" dirty="0">
                <a:cs typeface="Times New Roman" pitchFamily="18" charset="0"/>
              </a:endParaRPr>
            </a:p>
          </p:txBody>
        </p:sp>
        <p:sp>
          <p:nvSpPr>
            <p:cNvPr id="23561" name="Rectangle 8"/>
            <p:cNvSpPr>
              <a:spLocks noChangeArrowheads="1"/>
            </p:cNvSpPr>
            <p:nvPr/>
          </p:nvSpPr>
          <p:spPr bwMode="auto">
            <a:xfrm>
              <a:off x="446" y="3425"/>
              <a:ext cx="166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cs typeface="Times New Roman" pitchFamily="18" charset="0"/>
                </a:rPr>
                <a:t>Probe Configuration</a:t>
              </a:r>
            </a:p>
          </p:txBody>
        </p:sp>
        <p:sp>
          <p:nvSpPr>
            <p:cNvPr id="23562" name="Rectangle 9"/>
            <p:cNvSpPr>
              <a:spLocks noChangeArrowheads="1"/>
            </p:cNvSpPr>
            <p:nvPr/>
          </p:nvSpPr>
          <p:spPr bwMode="auto">
            <a:xfrm>
              <a:off x="158" y="3425"/>
              <a:ext cx="28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19</a:t>
              </a:r>
            </a:p>
          </p:txBody>
        </p:sp>
        <p:sp>
          <p:nvSpPr>
            <p:cNvPr id="23563" name="Rectangle 10"/>
            <p:cNvSpPr>
              <a:spLocks noChangeArrowheads="1"/>
            </p:cNvSpPr>
            <p:nvPr/>
          </p:nvSpPr>
          <p:spPr bwMode="auto">
            <a:xfrm>
              <a:off x="2109" y="3195"/>
              <a:ext cx="353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cs typeface="Times New Roman" pitchFamily="18" charset="0"/>
                </a:rPr>
                <a:t>Periodic measurements of the user specify the variable</a:t>
              </a:r>
              <a:endParaRPr lang="da-DK" dirty="0">
                <a:cs typeface="Times New Roman" pitchFamily="18" charset="0"/>
              </a:endParaRPr>
            </a:p>
          </p:txBody>
        </p:sp>
        <p:sp>
          <p:nvSpPr>
            <p:cNvPr id="23564" name="Rectangle 11"/>
            <p:cNvSpPr>
              <a:spLocks noChangeArrowheads="1"/>
            </p:cNvSpPr>
            <p:nvPr/>
          </p:nvSpPr>
          <p:spPr bwMode="auto">
            <a:xfrm>
              <a:off x="446" y="3195"/>
              <a:ext cx="166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cs typeface="Times New Roman" pitchFamily="18" charset="0"/>
                </a:rPr>
                <a:t>User History</a:t>
              </a:r>
            </a:p>
          </p:txBody>
        </p:sp>
        <p:sp>
          <p:nvSpPr>
            <p:cNvPr id="23565" name="Rectangle 12"/>
            <p:cNvSpPr>
              <a:spLocks noChangeArrowheads="1"/>
            </p:cNvSpPr>
            <p:nvPr/>
          </p:nvSpPr>
          <p:spPr bwMode="auto">
            <a:xfrm>
              <a:off x="158" y="3195"/>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18</a:t>
              </a:r>
            </a:p>
          </p:txBody>
        </p:sp>
        <p:sp>
          <p:nvSpPr>
            <p:cNvPr id="23566" name="Rectangle 13"/>
            <p:cNvSpPr>
              <a:spLocks noChangeArrowheads="1"/>
            </p:cNvSpPr>
            <p:nvPr/>
          </p:nvSpPr>
          <p:spPr bwMode="auto">
            <a:xfrm>
              <a:off x="2109" y="2792"/>
              <a:ext cx="353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cs typeface="Times New Roman" pitchFamily="18" charset="0"/>
                </a:rPr>
                <a:t>Traffic statistic to and from each host using. Protocols up to the application protocol</a:t>
              </a:r>
              <a:endParaRPr lang="da-DK" dirty="0">
                <a:cs typeface="Times New Roman" pitchFamily="18" charset="0"/>
              </a:endParaRPr>
            </a:p>
          </p:txBody>
        </p:sp>
        <p:sp>
          <p:nvSpPr>
            <p:cNvPr id="23567" name="Rectangle 14"/>
            <p:cNvSpPr>
              <a:spLocks noChangeArrowheads="1"/>
            </p:cNvSpPr>
            <p:nvPr/>
          </p:nvSpPr>
          <p:spPr bwMode="auto">
            <a:xfrm>
              <a:off x="446" y="2792"/>
              <a:ext cx="166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cs typeface="Times New Roman" pitchFamily="18" charset="0"/>
                </a:rPr>
                <a:t>Application-Layer Matrix</a:t>
              </a:r>
            </a:p>
          </p:txBody>
        </p:sp>
        <p:sp>
          <p:nvSpPr>
            <p:cNvPr id="23568" name="Rectangle 15"/>
            <p:cNvSpPr>
              <a:spLocks noChangeArrowheads="1"/>
            </p:cNvSpPr>
            <p:nvPr/>
          </p:nvSpPr>
          <p:spPr bwMode="auto">
            <a:xfrm>
              <a:off x="158" y="2792"/>
              <a:ext cx="28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17</a:t>
              </a:r>
            </a:p>
          </p:txBody>
        </p:sp>
        <p:sp>
          <p:nvSpPr>
            <p:cNvPr id="23569" name="Rectangle 16"/>
            <p:cNvSpPr>
              <a:spLocks noChangeArrowheads="1"/>
            </p:cNvSpPr>
            <p:nvPr/>
          </p:nvSpPr>
          <p:spPr bwMode="auto">
            <a:xfrm>
              <a:off x="2109" y="2389"/>
              <a:ext cx="353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dirty="0">
                  <a:cs typeface="Times New Roman" pitchFamily="18" charset="0"/>
                </a:rPr>
                <a:t>Trafik statistik til og fra hver host vha. protokoller op til applikations protokol</a:t>
              </a:r>
            </a:p>
          </p:txBody>
        </p:sp>
        <p:sp>
          <p:nvSpPr>
            <p:cNvPr id="23570" name="Rectangle 17"/>
            <p:cNvSpPr>
              <a:spLocks noChangeArrowheads="1"/>
            </p:cNvSpPr>
            <p:nvPr/>
          </p:nvSpPr>
          <p:spPr bwMode="auto">
            <a:xfrm>
              <a:off x="446" y="2389"/>
              <a:ext cx="166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cs typeface="Times New Roman" pitchFamily="18" charset="0"/>
                </a:rPr>
                <a:t>Network-Layer Host</a:t>
              </a:r>
            </a:p>
          </p:txBody>
        </p:sp>
        <p:sp>
          <p:nvSpPr>
            <p:cNvPr id="23571" name="Rectangle 18"/>
            <p:cNvSpPr>
              <a:spLocks noChangeArrowheads="1"/>
            </p:cNvSpPr>
            <p:nvPr/>
          </p:nvSpPr>
          <p:spPr bwMode="auto">
            <a:xfrm>
              <a:off x="158" y="2389"/>
              <a:ext cx="28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16</a:t>
              </a:r>
            </a:p>
          </p:txBody>
        </p:sp>
        <p:sp>
          <p:nvSpPr>
            <p:cNvPr id="23572" name="Rectangle 19"/>
            <p:cNvSpPr>
              <a:spLocks noChangeArrowheads="1"/>
            </p:cNvSpPr>
            <p:nvPr/>
          </p:nvSpPr>
          <p:spPr bwMode="auto">
            <a:xfrm>
              <a:off x="2109" y="2159"/>
              <a:ext cx="353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cs typeface="Times New Roman" pitchFamily="18" charset="0"/>
                </a:rPr>
                <a:t>Traffic statistics between host couple</a:t>
              </a:r>
              <a:endParaRPr lang="da-DK" dirty="0">
                <a:cs typeface="Times New Roman" pitchFamily="18" charset="0"/>
              </a:endParaRPr>
            </a:p>
          </p:txBody>
        </p:sp>
        <p:sp>
          <p:nvSpPr>
            <p:cNvPr id="23573" name="Rectangle 20"/>
            <p:cNvSpPr>
              <a:spLocks noChangeArrowheads="1"/>
            </p:cNvSpPr>
            <p:nvPr/>
          </p:nvSpPr>
          <p:spPr bwMode="auto">
            <a:xfrm>
              <a:off x="446" y="2159"/>
              <a:ext cx="166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cs typeface="Times New Roman" pitchFamily="18" charset="0"/>
                </a:rPr>
                <a:t>Network-Layer Matrix</a:t>
              </a:r>
            </a:p>
          </p:txBody>
        </p:sp>
        <p:sp>
          <p:nvSpPr>
            <p:cNvPr id="23574" name="Rectangle 21"/>
            <p:cNvSpPr>
              <a:spLocks noChangeArrowheads="1"/>
            </p:cNvSpPr>
            <p:nvPr/>
          </p:nvSpPr>
          <p:spPr bwMode="auto">
            <a:xfrm>
              <a:off x="158" y="2159"/>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15</a:t>
              </a:r>
            </a:p>
          </p:txBody>
        </p:sp>
        <p:sp>
          <p:nvSpPr>
            <p:cNvPr id="23575" name="Rectangle 22"/>
            <p:cNvSpPr>
              <a:spLocks noChangeArrowheads="1"/>
            </p:cNvSpPr>
            <p:nvPr/>
          </p:nvSpPr>
          <p:spPr bwMode="auto">
            <a:xfrm>
              <a:off x="2109" y="1929"/>
              <a:ext cx="353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cs typeface="Times New Roman" pitchFamily="18" charset="0"/>
                </a:rPr>
                <a:t>Traffic statistic to and from each host</a:t>
              </a:r>
              <a:endParaRPr lang="da-DK" dirty="0">
                <a:cs typeface="Times New Roman" pitchFamily="18" charset="0"/>
              </a:endParaRPr>
            </a:p>
          </p:txBody>
        </p:sp>
        <p:sp>
          <p:nvSpPr>
            <p:cNvPr id="23576" name="Rectangle 23"/>
            <p:cNvSpPr>
              <a:spLocks noChangeArrowheads="1"/>
            </p:cNvSpPr>
            <p:nvPr/>
          </p:nvSpPr>
          <p:spPr bwMode="auto">
            <a:xfrm>
              <a:off x="446" y="1929"/>
              <a:ext cx="166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cs typeface="Times New Roman" pitchFamily="18" charset="0"/>
                </a:rPr>
                <a:t>Network-Layer Host</a:t>
              </a:r>
            </a:p>
          </p:txBody>
        </p:sp>
        <p:sp>
          <p:nvSpPr>
            <p:cNvPr id="23577" name="Rectangle 24"/>
            <p:cNvSpPr>
              <a:spLocks noChangeArrowheads="1"/>
            </p:cNvSpPr>
            <p:nvPr/>
          </p:nvSpPr>
          <p:spPr bwMode="auto">
            <a:xfrm>
              <a:off x="158" y="1929"/>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14</a:t>
              </a:r>
            </a:p>
          </p:txBody>
        </p:sp>
        <p:sp>
          <p:nvSpPr>
            <p:cNvPr id="23578" name="Rectangle 25"/>
            <p:cNvSpPr>
              <a:spLocks noChangeArrowheads="1"/>
            </p:cNvSpPr>
            <p:nvPr/>
          </p:nvSpPr>
          <p:spPr bwMode="auto">
            <a:xfrm>
              <a:off x="2109" y="1526"/>
              <a:ext cx="353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cs typeface="Times New Roman" pitchFamily="18" charset="0"/>
                </a:rPr>
                <a:t>Mapping Network Layer </a:t>
              </a:r>
              <a:r>
                <a:rPr lang="en-US" dirty="0" err="1">
                  <a:cs typeface="Times New Roman" pitchFamily="18" charset="0"/>
                </a:rPr>
                <a:t>addr</a:t>
              </a:r>
              <a:r>
                <a:rPr lang="en-US" dirty="0">
                  <a:cs typeface="Times New Roman" pitchFamily="18" charset="0"/>
                </a:rPr>
                <a:t>. to the MAC layer </a:t>
              </a:r>
              <a:r>
                <a:rPr lang="en-US" dirty="0" err="1">
                  <a:cs typeface="Times New Roman" pitchFamily="18" charset="0"/>
                </a:rPr>
                <a:t>addr</a:t>
              </a:r>
              <a:r>
                <a:rPr lang="en-US" dirty="0">
                  <a:cs typeface="Times New Roman" pitchFamily="18" charset="0"/>
                </a:rPr>
                <a:t>. Facilitates analysis of data</a:t>
              </a:r>
              <a:endParaRPr lang="da-DK" dirty="0">
                <a:cs typeface="Times New Roman" pitchFamily="18" charset="0"/>
              </a:endParaRPr>
            </a:p>
          </p:txBody>
        </p:sp>
        <p:sp>
          <p:nvSpPr>
            <p:cNvPr id="23579" name="Rectangle 26"/>
            <p:cNvSpPr>
              <a:spLocks noChangeArrowheads="1"/>
            </p:cNvSpPr>
            <p:nvPr/>
          </p:nvSpPr>
          <p:spPr bwMode="auto">
            <a:xfrm>
              <a:off x="446" y="1526"/>
              <a:ext cx="166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a:cs typeface="Times New Roman" pitchFamily="18" charset="0"/>
                </a:rPr>
                <a:t>Address Mapping</a:t>
              </a:r>
            </a:p>
          </p:txBody>
        </p:sp>
        <p:sp>
          <p:nvSpPr>
            <p:cNvPr id="23580" name="Rectangle 27"/>
            <p:cNvSpPr>
              <a:spLocks noChangeArrowheads="1"/>
            </p:cNvSpPr>
            <p:nvPr/>
          </p:nvSpPr>
          <p:spPr bwMode="auto">
            <a:xfrm>
              <a:off x="158" y="1526"/>
              <a:ext cx="28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13</a:t>
              </a:r>
            </a:p>
          </p:txBody>
        </p:sp>
        <p:sp>
          <p:nvSpPr>
            <p:cNvPr id="23581" name="Rectangle 28"/>
            <p:cNvSpPr>
              <a:spLocks noChangeArrowheads="1"/>
            </p:cNvSpPr>
            <p:nvPr/>
          </p:nvSpPr>
          <p:spPr bwMode="auto">
            <a:xfrm>
              <a:off x="2109" y="1296"/>
              <a:ext cx="353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cs typeface="Times New Roman" pitchFamily="18" charset="0"/>
                </a:rPr>
                <a:t>Traffic statistics for each protocol such as IPX, </a:t>
              </a:r>
              <a:r>
                <a:rPr lang="en-US" dirty="0" smtClean="0">
                  <a:cs typeface="Times New Roman" pitchFamily="18" charset="0"/>
                </a:rPr>
                <a:t>IP</a:t>
              </a:r>
              <a:r>
                <a:rPr lang="en-US" dirty="0">
                  <a:cs typeface="Times New Roman" pitchFamily="18" charset="0"/>
                </a:rPr>
                <a:t> </a:t>
              </a:r>
              <a:r>
                <a:rPr lang="en-US" dirty="0" smtClean="0">
                  <a:cs typeface="Times New Roman" pitchFamily="18" charset="0"/>
                </a:rPr>
                <a:t>etc.</a:t>
              </a:r>
              <a:endParaRPr lang="da-DK" dirty="0">
                <a:cs typeface="Times New Roman" pitchFamily="18" charset="0"/>
              </a:endParaRPr>
            </a:p>
          </p:txBody>
        </p:sp>
        <p:sp>
          <p:nvSpPr>
            <p:cNvPr id="23582" name="Rectangle 29"/>
            <p:cNvSpPr>
              <a:spLocks noChangeArrowheads="1"/>
            </p:cNvSpPr>
            <p:nvPr/>
          </p:nvSpPr>
          <p:spPr bwMode="auto">
            <a:xfrm>
              <a:off x="446" y="1296"/>
              <a:ext cx="166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dirty="0">
                  <a:cs typeface="Times New Roman" pitchFamily="18" charset="0"/>
                </a:rPr>
                <a:t>Protocol Distribution</a:t>
              </a:r>
            </a:p>
          </p:txBody>
        </p:sp>
        <p:sp>
          <p:nvSpPr>
            <p:cNvPr id="23583" name="Rectangle 30"/>
            <p:cNvSpPr>
              <a:spLocks noChangeArrowheads="1"/>
            </p:cNvSpPr>
            <p:nvPr/>
          </p:nvSpPr>
          <p:spPr bwMode="auto">
            <a:xfrm>
              <a:off x="158" y="1296"/>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12</a:t>
              </a:r>
            </a:p>
          </p:txBody>
        </p:sp>
        <p:sp>
          <p:nvSpPr>
            <p:cNvPr id="23584" name="Rectangle 31"/>
            <p:cNvSpPr>
              <a:spLocks noChangeArrowheads="1"/>
            </p:cNvSpPr>
            <p:nvPr/>
          </p:nvSpPr>
          <p:spPr bwMode="auto">
            <a:xfrm>
              <a:off x="2109" y="893"/>
              <a:ext cx="353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cs typeface="Times New Roman" pitchFamily="18" charset="0"/>
                </a:rPr>
                <a:t>Showing what protocols a probe can monitor. Used by Network Management Station</a:t>
              </a:r>
              <a:endParaRPr lang="da-DK" dirty="0">
                <a:cs typeface="Times New Roman" pitchFamily="18" charset="0"/>
              </a:endParaRPr>
            </a:p>
          </p:txBody>
        </p:sp>
        <p:sp>
          <p:nvSpPr>
            <p:cNvPr id="23585" name="Rectangle 32"/>
            <p:cNvSpPr>
              <a:spLocks noChangeArrowheads="1"/>
            </p:cNvSpPr>
            <p:nvPr/>
          </p:nvSpPr>
          <p:spPr bwMode="auto">
            <a:xfrm>
              <a:off x="446" y="893"/>
              <a:ext cx="166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dirty="0">
                  <a:cs typeface="Times New Roman" pitchFamily="18" charset="0"/>
                </a:rPr>
                <a:t>Protocol Directory</a:t>
              </a:r>
            </a:p>
          </p:txBody>
        </p:sp>
        <p:sp>
          <p:nvSpPr>
            <p:cNvPr id="23586" name="Rectangle 33"/>
            <p:cNvSpPr>
              <a:spLocks noChangeArrowheads="1"/>
            </p:cNvSpPr>
            <p:nvPr/>
          </p:nvSpPr>
          <p:spPr bwMode="auto">
            <a:xfrm>
              <a:off x="158" y="893"/>
              <a:ext cx="28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cs typeface="Times New Roman" pitchFamily="18" charset="0"/>
                </a:rPr>
                <a:t>11</a:t>
              </a:r>
            </a:p>
          </p:txBody>
        </p:sp>
        <p:sp>
          <p:nvSpPr>
            <p:cNvPr id="23587" name="Rectangle 34"/>
            <p:cNvSpPr>
              <a:spLocks noChangeArrowheads="1"/>
            </p:cNvSpPr>
            <p:nvPr/>
          </p:nvSpPr>
          <p:spPr bwMode="auto">
            <a:xfrm>
              <a:off x="2109" y="663"/>
              <a:ext cx="3538" cy="230"/>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dirty="0" err="1" smtClean="0">
                  <a:cs typeface="Times New Roman" pitchFamily="18" charset="0"/>
                </a:rPr>
                <a:t>Description</a:t>
              </a:r>
              <a:endParaRPr lang="da-DK" dirty="0">
                <a:cs typeface="Times New Roman" pitchFamily="18" charset="0"/>
              </a:endParaRPr>
            </a:p>
          </p:txBody>
        </p:sp>
        <p:sp>
          <p:nvSpPr>
            <p:cNvPr id="23588" name="Rectangle 35"/>
            <p:cNvSpPr>
              <a:spLocks noChangeArrowheads="1"/>
            </p:cNvSpPr>
            <p:nvPr/>
          </p:nvSpPr>
          <p:spPr bwMode="auto">
            <a:xfrm>
              <a:off x="158" y="663"/>
              <a:ext cx="1951" cy="230"/>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dirty="0">
                  <a:cs typeface="Times New Roman" pitchFamily="18" charset="0"/>
                </a:rPr>
                <a:t>RMON 2 </a:t>
              </a:r>
              <a:r>
                <a:rPr lang="da-DK" dirty="0" err="1" smtClean="0">
                  <a:cs typeface="Times New Roman" pitchFamily="18" charset="0"/>
                </a:rPr>
                <a:t>categories</a:t>
              </a:r>
              <a:endParaRPr lang="da-DK" dirty="0">
                <a:cs typeface="Times New Roman" pitchFamily="18" charset="0"/>
              </a:endParaRPr>
            </a:p>
          </p:txBody>
        </p:sp>
        <p:sp>
          <p:nvSpPr>
            <p:cNvPr id="23589" name="Line 36"/>
            <p:cNvSpPr>
              <a:spLocks noChangeShapeType="1"/>
            </p:cNvSpPr>
            <p:nvPr/>
          </p:nvSpPr>
          <p:spPr bwMode="auto">
            <a:xfrm>
              <a:off x="158" y="663"/>
              <a:ext cx="54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3590" name="Line 37"/>
            <p:cNvSpPr>
              <a:spLocks noChangeShapeType="1"/>
            </p:cNvSpPr>
            <p:nvPr/>
          </p:nvSpPr>
          <p:spPr bwMode="auto">
            <a:xfrm>
              <a:off x="158" y="4058"/>
              <a:ext cx="54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3591" name="Line 38"/>
            <p:cNvSpPr>
              <a:spLocks noChangeShapeType="1"/>
            </p:cNvSpPr>
            <p:nvPr/>
          </p:nvSpPr>
          <p:spPr bwMode="auto">
            <a:xfrm>
              <a:off x="158" y="663"/>
              <a:ext cx="0" cy="339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3592" name="Line 39"/>
            <p:cNvSpPr>
              <a:spLocks noChangeShapeType="1"/>
            </p:cNvSpPr>
            <p:nvPr/>
          </p:nvSpPr>
          <p:spPr bwMode="auto">
            <a:xfrm>
              <a:off x="5647" y="663"/>
              <a:ext cx="0" cy="339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3593" name="Line 40"/>
            <p:cNvSpPr>
              <a:spLocks noChangeShapeType="1"/>
            </p:cNvSpPr>
            <p:nvPr/>
          </p:nvSpPr>
          <p:spPr bwMode="auto">
            <a:xfrm>
              <a:off x="158" y="893"/>
              <a:ext cx="54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3594" name="Line 41"/>
            <p:cNvSpPr>
              <a:spLocks noChangeShapeType="1"/>
            </p:cNvSpPr>
            <p:nvPr/>
          </p:nvSpPr>
          <p:spPr bwMode="auto">
            <a:xfrm>
              <a:off x="2109" y="663"/>
              <a:ext cx="0" cy="339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3595" name="Line 42"/>
            <p:cNvSpPr>
              <a:spLocks noChangeShapeType="1"/>
            </p:cNvSpPr>
            <p:nvPr/>
          </p:nvSpPr>
          <p:spPr bwMode="auto">
            <a:xfrm>
              <a:off x="158" y="1296"/>
              <a:ext cx="54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3596" name="Line 43"/>
            <p:cNvSpPr>
              <a:spLocks noChangeShapeType="1"/>
            </p:cNvSpPr>
            <p:nvPr/>
          </p:nvSpPr>
          <p:spPr bwMode="auto">
            <a:xfrm>
              <a:off x="446" y="893"/>
              <a:ext cx="0" cy="316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3597" name="Line 44"/>
            <p:cNvSpPr>
              <a:spLocks noChangeShapeType="1"/>
            </p:cNvSpPr>
            <p:nvPr/>
          </p:nvSpPr>
          <p:spPr bwMode="auto">
            <a:xfrm>
              <a:off x="158" y="1526"/>
              <a:ext cx="54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3598" name="Line 45"/>
            <p:cNvSpPr>
              <a:spLocks noChangeShapeType="1"/>
            </p:cNvSpPr>
            <p:nvPr/>
          </p:nvSpPr>
          <p:spPr bwMode="auto">
            <a:xfrm>
              <a:off x="158" y="1929"/>
              <a:ext cx="54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3599" name="Line 46"/>
            <p:cNvSpPr>
              <a:spLocks noChangeShapeType="1"/>
            </p:cNvSpPr>
            <p:nvPr/>
          </p:nvSpPr>
          <p:spPr bwMode="auto">
            <a:xfrm>
              <a:off x="158" y="2159"/>
              <a:ext cx="54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3600" name="Line 47"/>
            <p:cNvSpPr>
              <a:spLocks noChangeShapeType="1"/>
            </p:cNvSpPr>
            <p:nvPr/>
          </p:nvSpPr>
          <p:spPr bwMode="auto">
            <a:xfrm>
              <a:off x="158" y="2389"/>
              <a:ext cx="54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3601" name="Line 48"/>
            <p:cNvSpPr>
              <a:spLocks noChangeShapeType="1"/>
            </p:cNvSpPr>
            <p:nvPr/>
          </p:nvSpPr>
          <p:spPr bwMode="auto">
            <a:xfrm>
              <a:off x="158" y="2792"/>
              <a:ext cx="54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3602" name="Line 49"/>
            <p:cNvSpPr>
              <a:spLocks noChangeShapeType="1"/>
            </p:cNvSpPr>
            <p:nvPr/>
          </p:nvSpPr>
          <p:spPr bwMode="auto">
            <a:xfrm>
              <a:off x="158" y="3195"/>
              <a:ext cx="54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3603" name="Line 50"/>
            <p:cNvSpPr>
              <a:spLocks noChangeShapeType="1"/>
            </p:cNvSpPr>
            <p:nvPr/>
          </p:nvSpPr>
          <p:spPr bwMode="auto">
            <a:xfrm>
              <a:off x="158" y="3425"/>
              <a:ext cx="54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3604" name="Line 51"/>
            <p:cNvSpPr>
              <a:spLocks noChangeShapeType="1"/>
            </p:cNvSpPr>
            <p:nvPr/>
          </p:nvSpPr>
          <p:spPr bwMode="auto">
            <a:xfrm>
              <a:off x="158" y="3828"/>
              <a:ext cx="5489"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da-DK" dirty="0" smtClean="0"/>
              <a:t>Network management</a:t>
            </a:r>
          </a:p>
        </p:txBody>
      </p:sp>
      <p:sp>
        <p:nvSpPr>
          <p:cNvPr id="9219" name="Rectangle 3"/>
          <p:cNvSpPr>
            <a:spLocks noGrp="1" noChangeArrowheads="1"/>
          </p:cNvSpPr>
          <p:nvPr>
            <p:ph idx="1"/>
          </p:nvPr>
        </p:nvSpPr>
        <p:spPr>
          <a:xfrm>
            <a:off x="457200" y="1584959"/>
            <a:ext cx="8363272" cy="4541203"/>
          </a:xfrm>
        </p:spPr>
        <p:txBody>
          <a:bodyPr/>
          <a:lstStyle/>
          <a:p>
            <a:pPr lvl="1"/>
            <a:endParaRPr lang="en-US" sz="1800" dirty="0"/>
          </a:p>
          <a:p>
            <a:r>
              <a:rPr lang="en-US" sz="2000" b="1" dirty="0"/>
              <a:t>Network management</a:t>
            </a:r>
            <a:r>
              <a:rPr lang="en-US" sz="2000" dirty="0"/>
              <a:t> </a:t>
            </a:r>
            <a:r>
              <a:rPr lang="en-US" sz="2000" dirty="0" smtClean="0"/>
              <a:t> is </a:t>
            </a:r>
            <a:r>
              <a:rPr lang="en-US" sz="2000" dirty="0"/>
              <a:t>the general term </a:t>
            </a:r>
            <a:r>
              <a:rPr lang="en-US" sz="2000" dirty="0" smtClean="0"/>
              <a:t>for</a:t>
            </a:r>
            <a:br>
              <a:rPr lang="en-US" sz="2000" dirty="0" smtClean="0"/>
            </a:br>
            <a:r>
              <a:rPr lang="en-US" sz="2000" b="1" dirty="0" smtClean="0"/>
              <a:t>control </a:t>
            </a:r>
            <a:r>
              <a:rPr lang="en-US" sz="2000" b="1" dirty="0"/>
              <a:t>and </a:t>
            </a:r>
            <a:r>
              <a:rPr lang="en-US" sz="2000" b="1" dirty="0" smtClean="0"/>
              <a:t>monitoring</a:t>
            </a:r>
            <a:r>
              <a:rPr lang="en-US" sz="2000" dirty="0"/>
              <a:t> of all network units and users.</a:t>
            </a:r>
          </a:p>
          <a:p>
            <a:pPr lvl="1"/>
            <a:r>
              <a:rPr lang="en-US" sz="1800" dirty="0"/>
              <a:t>The devices can </a:t>
            </a:r>
            <a:r>
              <a:rPr lang="en-US" sz="1800" dirty="0" smtClean="0"/>
              <a:t>be: </a:t>
            </a:r>
            <a:r>
              <a:rPr lang="en-US" sz="1800" dirty="0"/>
              <a:t>routers, hubs, switches, servers</a:t>
            </a:r>
            <a:r>
              <a:rPr lang="en-US" sz="1800" dirty="0" smtClean="0"/>
              <a:t>, workstations</a:t>
            </a:r>
            <a:r>
              <a:rPr lang="en-US" sz="1800" dirty="0"/>
              <a:t> </a:t>
            </a:r>
            <a:r>
              <a:rPr lang="en-US" sz="1800" dirty="0" smtClean="0"/>
              <a:t>etc.</a:t>
            </a:r>
            <a:endParaRPr lang="en-US" sz="1800" dirty="0"/>
          </a:p>
          <a:p>
            <a:endParaRPr lang="en-US" sz="2000" dirty="0" smtClean="0"/>
          </a:p>
          <a:p>
            <a:r>
              <a:rPr lang="en-US" sz="2000" dirty="0" smtClean="0"/>
              <a:t>Control </a:t>
            </a:r>
            <a:r>
              <a:rPr lang="en-US" sz="2000" dirty="0"/>
              <a:t>and </a:t>
            </a:r>
            <a:r>
              <a:rPr lang="en-US" sz="2000" dirty="0" smtClean="0"/>
              <a:t>monitoring of </a:t>
            </a:r>
            <a:r>
              <a:rPr lang="en-US" sz="2000" dirty="0"/>
              <a:t>devices </a:t>
            </a:r>
            <a:r>
              <a:rPr lang="en-US" sz="2000" dirty="0" smtClean="0"/>
              <a:t>means:</a:t>
            </a:r>
            <a:endParaRPr lang="en-US" sz="2000" dirty="0"/>
          </a:p>
          <a:p>
            <a:pPr lvl="1"/>
            <a:r>
              <a:rPr lang="en-US" sz="1800" b="1" dirty="0"/>
              <a:t>Remote control</a:t>
            </a:r>
            <a:r>
              <a:rPr lang="en-US" sz="1800" dirty="0"/>
              <a:t> (for example, configuring routers or servers).</a:t>
            </a:r>
          </a:p>
          <a:p>
            <a:pPr lvl="1"/>
            <a:r>
              <a:rPr lang="en-US" sz="1800" b="1" dirty="0"/>
              <a:t>Automatic installation and </a:t>
            </a:r>
            <a:r>
              <a:rPr lang="en-US" sz="1800" b="1" dirty="0" smtClean="0"/>
              <a:t>uninstallation </a:t>
            </a:r>
            <a:r>
              <a:rPr lang="en-US" sz="1800" dirty="0" smtClean="0"/>
              <a:t>of</a:t>
            </a:r>
            <a:r>
              <a:rPr lang="en-US" sz="1800" dirty="0"/>
              <a:t> software.</a:t>
            </a:r>
          </a:p>
          <a:p>
            <a:pPr lvl="1"/>
            <a:r>
              <a:rPr lang="en-US" sz="1800" b="1" dirty="0"/>
              <a:t>Hardware and software inventories and </a:t>
            </a:r>
            <a:r>
              <a:rPr lang="en-US" sz="1800" b="1" dirty="0" smtClean="0"/>
              <a:t>queries</a:t>
            </a:r>
            <a:r>
              <a:rPr lang="en-US" sz="1800" dirty="0" smtClean="0"/>
              <a:t>.</a:t>
            </a:r>
            <a:endParaRPr lang="en-US" sz="1800" dirty="0"/>
          </a:p>
          <a:p>
            <a:pPr lvl="1"/>
            <a:r>
              <a:rPr lang="en-US" sz="1800" b="1" dirty="0"/>
              <a:t>Status and error messages</a:t>
            </a:r>
            <a:r>
              <a:rPr lang="en-US" sz="1800" dirty="0"/>
              <a:t> from the devices.</a:t>
            </a:r>
          </a:p>
          <a:p>
            <a:endParaRPr lang="da-DK" sz="1100" dirty="0" smtClean="0"/>
          </a:p>
        </p:txBody>
      </p:sp>
      <p:sp>
        <p:nvSpPr>
          <p:cNvPr id="2" name="Pladsholder til sidefod 1"/>
          <p:cNvSpPr>
            <a:spLocks noGrp="1"/>
          </p:cNvSpPr>
          <p:nvPr>
            <p:ph type="ftr" sz="quarter" idx="12"/>
          </p:nvPr>
        </p:nvSpPr>
        <p:spPr/>
        <p:txBody>
          <a:bodyPr/>
          <a:lstStyle/>
          <a:p>
            <a:pPr>
              <a:defRPr/>
            </a:pPr>
            <a:r>
              <a:rPr lang="da-DK" smtClean="0"/>
              <a:t>© Mercantec 2015</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1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da-DK" dirty="0" err="1" smtClean="0"/>
              <a:t>Why</a:t>
            </a:r>
            <a:r>
              <a:rPr lang="da-DK" dirty="0" smtClean="0"/>
              <a:t> </a:t>
            </a:r>
            <a:r>
              <a:rPr lang="da-DK" dirty="0" err="1" smtClean="0"/>
              <a:t>network</a:t>
            </a:r>
            <a:r>
              <a:rPr lang="da-DK" dirty="0" smtClean="0"/>
              <a:t> management?</a:t>
            </a:r>
          </a:p>
        </p:txBody>
      </p:sp>
      <p:sp>
        <p:nvSpPr>
          <p:cNvPr id="2" name="Pladsholder til sidefod 1"/>
          <p:cNvSpPr>
            <a:spLocks noGrp="1"/>
          </p:cNvSpPr>
          <p:nvPr>
            <p:ph type="ftr" sz="quarter" idx="12"/>
          </p:nvPr>
        </p:nvSpPr>
        <p:spPr/>
        <p:txBody>
          <a:bodyPr/>
          <a:lstStyle/>
          <a:p>
            <a:pPr>
              <a:defRPr/>
            </a:pPr>
            <a:r>
              <a:rPr lang="da-DK" smtClean="0"/>
              <a:t>© Mercantec 2015</a:t>
            </a:r>
            <a:endParaRPr lang="da-DK" dirty="0"/>
          </a:p>
        </p:txBody>
      </p:sp>
      <p:sp>
        <p:nvSpPr>
          <p:cNvPr id="3" name="Pladsholder til indhold 2"/>
          <p:cNvSpPr>
            <a:spLocks noGrp="1"/>
          </p:cNvSpPr>
          <p:nvPr>
            <p:ph idx="1"/>
          </p:nvPr>
        </p:nvSpPr>
        <p:spPr>
          <a:xfrm>
            <a:off x="457200" y="1584959"/>
            <a:ext cx="8003232" cy="4541203"/>
          </a:xfrm>
        </p:spPr>
        <p:txBody>
          <a:bodyPr/>
          <a:lstStyle/>
          <a:p>
            <a:r>
              <a:rPr lang="en-US" dirty="0"/>
              <a:t>Reasons for the great interest in</a:t>
            </a:r>
            <a:r>
              <a:rPr lang="en-US" sz="2200" dirty="0"/>
              <a:t> </a:t>
            </a:r>
            <a:r>
              <a:rPr lang="en-US" dirty="0"/>
              <a:t>network management:</a:t>
            </a:r>
            <a:endParaRPr lang="en-US" sz="2200" dirty="0"/>
          </a:p>
          <a:p>
            <a:pPr lvl="1"/>
            <a:r>
              <a:rPr lang="en-US" dirty="0"/>
              <a:t>For companies today, it has become like </a:t>
            </a:r>
            <a:r>
              <a:rPr lang="en-US" dirty="0" smtClean="0"/>
              <a:t/>
            </a:r>
            <a:br>
              <a:rPr lang="en-US" dirty="0" smtClean="0"/>
            </a:br>
            <a:r>
              <a:rPr lang="en-US" dirty="0" smtClean="0"/>
              <a:t>		“</a:t>
            </a:r>
            <a:r>
              <a:rPr lang="en-US" b="1" dirty="0"/>
              <a:t>T</a:t>
            </a:r>
            <a:r>
              <a:rPr lang="en-US" b="1" dirty="0" smtClean="0"/>
              <a:t>he</a:t>
            </a:r>
            <a:r>
              <a:rPr lang="en-US" b="1" dirty="0"/>
              <a:t> network</a:t>
            </a:r>
            <a:r>
              <a:rPr lang="en-US" dirty="0"/>
              <a:t> </a:t>
            </a:r>
            <a:r>
              <a:rPr lang="en-US" b="1" u="sng" dirty="0"/>
              <a:t>is</a:t>
            </a:r>
            <a:r>
              <a:rPr lang="en-US" dirty="0"/>
              <a:t> </a:t>
            </a:r>
            <a:r>
              <a:rPr lang="en-US" b="1" dirty="0"/>
              <a:t>the business</a:t>
            </a:r>
            <a:r>
              <a:rPr lang="en-US" b="1" dirty="0" smtClean="0"/>
              <a:t>!”</a:t>
            </a:r>
            <a:endParaRPr lang="en-US" dirty="0"/>
          </a:p>
          <a:p>
            <a:pPr lvl="1"/>
            <a:r>
              <a:rPr lang="en-US" dirty="0"/>
              <a:t>Almost </a:t>
            </a:r>
            <a:r>
              <a:rPr lang="en-US" b="1" dirty="0"/>
              <a:t>all</a:t>
            </a:r>
            <a:r>
              <a:rPr lang="en-US" dirty="0"/>
              <a:t> </a:t>
            </a:r>
            <a:r>
              <a:rPr lang="en-US" b="1" dirty="0"/>
              <a:t>services, functions</a:t>
            </a:r>
            <a:r>
              <a:rPr lang="en-US" dirty="0"/>
              <a:t> </a:t>
            </a:r>
            <a:r>
              <a:rPr lang="en-US" b="1" dirty="0"/>
              <a:t>and</a:t>
            </a:r>
            <a:r>
              <a:rPr lang="en-US" dirty="0"/>
              <a:t> </a:t>
            </a:r>
            <a:r>
              <a:rPr lang="en-US" b="1" dirty="0"/>
              <a:t>production controls</a:t>
            </a:r>
            <a:r>
              <a:rPr lang="en-US" dirty="0"/>
              <a:t> is carried through the network</a:t>
            </a:r>
          </a:p>
          <a:p>
            <a:pPr lvl="1"/>
            <a:r>
              <a:rPr lang="en-US" dirty="0"/>
              <a:t>Many networks of today is </a:t>
            </a:r>
            <a:r>
              <a:rPr lang="en-US" b="1" dirty="0"/>
              <a:t>too complex </a:t>
            </a:r>
            <a:r>
              <a:rPr lang="en-US" dirty="0"/>
              <a:t>to be monitored manually, and demands the use of </a:t>
            </a:r>
            <a:r>
              <a:rPr lang="en-US" b="1" dirty="0"/>
              <a:t>management software </a:t>
            </a:r>
            <a:r>
              <a:rPr lang="en-US" dirty="0"/>
              <a:t>to ensure a stable operation</a:t>
            </a:r>
          </a:p>
          <a:p>
            <a:pPr lvl="1"/>
            <a:r>
              <a:rPr lang="en-US" dirty="0"/>
              <a:t>The ability to </a:t>
            </a:r>
            <a:r>
              <a:rPr lang="en-US" b="1" dirty="0"/>
              <a:t>outsource</a:t>
            </a:r>
            <a:r>
              <a:rPr lang="en-US" dirty="0"/>
              <a:t> the operation of a complete network</a:t>
            </a:r>
          </a:p>
          <a:p>
            <a:pPr lvl="1"/>
            <a:r>
              <a:rPr lang="en-US" dirty="0"/>
              <a:t>There is </a:t>
            </a:r>
            <a:r>
              <a:rPr lang="en-US" b="1" dirty="0"/>
              <a:t>money to be saved</a:t>
            </a:r>
            <a:r>
              <a:rPr lang="en-US" dirty="0"/>
              <a:t> with a well </a:t>
            </a:r>
            <a:r>
              <a:rPr lang="en-US" dirty="0" smtClean="0"/>
              <a:t>functioning network management</a:t>
            </a:r>
            <a:endParaRPr lang="en-US" dirty="0"/>
          </a:p>
          <a:p>
            <a:pPr lvl="1"/>
            <a:r>
              <a:rPr lang="en-US" u="sng" dirty="0" smtClean="0">
                <a:hlinkClick r:id="rId3"/>
              </a:rPr>
              <a:t>https://en.wikipedia.org/wiki/Network_management</a:t>
            </a:r>
            <a:endParaRPr lang="en-US" u="sng" dirty="0" smtClean="0"/>
          </a:p>
          <a:p>
            <a:pPr lvl="1"/>
            <a:r>
              <a:rPr lang="en-US" dirty="0">
                <a:hlinkClick r:id="rId4"/>
              </a:rPr>
              <a:t>http://</a:t>
            </a:r>
            <a:r>
              <a:rPr lang="en-US" dirty="0" smtClean="0">
                <a:hlinkClick r:id="rId4"/>
              </a:rPr>
              <a:t>www.solarwinds.com/basics-of-network-monitoring.aspx</a:t>
            </a:r>
            <a:r>
              <a:rPr lang="en-US" dirty="0" smtClean="0"/>
              <a:t> </a:t>
            </a:r>
            <a:endParaRPr lang="en-US" dirty="0"/>
          </a:p>
          <a:p>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4294967295"/>
          </p:nvPr>
        </p:nvSpPr>
        <p:spPr>
          <a:xfrm>
            <a:off x="593352" y="1627832"/>
            <a:ext cx="7939088" cy="3601368"/>
          </a:xfrm>
        </p:spPr>
        <p:txBody>
          <a:bodyPr/>
          <a:lstStyle/>
          <a:p>
            <a:pPr>
              <a:lnSpc>
                <a:spcPct val="90000"/>
              </a:lnSpc>
            </a:pPr>
            <a:r>
              <a:rPr lang="en-US" sz="2000" dirty="0"/>
              <a:t>For a network management system can work with devices from different </a:t>
            </a:r>
            <a:r>
              <a:rPr lang="en-US" sz="2000" dirty="0" smtClean="0"/>
              <a:t>manufacturers, </a:t>
            </a:r>
            <a:r>
              <a:rPr lang="en-US" sz="2000" dirty="0"/>
              <a:t>it is important to have some management standards that manufacturers can implement in their products</a:t>
            </a:r>
            <a:endParaRPr lang="da-DK" sz="700" dirty="0" smtClean="0"/>
          </a:p>
          <a:p>
            <a:pPr>
              <a:lnSpc>
                <a:spcPct val="90000"/>
              </a:lnSpc>
            </a:pPr>
            <a:r>
              <a:rPr lang="en-US" sz="2000" dirty="0"/>
              <a:t>The two main standards are</a:t>
            </a:r>
            <a:r>
              <a:rPr lang="en-US" sz="2000" dirty="0" smtClean="0"/>
              <a:t>:</a:t>
            </a:r>
          </a:p>
          <a:p>
            <a:pPr lvl="1">
              <a:lnSpc>
                <a:spcPct val="90000"/>
              </a:lnSpc>
            </a:pPr>
            <a:r>
              <a:rPr lang="da-DK" sz="1600" dirty="0"/>
              <a:t>SNMP (Simple Network Management Protocol ) </a:t>
            </a:r>
            <a:endParaRPr lang="da-DK" sz="1600" dirty="0" smtClean="0"/>
          </a:p>
          <a:p>
            <a:pPr lvl="2">
              <a:lnSpc>
                <a:spcPct val="90000"/>
              </a:lnSpc>
            </a:pPr>
            <a:r>
              <a:rPr lang="da-DK" sz="1400" dirty="0" smtClean="0"/>
              <a:t>An </a:t>
            </a:r>
            <a:r>
              <a:rPr lang="da-DK" sz="1400" dirty="0"/>
              <a:t>IETF ( Internet Engineering </a:t>
            </a:r>
            <a:r>
              <a:rPr lang="da-DK" sz="1400" dirty="0" err="1"/>
              <a:t>Task</a:t>
            </a:r>
            <a:r>
              <a:rPr lang="da-DK" sz="1400" dirty="0"/>
              <a:t> Force ) </a:t>
            </a:r>
            <a:r>
              <a:rPr lang="da-DK" sz="1400" dirty="0" err="1"/>
              <a:t>protocol</a:t>
            </a:r>
            <a:r>
              <a:rPr lang="da-DK" sz="1400" dirty="0" smtClean="0"/>
              <a:t>.</a:t>
            </a:r>
          </a:p>
          <a:p>
            <a:pPr lvl="2">
              <a:lnSpc>
                <a:spcPct val="90000"/>
              </a:lnSpc>
            </a:pPr>
            <a:r>
              <a:rPr lang="da-DK" sz="1400" dirty="0" smtClean="0"/>
              <a:t>IETF </a:t>
            </a:r>
            <a:r>
              <a:rPr lang="da-DK" sz="1400" dirty="0" err="1"/>
              <a:t>standardize</a:t>
            </a:r>
            <a:r>
              <a:rPr lang="da-DK" sz="1400" dirty="0"/>
              <a:t> </a:t>
            </a:r>
            <a:r>
              <a:rPr lang="da-DK" sz="1400" dirty="0" err="1"/>
              <a:t>protocols</a:t>
            </a:r>
            <a:r>
              <a:rPr lang="da-DK" sz="1400" dirty="0"/>
              <a:t> for the Internet </a:t>
            </a:r>
            <a:endParaRPr lang="da-DK" sz="1400" dirty="0" smtClean="0"/>
          </a:p>
          <a:p>
            <a:pPr lvl="2">
              <a:lnSpc>
                <a:spcPct val="90000"/>
              </a:lnSpc>
            </a:pPr>
            <a:r>
              <a:rPr lang="da-DK" sz="1400" dirty="0" smtClean="0"/>
              <a:t>SNMP </a:t>
            </a:r>
            <a:r>
              <a:rPr lang="da-DK" sz="1400" dirty="0"/>
              <a:t>is the most </a:t>
            </a:r>
            <a:r>
              <a:rPr lang="da-DK" sz="1400" dirty="0" err="1"/>
              <a:t>widely</a:t>
            </a:r>
            <a:r>
              <a:rPr lang="da-DK" sz="1400" dirty="0"/>
              <a:t> </a:t>
            </a:r>
            <a:r>
              <a:rPr lang="da-DK" sz="1400" dirty="0" err="1"/>
              <a:t>used</a:t>
            </a:r>
            <a:r>
              <a:rPr lang="da-DK" sz="1400" dirty="0"/>
              <a:t> Network Management Protocol</a:t>
            </a:r>
            <a:endParaRPr lang="da-DK" sz="100" dirty="0" smtClean="0"/>
          </a:p>
          <a:p>
            <a:pPr lvl="1">
              <a:lnSpc>
                <a:spcPct val="90000"/>
              </a:lnSpc>
            </a:pPr>
            <a:r>
              <a:rPr lang="en-US" sz="1600" dirty="0"/>
              <a:t>CMIP (Common Management Information Protocol </a:t>
            </a:r>
            <a:r>
              <a:rPr lang="en-US" sz="1600" dirty="0" smtClean="0"/>
              <a:t>)</a:t>
            </a:r>
          </a:p>
          <a:p>
            <a:pPr lvl="2">
              <a:lnSpc>
                <a:spcPct val="90000"/>
              </a:lnSpc>
            </a:pPr>
            <a:r>
              <a:rPr lang="en-US" sz="1400" dirty="0" smtClean="0"/>
              <a:t>An </a:t>
            </a:r>
            <a:r>
              <a:rPr lang="en-US" sz="1400" dirty="0"/>
              <a:t>OSI Network Management Protocol , which is designed to monitor and control the </a:t>
            </a:r>
            <a:r>
              <a:rPr lang="en-US" sz="1400" dirty="0" smtClean="0"/>
              <a:t>network.</a:t>
            </a:r>
            <a:endParaRPr lang="da-DK" sz="1400" dirty="0" smtClean="0"/>
          </a:p>
        </p:txBody>
      </p:sp>
      <p:sp>
        <p:nvSpPr>
          <p:cNvPr id="11266" name="Rectangle 2"/>
          <p:cNvSpPr>
            <a:spLocks noGrp="1" noChangeArrowheads="1"/>
          </p:cNvSpPr>
          <p:nvPr>
            <p:ph type="title"/>
          </p:nvPr>
        </p:nvSpPr>
        <p:spPr/>
        <p:txBody>
          <a:bodyPr/>
          <a:lstStyle/>
          <a:p>
            <a:r>
              <a:rPr lang="da-DK" dirty="0" smtClean="0"/>
              <a:t>SNMP and CMIP</a:t>
            </a:r>
          </a:p>
        </p:txBody>
      </p:sp>
      <p:pic>
        <p:nvPicPr>
          <p:cNvPr id="11268" name="Picture 4" descr="ietflogo2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419872" y="4941168"/>
            <a:ext cx="2269604" cy="12969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Pladsholder til sidefod 1"/>
          <p:cNvSpPr>
            <a:spLocks noGrp="1"/>
          </p:cNvSpPr>
          <p:nvPr>
            <p:ph type="ftr" sz="quarter" idx="12"/>
          </p:nvPr>
        </p:nvSpPr>
        <p:spPr/>
        <p:txBody>
          <a:bodyPr/>
          <a:lstStyle/>
          <a:p>
            <a:pPr>
              <a:defRPr/>
            </a:pPr>
            <a:r>
              <a:rPr lang="en-US" smtClean="0"/>
              <a:t>© Mercantec 2015</a:t>
            </a:r>
            <a:endParaRPr lang="en-US"/>
          </a:p>
        </p:txBody>
      </p:sp>
      <p:pic>
        <p:nvPicPr>
          <p:cNvPr id="11269" name="Picture 5" descr="isoc-small">
            <a:hlinkClick r:id="rId3"/>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6876256" y="5580980"/>
            <a:ext cx="990600" cy="368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6" descr="Welcome to IS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5445224"/>
            <a:ext cx="16192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da-DK" dirty="0" smtClean="0"/>
              <a:t>SNMP - </a:t>
            </a:r>
            <a:r>
              <a:rPr lang="da-DK" dirty="0" err="1" smtClean="0"/>
              <a:t>overview</a:t>
            </a:r>
            <a:r>
              <a:rPr lang="da-DK" dirty="0" smtClean="0"/>
              <a:t> and </a:t>
            </a:r>
            <a:r>
              <a:rPr lang="da-DK" dirty="0" err="1" smtClean="0"/>
              <a:t>history</a:t>
            </a:r>
            <a:endParaRPr lang="da-DK" dirty="0" smtClean="0"/>
          </a:p>
        </p:txBody>
      </p:sp>
      <p:sp>
        <p:nvSpPr>
          <p:cNvPr id="12291" name="Rectangle 3"/>
          <p:cNvSpPr>
            <a:spLocks noGrp="1" noChangeArrowheads="1"/>
          </p:cNvSpPr>
          <p:nvPr>
            <p:ph idx="1"/>
          </p:nvPr>
        </p:nvSpPr>
        <p:spPr>
          <a:xfrm>
            <a:off x="395536" y="1628800"/>
            <a:ext cx="5760640" cy="4541203"/>
          </a:xfrm>
        </p:spPr>
        <p:txBody>
          <a:bodyPr/>
          <a:lstStyle/>
          <a:p>
            <a:pPr>
              <a:lnSpc>
                <a:spcPct val="90000"/>
              </a:lnSpc>
            </a:pPr>
            <a:r>
              <a:rPr lang="en-US" sz="1800" dirty="0"/>
              <a:t>SNMP is designed so that network devices </a:t>
            </a:r>
            <a:r>
              <a:rPr lang="en-US" sz="1800" dirty="0" smtClean="0"/>
              <a:t>can exchange </a:t>
            </a:r>
            <a:r>
              <a:rPr lang="en-US" sz="1800" dirty="0"/>
              <a:t>management information</a:t>
            </a:r>
          </a:p>
          <a:p>
            <a:pPr>
              <a:lnSpc>
                <a:spcPct val="90000"/>
              </a:lnSpc>
            </a:pPr>
            <a:r>
              <a:rPr lang="en-US" sz="1800" dirty="0"/>
              <a:t>SNMP ( Simple Network Management Protocol ) is an application layer </a:t>
            </a:r>
            <a:r>
              <a:rPr lang="en-US" sz="1800" dirty="0" smtClean="0"/>
              <a:t>protocol, </a:t>
            </a:r>
            <a:r>
              <a:rPr lang="en-US" sz="1800" dirty="0"/>
              <a:t>but are in principle located at the network layer and above</a:t>
            </a:r>
          </a:p>
          <a:p>
            <a:pPr>
              <a:lnSpc>
                <a:spcPct val="90000"/>
              </a:lnSpc>
            </a:pPr>
            <a:r>
              <a:rPr lang="en-US" sz="1800" dirty="0"/>
              <a:t>SNMP was developed in 1988 to facilitate the work with the management and monitoring of routers on the Internet</a:t>
            </a:r>
          </a:p>
          <a:p>
            <a:pPr>
              <a:lnSpc>
                <a:spcPct val="90000"/>
              </a:lnSpc>
            </a:pPr>
            <a:r>
              <a:rPr lang="en-US" sz="1800" dirty="0"/>
              <a:t>The reason </a:t>
            </a:r>
            <a:r>
              <a:rPr lang="en-US" sz="1800" dirty="0" smtClean="0"/>
              <a:t>to </a:t>
            </a:r>
            <a:r>
              <a:rPr lang="en-US" sz="1800" dirty="0"/>
              <a:t>develop a new protocol was that the data supporting protocol on the Internet , TCP / IP suite contains management tools for routers</a:t>
            </a:r>
          </a:p>
          <a:p>
            <a:pPr>
              <a:lnSpc>
                <a:spcPct val="90000"/>
              </a:lnSpc>
            </a:pPr>
            <a:r>
              <a:rPr lang="en-US" sz="1800" dirty="0"/>
              <a:t>The manufacturers of network </a:t>
            </a:r>
            <a:r>
              <a:rPr lang="en-US" sz="1800" dirty="0" smtClean="0"/>
              <a:t>devices </a:t>
            </a:r>
            <a:r>
              <a:rPr lang="en-US" sz="1800" dirty="0"/>
              <a:t>then quickly implemented SNMP in many of their networking </a:t>
            </a:r>
            <a:r>
              <a:rPr lang="en-US" sz="1800" dirty="0" smtClean="0"/>
              <a:t>products, </a:t>
            </a:r>
            <a:r>
              <a:rPr lang="en-US" sz="1800" dirty="0"/>
              <a:t>and today almost all network devices are available with </a:t>
            </a:r>
            <a:r>
              <a:rPr lang="en-US" sz="1800" dirty="0" smtClean="0"/>
              <a:t>SNMP</a:t>
            </a:r>
            <a:endParaRPr lang="en-US" sz="1800" dirty="0"/>
          </a:p>
          <a:p>
            <a:pPr>
              <a:lnSpc>
                <a:spcPct val="90000"/>
              </a:lnSpc>
            </a:pPr>
            <a:r>
              <a:rPr lang="en-US" sz="1800" dirty="0"/>
              <a:t>SNMP was in 1989 adopted as </a:t>
            </a:r>
            <a:r>
              <a:rPr lang="en-US" sz="1800" dirty="0"/>
              <a:t>a</a:t>
            </a:r>
            <a:r>
              <a:rPr lang="en-US" sz="1800" dirty="0" smtClean="0"/>
              <a:t> </a:t>
            </a:r>
            <a:r>
              <a:rPr lang="en-US" sz="1800" dirty="0"/>
              <a:t>standard </a:t>
            </a:r>
            <a:r>
              <a:rPr lang="en-US" sz="1800" dirty="0" smtClean="0"/>
              <a:t/>
            </a:r>
            <a:br>
              <a:rPr lang="en-US" sz="1800" dirty="0" smtClean="0"/>
            </a:br>
            <a:r>
              <a:rPr lang="en-US" sz="1800" dirty="0" smtClean="0"/>
              <a:t>in the TCP </a:t>
            </a:r>
            <a:r>
              <a:rPr lang="en-US" sz="1800" dirty="0"/>
              <a:t>/ </a:t>
            </a:r>
            <a:r>
              <a:rPr lang="en-US" sz="1800" dirty="0" smtClean="0"/>
              <a:t>IP protocol suite</a:t>
            </a:r>
            <a:endParaRPr lang="da-DK" sz="1800" b="1" dirty="0" smtClean="0"/>
          </a:p>
        </p:txBody>
      </p:sp>
      <p:sp>
        <p:nvSpPr>
          <p:cNvPr id="2" name="Pladsholder til sidefod 1"/>
          <p:cNvSpPr>
            <a:spLocks noGrp="1"/>
          </p:cNvSpPr>
          <p:nvPr>
            <p:ph type="ftr" sz="quarter" idx="12"/>
          </p:nvPr>
        </p:nvSpPr>
        <p:spPr/>
        <p:txBody>
          <a:bodyPr/>
          <a:lstStyle/>
          <a:p>
            <a:pPr>
              <a:defRPr/>
            </a:pPr>
            <a:r>
              <a:rPr lang="da-DK" smtClean="0"/>
              <a:t>© Mercantec 2015</a:t>
            </a:r>
            <a:endParaRPr lang="da-DK" dirty="0"/>
          </a:p>
        </p:txBody>
      </p:sp>
      <p:grpSp>
        <p:nvGrpSpPr>
          <p:cNvPr id="6" name="Gruppe 5"/>
          <p:cNvGrpSpPr/>
          <p:nvPr/>
        </p:nvGrpSpPr>
        <p:grpSpPr>
          <a:xfrm>
            <a:off x="6228184" y="2630521"/>
            <a:ext cx="2438414" cy="2431387"/>
            <a:chOff x="6228184" y="2630521"/>
            <a:chExt cx="2438414" cy="2431387"/>
          </a:xfrm>
        </p:grpSpPr>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2630521"/>
              <a:ext cx="2438414" cy="2431387"/>
            </a:xfrm>
            <a:prstGeom prst="rect">
              <a:avLst/>
            </a:prstGeom>
            <a:ln>
              <a:noFill/>
            </a:ln>
            <a:effectLst>
              <a:outerShdw blurRad="292100" dist="139700" dir="2700000" algn="tl" rotWithShape="0">
                <a:srgbClr val="333333">
                  <a:alpha val="65000"/>
                </a:srgbClr>
              </a:outerShdw>
            </a:effectLst>
          </p:spPr>
        </p:pic>
        <p:pic>
          <p:nvPicPr>
            <p:cNvPr id="4" name="Billede 3" descr="Skærmkli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4592" y="2912012"/>
              <a:ext cx="1363751" cy="213696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a-DK" dirty="0" smtClean="0"/>
              <a:t>SNMP units</a:t>
            </a:r>
          </a:p>
        </p:txBody>
      </p:sp>
      <p:sp>
        <p:nvSpPr>
          <p:cNvPr id="2" name="Pladsholder til sidefod 1"/>
          <p:cNvSpPr>
            <a:spLocks noGrp="1"/>
          </p:cNvSpPr>
          <p:nvPr>
            <p:ph type="ftr" sz="quarter" idx="12"/>
          </p:nvPr>
        </p:nvSpPr>
        <p:spPr/>
        <p:txBody>
          <a:bodyPr/>
          <a:lstStyle/>
          <a:p>
            <a:pPr>
              <a:defRPr/>
            </a:pPr>
            <a:r>
              <a:rPr lang="en-US" smtClean="0"/>
              <a:t>© Mercantec 2015</a:t>
            </a:r>
            <a:endParaRPr lang="en-US"/>
          </a:p>
        </p:txBody>
      </p:sp>
      <p:grpSp>
        <p:nvGrpSpPr>
          <p:cNvPr id="13316" name="Group 4"/>
          <p:cNvGrpSpPr>
            <a:grpSpLocks/>
          </p:cNvGrpSpPr>
          <p:nvPr/>
        </p:nvGrpSpPr>
        <p:grpSpPr bwMode="auto">
          <a:xfrm>
            <a:off x="5580112" y="1484784"/>
            <a:ext cx="3222625" cy="4743049"/>
            <a:chOff x="3594" y="709"/>
            <a:chExt cx="2166" cy="3142"/>
          </a:xfrm>
        </p:grpSpPr>
        <p:graphicFrame>
          <p:nvGraphicFramePr>
            <p:cNvPr id="13318" name="Object 5"/>
            <p:cNvGraphicFramePr>
              <a:graphicFrameLocks noChangeAspect="1"/>
            </p:cNvGraphicFramePr>
            <p:nvPr/>
          </p:nvGraphicFramePr>
          <p:xfrm>
            <a:off x="5136" y="2568"/>
            <a:ext cx="624" cy="388"/>
          </p:xfrm>
          <a:graphic>
            <a:graphicData uri="http://schemas.openxmlformats.org/presentationml/2006/ole">
              <mc:AlternateContent xmlns:mc="http://schemas.openxmlformats.org/markup-compatibility/2006">
                <mc:Choice xmlns:v="urn:schemas-microsoft-com:vml" Requires="v">
                  <p:oleObj spid="_x0000_s13476" name="Bitmapbillede" r:id="rId3" imgW="781159" imgH="485586" progId="Paint.Picture">
                    <p:embed/>
                  </p:oleObj>
                </mc:Choice>
                <mc:Fallback>
                  <p:oleObj name="Bitmapbillede" r:id="rId3" imgW="781159" imgH="485586"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 y="2568"/>
                          <a:ext cx="624"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9" name="Text Box 6"/>
            <p:cNvSpPr txBox="1">
              <a:spLocks noChangeArrowheads="1"/>
            </p:cNvSpPr>
            <p:nvPr/>
          </p:nvSpPr>
          <p:spPr bwMode="auto">
            <a:xfrm>
              <a:off x="5182" y="2341"/>
              <a:ext cx="52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30000"/>
                </a:lnSpc>
                <a:spcBef>
                  <a:spcPct val="50000"/>
                </a:spcBef>
              </a:pPr>
              <a:r>
                <a:rPr lang="da-DK" sz="1600">
                  <a:solidFill>
                    <a:srgbClr val="000066"/>
                  </a:solidFill>
                  <a:latin typeface="Arial Narrow" pitchFamily="34" charset="0"/>
                </a:rPr>
                <a:t>Router</a:t>
              </a:r>
              <a:endParaRPr lang="da-DK" sz="1600" b="1">
                <a:solidFill>
                  <a:srgbClr val="000066"/>
                </a:solidFill>
                <a:latin typeface="Arial Narrow" pitchFamily="34" charset="0"/>
              </a:endParaRPr>
            </a:p>
          </p:txBody>
        </p:sp>
        <p:graphicFrame>
          <p:nvGraphicFramePr>
            <p:cNvPr id="13320" name="Object 7"/>
            <p:cNvGraphicFramePr>
              <a:graphicFrameLocks/>
            </p:cNvGraphicFramePr>
            <p:nvPr/>
          </p:nvGraphicFramePr>
          <p:xfrm>
            <a:off x="4365" y="2568"/>
            <a:ext cx="738" cy="332"/>
          </p:xfrm>
          <a:graphic>
            <a:graphicData uri="http://schemas.openxmlformats.org/presentationml/2006/ole">
              <mc:AlternateContent xmlns:mc="http://schemas.openxmlformats.org/markup-compatibility/2006">
                <mc:Choice xmlns:v="urn:schemas-microsoft-com:vml" Requires="v">
                  <p:oleObj spid="_x0000_s13477" name="Flash Movie" r:id="rId5" imgW="1171575" imgH="527050" progId="Flash.Movie">
                    <p:embed/>
                  </p:oleObj>
                </mc:Choice>
                <mc:Fallback>
                  <p:oleObj name="Flash Movie" r:id="rId5" imgW="1171575" imgH="527050" progId="Flash.Movie">
                    <p:embed/>
                    <p:pic>
                      <p:nvPicPr>
                        <p:cNvPr id="0"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5" y="2568"/>
                          <a:ext cx="738"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1" name="Text Box 8"/>
            <p:cNvSpPr txBox="1">
              <a:spLocks noChangeArrowheads="1"/>
            </p:cNvSpPr>
            <p:nvPr/>
          </p:nvSpPr>
          <p:spPr bwMode="auto">
            <a:xfrm>
              <a:off x="4501" y="2341"/>
              <a:ext cx="52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30000"/>
                </a:lnSpc>
                <a:spcBef>
                  <a:spcPct val="50000"/>
                </a:spcBef>
              </a:pPr>
              <a:r>
                <a:rPr lang="da-DK" sz="1600">
                  <a:solidFill>
                    <a:srgbClr val="000066"/>
                  </a:solidFill>
                  <a:latin typeface="Arial Narrow" pitchFamily="34" charset="0"/>
                </a:rPr>
                <a:t>Switch</a:t>
              </a:r>
              <a:endParaRPr lang="da-DK" sz="1600" b="1">
                <a:solidFill>
                  <a:srgbClr val="000066"/>
                </a:solidFill>
                <a:latin typeface="Arial Narrow" pitchFamily="34" charset="0"/>
              </a:endParaRPr>
            </a:p>
          </p:txBody>
        </p:sp>
        <p:grpSp>
          <p:nvGrpSpPr>
            <p:cNvPr id="13322" name="Group 9"/>
            <p:cNvGrpSpPr>
              <a:grpSpLocks/>
            </p:cNvGrpSpPr>
            <p:nvPr/>
          </p:nvGrpSpPr>
          <p:grpSpPr bwMode="auto">
            <a:xfrm>
              <a:off x="3866" y="2522"/>
              <a:ext cx="326" cy="499"/>
              <a:chOff x="1159" y="1243"/>
              <a:chExt cx="326" cy="627"/>
            </a:xfrm>
          </p:grpSpPr>
          <p:sp>
            <p:nvSpPr>
              <p:cNvPr id="13381" name="Rectangle 10"/>
              <p:cNvSpPr>
                <a:spLocks noChangeArrowheads="1"/>
              </p:cNvSpPr>
              <p:nvPr/>
            </p:nvSpPr>
            <p:spPr bwMode="auto">
              <a:xfrm>
                <a:off x="1159" y="1291"/>
                <a:ext cx="290" cy="57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a-DK" sz="1600"/>
              </a:p>
            </p:txBody>
          </p:sp>
          <p:sp>
            <p:nvSpPr>
              <p:cNvPr id="13382" name="Rectangle 11"/>
              <p:cNvSpPr>
                <a:spLocks noChangeArrowheads="1"/>
              </p:cNvSpPr>
              <p:nvPr/>
            </p:nvSpPr>
            <p:spPr bwMode="auto">
              <a:xfrm>
                <a:off x="1177" y="1297"/>
                <a:ext cx="266" cy="567"/>
              </a:xfrm>
              <a:prstGeom prst="rect">
                <a:avLst/>
              </a:prstGeom>
              <a:solidFill>
                <a:srgbClr val="B7B79D"/>
              </a:solidFill>
              <a:ln w="19050">
                <a:solidFill>
                  <a:srgbClr val="494936"/>
                </a:solidFill>
                <a:miter lim="800000"/>
                <a:headEnd/>
                <a:tailEnd/>
              </a:ln>
            </p:spPr>
            <p:txBody>
              <a:bodyPr/>
              <a:lstStyle/>
              <a:p>
                <a:endParaRPr lang="da-DK" sz="1600"/>
              </a:p>
            </p:txBody>
          </p:sp>
          <p:sp>
            <p:nvSpPr>
              <p:cNvPr id="13383" name="Freeform 12"/>
              <p:cNvSpPr>
                <a:spLocks/>
              </p:cNvSpPr>
              <p:nvPr/>
            </p:nvSpPr>
            <p:spPr bwMode="auto">
              <a:xfrm>
                <a:off x="1159" y="1243"/>
                <a:ext cx="326" cy="48"/>
              </a:xfrm>
              <a:custGeom>
                <a:avLst/>
                <a:gdLst>
                  <a:gd name="T0" fmla="*/ 0 w 326"/>
                  <a:gd name="T1" fmla="*/ 48 h 48"/>
                  <a:gd name="T2" fmla="*/ 49 w 326"/>
                  <a:gd name="T3" fmla="*/ 0 h 48"/>
                  <a:gd name="T4" fmla="*/ 326 w 326"/>
                  <a:gd name="T5" fmla="*/ 0 h 48"/>
                  <a:gd name="T6" fmla="*/ 290 w 326"/>
                  <a:gd name="T7" fmla="*/ 48 h 48"/>
                  <a:gd name="T8" fmla="*/ 0 w 326"/>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48">
                    <a:moveTo>
                      <a:pt x="0" y="48"/>
                    </a:moveTo>
                    <a:lnTo>
                      <a:pt x="49" y="0"/>
                    </a:lnTo>
                    <a:lnTo>
                      <a:pt x="326" y="0"/>
                    </a:lnTo>
                    <a:lnTo>
                      <a:pt x="290" y="48"/>
                    </a:lnTo>
                    <a:lnTo>
                      <a:pt x="0" y="48"/>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600"/>
              </a:p>
            </p:txBody>
          </p:sp>
          <p:sp>
            <p:nvSpPr>
              <p:cNvPr id="13384" name="Freeform 13"/>
              <p:cNvSpPr>
                <a:spLocks/>
              </p:cNvSpPr>
              <p:nvPr/>
            </p:nvSpPr>
            <p:spPr bwMode="auto">
              <a:xfrm>
                <a:off x="1159" y="1243"/>
                <a:ext cx="326" cy="48"/>
              </a:xfrm>
              <a:custGeom>
                <a:avLst/>
                <a:gdLst>
                  <a:gd name="T0" fmla="*/ 0 w 326"/>
                  <a:gd name="T1" fmla="*/ 48 h 48"/>
                  <a:gd name="T2" fmla="*/ 49 w 326"/>
                  <a:gd name="T3" fmla="*/ 0 h 48"/>
                  <a:gd name="T4" fmla="*/ 326 w 326"/>
                  <a:gd name="T5" fmla="*/ 0 h 48"/>
                  <a:gd name="T6" fmla="*/ 290 w 326"/>
                  <a:gd name="T7" fmla="*/ 48 h 48"/>
                  <a:gd name="T8" fmla="*/ 0 w 326"/>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48">
                    <a:moveTo>
                      <a:pt x="0" y="48"/>
                    </a:moveTo>
                    <a:lnTo>
                      <a:pt x="49" y="0"/>
                    </a:lnTo>
                    <a:lnTo>
                      <a:pt x="326" y="0"/>
                    </a:lnTo>
                    <a:lnTo>
                      <a:pt x="290" y="48"/>
                    </a:lnTo>
                    <a:lnTo>
                      <a:pt x="0" y="48"/>
                    </a:lnTo>
                    <a:close/>
                  </a:path>
                </a:pathLst>
              </a:custGeom>
              <a:solidFill>
                <a:srgbClr val="C9C9B6"/>
              </a:solidFill>
              <a:ln w="19050">
                <a:solidFill>
                  <a:srgbClr val="494936"/>
                </a:solidFill>
                <a:prstDash val="solid"/>
                <a:round/>
                <a:headEnd/>
                <a:tailEnd/>
              </a:ln>
            </p:spPr>
            <p:txBody>
              <a:bodyPr/>
              <a:lstStyle/>
              <a:p>
                <a:endParaRPr lang="da-DK" sz="1600"/>
              </a:p>
            </p:txBody>
          </p:sp>
          <p:sp>
            <p:nvSpPr>
              <p:cNvPr id="13385" name="Rectangle 14"/>
              <p:cNvSpPr>
                <a:spLocks noChangeArrowheads="1"/>
              </p:cNvSpPr>
              <p:nvPr/>
            </p:nvSpPr>
            <p:spPr bwMode="auto">
              <a:xfrm>
                <a:off x="1189" y="1333"/>
                <a:ext cx="109" cy="61"/>
              </a:xfrm>
              <a:prstGeom prst="rect">
                <a:avLst/>
              </a:prstGeom>
              <a:solidFill>
                <a:srgbClr val="C9C9B6"/>
              </a:solidFill>
              <a:ln w="19050">
                <a:solidFill>
                  <a:srgbClr val="626248"/>
                </a:solidFill>
                <a:miter lim="800000"/>
                <a:headEnd/>
                <a:tailEnd/>
              </a:ln>
            </p:spPr>
            <p:txBody>
              <a:bodyPr/>
              <a:lstStyle/>
              <a:p>
                <a:endParaRPr lang="da-DK" sz="1600"/>
              </a:p>
            </p:txBody>
          </p:sp>
          <p:sp>
            <p:nvSpPr>
              <p:cNvPr id="13386" name="Line 15"/>
              <p:cNvSpPr>
                <a:spLocks noChangeShapeType="1"/>
              </p:cNvSpPr>
              <p:nvPr/>
            </p:nvSpPr>
            <p:spPr bwMode="auto">
              <a:xfrm>
                <a:off x="1195" y="1364"/>
                <a:ext cx="97" cy="1"/>
              </a:xfrm>
              <a:prstGeom prst="line">
                <a:avLst/>
              </a:prstGeom>
              <a:noFill/>
              <a:ln w="38100">
                <a:solidFill>
                  <a:srgbClr val="EDEDE7"/>
                </a:solidFill>
                <a:round/>
                <a:headEnd/>
                <a:tailEnd/>
              </a:ln>
              <a:extLst>
                <a:ext uri="{909E8E84-426E-40DD-AFC4-6F175D3DCCD1}">
                  <a14:hiddenFill xmlns:a14="http://schemas.microsoft.com/office/drawing/2010/main">
                    <a:noFill/>
                  </a14:hiddenFill>
                </a:ext>
              </a:extLst>
            </p:spPr>
            <p:txBody>
              <a:bodyPr/>
              <a:lstStyle/>
              <a:p>
                <a:endParaRPr lang="da-DK" sz="1600"/>
              </a:p>
            </p:txBody>
          </p:sp>
          <p:sp>
            <p:nvSpPr>
              <p:cNvPr id="13387" name="Freeform 16"/>
              <p:cNvSpPr>
                <a:spLocks/>
              </p:cNvSpPr>
              <p:nvPr/>
            </p:nvSpPr>
            <p:spPr bwMode="auto">
              <a:xfrm>
                <a:off x="1449" y="1243"/>
                <a:ext cx="36" cy="627"/>
              </a:xfrm>
              <a:custGeom>
                <a:avLst/>
                <a:gdLst>
                  <a:gd name="T0" fmla="*/ 0 w 36"/>
                  <a:gd name="T1" fmla="*/ 627 h 627"/>
                  <a:gd name="T2" fmla="*/ 36 w 36"/>
                  <a:gd name="T3" fmla="*/ 579 h 627"/>
                  <a:gd name="T4" fmla="*/ 36 w 36"/>
                  <a:gd name="T5" fmla="*/ 0 h 627"/>
                  <a:gd name="T6" fmla="*/ 0 w 36"/>
                  <a:gd name="T7" fmla="*/ 48 h 627"/>
                  <a:gd name="T8" fmla="*/ 0 w 36"/>
                  <a:gd name="T9" fmla="*/ 627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627">
                    <a:moveTo>
                      <a:pt x="0" y="627"/>
                    </a:moveTo>
                    <a:lnTo>
                      <a:pt x="36" y="579"/>
                    </a:lnTo>
                    <a:lnTo>
                      <a:pt x="36" y="0"/>
                    </a:lnTo>
                    <a:lnTo>
                      <a:pt x="0" y="48"/>
                    </a:lnTo>
                    <a:lnTo>
                      <a:pt x="0" y="627"/>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600"/>
              </a:p>
            </p:txBody>
          </p:sp>
          <p:sp>
            <p:nvSpPr>
              <p:cNvPr id="13388" name="Freeform 17"/>
              <p:cNvSpPr>
                <a:spLocks/>
              </p:cNvSpPr>
              <p:nvPr/>
            </p:nvSpPr>
            <p:spPr bwMode="auto">
              <a:xfrm>
                <a:off x="1449" y="1243"/>
                <a:ext cx="36" cy="627"/>
              </a:xfrm>
              <a:custGeom>
                <a:avLst/>
                <a:gdLst>
                  <a:gd name="T0" fmla="*/ 0 w 36"/>
                  <a:gd name="T1" fmla="*/ 627 h 627"/>
                  <a:gd name="T2" fmla="*/ 36 w 36"/>
                  <a:gd name="T3" fmla="*/ 579 h 627"/>
                  <a:gd name="T4" fmla="*/ 36 w 36"/>
                  <a:gd name="T5" fmla="*/ 0 h 627"/>
                  <a:gd name="T6" fmla="*/ 0 w 36"/>
                  <a:gd name="T7" fmla="*/ 48 h 627"/>
                  <a:gd name="T8" fmla="*/ 0 w 36"/>
                  <a:gd name="T9" fmla="*/ 627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627">
                    <a:moveTo>
                      <a:pt x="0" y="627"/>
                    </a:moveTo>
                    <a:lnTo>
                      <a:pt x="36" y="579"/>
                    </a:lnTo>
                    <a:lnTo>
                      <a:pt x="36" y="0"/>
                    </a:lnTo>
                    <a:lnTo>
                      <a:pt x="0" y="48"/>
                    </a:lnTo>
                    <a:lnTo>
                      <a:pt x="0" y="627"/>
                    </a:lnTo>
                    <a:close/>
                  </a:path>
                </a:pathLst>
              </a:custGeom>
              <a:solidFill>
                <a:srgbClr val="7A7A5A"/>
              </a:solidFill>
              <a:ln w="19050">
                <a:solidFill>
                  <a:srgbClr val="494936"/>
                </a:solidFill>
                <a:prstDash val="solid"/>
                <a:round/>
                <a:headEnd/>
                <a:tailEnd/>
              </a:ln>
            </p:spPr>
            <p:txBody>
              <a:bodyPr/>
              <a:lstStyle/>
              <a:p>
                <a:endParaRPr lang="da-DK" sz="1600"/>
              </a:p>
            </p:txBody>
          </p:sp>
          <p:sp>
            <p:nvSpPr>
              <p:cNvPr id="13389" name="Line 18"/>
              <p:cNvSpPr>
                <a:spLocks noChangeShapeType="1"/>
              </p:cNvSpPr>
              <p:nvPr/>
            </p:nvSpPr>
            <p:spPr bwMode="auto">
              <a:xfrm>
                <a:off x="1171" y="1834"/>
                <a:ext cx="278" cy="1"/>
              </a:xfrm>
              <a:prstGeom prst="line">
                <a:avLst/>
              </a:prstGeom>
              <a:noFill/>
              <a:ln w="38100">
                <a:solidFill>
                  <a:srgbClr val="EDEDE7"/>
                </a:solidFill>
                <a:round/>
                <a:headEnd/>
                <a:tailEnd/>
              </a:ln>
              <a:extLst>
                <a:ext uri="{909E8E84-426E-40DD-AFC4-6F175D3DCCD1}">
                  <a14:hiddenFill xmlns:a14="http://schemas.microsoft.com/office/drawing/2010/main">
                    <a:noFill/>
                  </a14:hiddenFill>
                </a:ext>
              </a:extLst>
            </p:spPr>
            <p:txBody>
              <a:bodyPr/>
              <a:lstStyle/>
              <a:p>
                <a:endParaRPr lang="da-DK" sz="1600"/>
              </a:p>
            </p:txBody>
          </p:sp>
          <p:sp>
            <p:nvSpPr>
              <p:cNvPr id="13390" name="Line 19"/>
              <p:cNvSpPr>
                <a:spLocks noChangeShapeType="1"/>
              </p:cNvSpPr>
              <p:nvPr/>
            </p:nvSpPr>
            <p:spPr bwMode="auto">
              <a:xfrm>
                <a:off x="1171" y="1520"/>
                <a:ext cx="278" cy="1"/>
              </a:xfrm>
              <a:prstGeom prst="line">
                <a:avLst/>
              </a:prstGeom>
              <a:noFill/>
              <a:ln w="38100">
                <a:solidFill>
                  <a:srgbClr val="EDEDE7"/>
                </a:solidFill>
                <a:round/>
                <a:headEnd/>
                <a:tailEnd/>
              </a:ln>
              <a:extLst>
                <a:ext uri="{909E8E84-426E-40DD-AFC4-6F175D3DCCD1}">
                  <a14:hiddenFill xmlns:a14="http://schemas.microsoft.com/office/drawing/2010/main">
                    <a:noFill/>
                  </a14:hiddenFill>
                </a:ext>
              </a:extLst>
            </p:spPr>
            <p:txBody>
              <a:bodyPr/>
              <a:lstStyle/>
              <a:p>
                <a:endParaRPr lang="da-DK" sz="1600"/>
              </a:p>
            </p:txBody>
          </p:sp>
          <p:sp>
            <p:nvSpPr>
              <p:cNvPr id="13391" name="Line 20"/>
              <p:cNvSpPr>
                <a:spLocks noChangeShapeType="1"/>
              </p:cNvSpPr>
              <p:nvPr/>
            </p:nvSpPr>
            <p:spPr bwMode="auto">
              <a:xfrm>
                <a:off x="1159" y="1834"/>
                <a:ext cx="290" cy="1"/>
              </a:xfrm>
              <a:prstGeom prst="line">
                <a:avLst/>
              </a:prstGeom>
              <a:noFill/>
              <a:ln w="38100">
                <a:solidFill>
                  <a:srgbClr val="494936"/>
                </a:solidFill>
                <a:round/>
                <a:headEnd/>
                <a:tailEnd/>
              </a:ln>
              <a:extLst>
                <a:ext uri="{909E8E84-426E-40DD-AFC4-6F175D3DCCD1}">
                  <a14:hiddenFill xmlns:a14="http://schemas.microsoft.com/office/drawing/2010/main">
                    <a:noFill/>
                  </a14:hiddenFill>
                </a:ext>
              </a:extLst>
            </p:spPr>
            <p:txBody>
              <a:bodyPr/>
              <a:lstStyle/>
              <a:p>
                <a:endParaRPr lang="da-DK" sz="1600"/>
              </a:p>
            </p:txBody>
          </p:sp>
          <p:sp>
            <p:nvSpPr>
              <p:cNvPr id="13392" name="Line 21"/>
              <p:cNvSpPr>
                <a:spLocks noChangeShapeType="1"/>
              </p:cNvSpPr>
              <p:nvPr/>
            </p:nvSpPr>
            <p:spPr bwMode="auto">
              <a:xfrm>
                <a:off x="1159" y="1520"/>
                <a:ext cx="290" cy="1"/>
              </a:xfrm>
              <a:prstGeom prst="line">
                <a:avLst/>
              </a:prstGeom>
              <a:noFill/>
              <a:ln w="38100">
                <a:solidFill>
                  <a:srgbClr val="494936"/>
                </a:solidFill>
                <a:round/>
                <a:headEnd/>
                <a:tailEnd/>
              </a:ln>
              <a:extLst>
                <a:ext uri="{909E8E84-426E-40DD-AFC4-6F175D3DCCD1}">
                  <a14:hiddenFill xmlns:a14="http://schemas.microsoft.com/office/drawing/2010/main">
                    <a:noFill/>
                  </a14:hiddenFill>
                </a:ext>
              </a:extLst>
            </p:spPr>
            <p:txBody>
              <a:bodyPr/>
              <a:lstStyle/>
              <a:p>
                <a:endParaRPr lang="da-DK" sz="1600"/>
              </a:p>
            </p:txBody>
          </p:sp>
          <p:sp>
            <p:nvSpPr>
              <p:cNvPr id="13393" name="Freeform 22"/>
              <p:cNvSpPr>
                <a:spLocks/>
              </p:cNvSpPr>
              <p:nvPr/>
            </p:nvSpPr>
            <p:spPr bwMode="auto">
              <a:xfrm>
                <a:off x="1183" y="1327"/>
                <a:ext cx="121" cy="73"/>
              </a:xfrm>
              <a:custGeom>
                <a:avLst/>
                <a:gdLst>
                  <a:gd name="T0" fmla="*/ 0 w 10"/>
                  <a:gd name="T1" fmla="*/ 73 h 6"/>
                  <a:gd name="T2" fmla="*/ 0 w 10"/>
                  <a:gd name="T3" fmla="*/ 0 h 6"/>
                  <a:gd name="T4" fmla="*/ 121 w 10"/>
                  <a:gd name="T5" fmla="*/ 0 h 6"/>
                  <a:gd name="T6" fmla="*/ 0 60000 65536"/>
                  <a:gd name="T7" fmla="*/ 0 60000 65536"/>
                  <a:gd name="T8" fmla="*/ 0 60000 65536"/>
                </a:gdLst>
                <a:ahLst/>
                <a:cxnLst>
                  <a:cxn ang="T6">
                    <a:pos x="T0" y="T1"/>
                  </a:cxn>
                  <a:cxn ang="T7">
                    <a:pos x="T2" y="T3"/>
                  </a:cxn>
                  <a:cxn ang="T8">
                    <a:pos x="T4" y="T5"/>
                  </a:cxn>
                </a:cxnLst>
                <a:rect l="0" t="0" r="r" b="b"/>
                <a:pathLst>
                  <a:path w="10" h="6">
                    <a:moveTo>
                      <a:pt x="0" y="6"/>
                    </a:moveTo>
                    <a:lnTo>
                      <a:pt x="0" y="0"/>
                    </a:lnTo>
                    <a:lnTo>
                      <a:pt x="10" y="0"/>
                    </a:lnTo>
                  </a:path>
                </a:pathLst>
              </a:custGeom>
              <a:noFill/>
              <a:ln w="19050">
                <a:solidFill>
                  <a:srgbClr val="EDEDE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a-DK" sz="1600"/>
              </a:p>
            </p:txBody>
          </p:sp>
        </p:grpSp>
        <p:sp>
          <p:nvSpPr>
            <p:cNvPr id="13323" name="Rectangle 23"/>
            <p:cNvSpPr>
              <a:spLocks noChangeArrowheads="1"/>
            </p:cNvSpPr>
            <p:nvPr/>
          </p:nvSpPr>
          <p:spPr bwMode="auto">
            <a:xfrm>
              <a:off x="3866" y="2296"/>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30000"/>
                </a:lnSpc>
                <a:spcBef>
                  <a:spcPct val="50000"/>
                </a:spcBef>
              </a:pPr>
              <a:r>
                <a:rPr lang="da-DK" sz="1600">
                  <a:solidFill>
                    <a:srgbClr val="000066"/>
                  </a:solidFill>
                  <a:latin typeface="Arial Narrow" pitchFamily="34" charset="0"/>
                </a:rPr>
                <a:t>Server</a:t>
              </a:r>
            </a:p>
          </p:txBody>
        </p:sp>
        <p:grpSp>
          <p:nvGrpSpPr>
            <p:cNvPr id="13324" name="Group 24"/>
            <p:cNvGrpSpPr>
              <a:grpSpLocks/>
            </p:cNvGrpSpPr>
            <p:nvPr/>
          </p:nvGrpSpPr>
          <p:grpSpPr bwMode="auto">
            <a:xfrm>
              <a:off x="4229" y="709"/>
              <a:ext cx="1497" cy="641"/>
              <a:chOff x="3243" y="1344"/>
              <a:chExt cx="1497" cy="641"/>
            </a:xfrm>
          </p:grpSpPr>
          <p:grpSp>
            <p:nvGrpSpPr>
              <p:cNvPr id="13358" name="Group 25"/>
              <p:cNvGrpSpPr>
                <a:grpSpLocks/>
              </p:cNvGrpSpPr>
              <p:nvPr/>
            </p:nvGrpSpPr>
            <p:grpSpPr bwMode="auto">
              <a:xfrm>
                <a:off x="3243" y="1480"/>
                <a:ext cx="668" cy="505"/>
                <a:chOff x="3214" y="1462"/>
                <a:chExt cx="441" cy="415"/>
              </a:xfrm>
            </p:grpSpPr>
            <p:sp>
              <p:nvSpPr>
                <p:cNvPr id="13360" name="Rectangle 26"/>
                <p:cNvSpPr>
                  <a:spLocks noChangeArrowheads="1"/>
                </p:cNvSpPr>
                <p:nvPr/>
              </p:nvSpPr>
              <p:spPr bwMode="auto">
                <a:xfrm>
                  <a:off x="3214" y="1741"/>
                  <a:ext cx="398" cy="7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a-DK" sz="1600"/>
                </a:p>
              </p:txBody>
            </p:sp>
            <p:sp>
              <p:nvSpPr>
                <p:cNvPr id="13361" name="Rectangle 27"/>
                <p:cNvSpPr>
                  <a:spLocks noChangeArrowheads="1"/>
                </p:cNvSpPr>
                <p:nvPr/>
              </p:nvSpPr>
              <p:spPr bwMode="auto">
                <a:xfrm>
                  <a:off x="3214" y="1741"/>
                  <a:ext cx="398" cy="76"/>
                </a:xfrm>
                <a:prstGeom prst="rect">
                  <a:avLst/>
                </a:prstGeom>
                <a:solidFill>
                  <a:srgbClr val="B7B79D"/>
                </a:solidFill>
                <a:ln w="0">
                  <a:solidFill>
                    <a:srgbClr val="494936"/>
                  </a:solidFill>
                  <a:miter lim="800000"/>
                  <a:headEnd/>
                  <a:tailEnd/>
                </a:ln>
              </p:spPr>
              <p:txBody>
                <a:bodyPr/>
                <a:lstStyle/>
                <a:p>
                  <a:endParaRPr lang="da-DK" sz="1600"/>
                </a:p>
              </p:txBody>
            </p:sp>
            <p:sp>
              <p:nvSpPr>
                <p:cNvPr id="13362" name="Freeform 28"/>
                <p:cNvSpPr>
                  <a:spLocks/>
                </p:cNvSpPr>
                <p:nvPr/>
              </p:nvSpPr>
              <p:spPr bwMode="auto">
                <a:xfrm>
                  <a:off x="3214" y="1699"/>
                  <a:ext cx="441" cy="42"/>
                </a:xfrm>
                <a:custGeom>
                  <a:avLst/>
                  <a:gdLst>
                    <a:gd name="T0" fmla="*/ 0 w 441"/>
                    <a:gd name="T1" fmla="*/ 42 h 42"/>
                    <a:gd name="T2" fmla="*/ 42 w 441"/>
                    <a:gd name="T3" fmla="*/ 0 h 42"/>
                    <a:gd name="T4" fmla="*/ 441 w 441"/>
                    <a:gd name="T5" fmla="*/ 0 h 42"/>
                    <a:gd name="T6" fmla="*/ 398 w 441"/>
                    <a:gd name="T7" fmla="*/ 42 h 42"/>
                    <a:gd name="T8" fmla="*/ 0 w 441"/>
                    <a:gd name="T9" fmla="*/ 4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1" h="42">
                      <a:moveTo>
                        <a:pt x="0" y="42"/>
                      </a:moveTo>
                      <a:lnTo>
                        <a:pt x="42" y="0"/>
                      </a:lnTo>
                      <a:lnTo>
                        <a:pt x="441" y="0"/>
                      </a:lnTo>
                      <a:lnTo>
                        <a:pt x="398" y="42"/>
                      </a:lnTo>
                      <a:lnTo>
                        <a:pt x="0" y="4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600"/>
                </a:p>
              </p:txBody>
            </p:sp>
            <p:sp>
              <p:nvSpPr>
                <p:cNvPr id="13363" name="Freeform 29"/>
                <p:cNvSpPr>
                  <a:spLocks/>
                </p:cNvSpPr>
                <p:nvPr/>
              </p:nvSpPr>
              <p:spPr bwMode="auto">
                <a:xfrm>
                  <a:off x="3214" y="1699"/>
                  <a:ext cx="441" cy="42"/>
                </a:xfrm>
                <a:custGeom>
                  <a:avLst/>
                  <a:gdLst>
                    <a:gd name="T0" fmla="*/ 0 w 441"/>
                    <a:gd name="T1" fmla="*/ 42 h 42"/>
                    <a:gd name="T2" fmla="*/ 42 w 441"/>
                    <a:gd name="T3" fmla="*/ 0 h 42"/>
                    <a:gd name="T4" fmla="*/ 441 w 441"/>
                    <a:gd name="T5" fmla="*/ 0 h 42"/>
                    <a:gd name="T6" fmla="*/ 398 w 441"/>
                    <a:gd name="T7" fmla="*/ 42 h 42"/>
                    <a:gd name="T8" fmla="*/ 0 w 441"/>
                    <a:gd name="T9" fmla="*/ 4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1" h="42">
                      <a:moveTo>
                        <a:pt x="0" y="42"/>
                      </a:moveTo>
                      <a:lnTo>
                        <a:pt x="42" y="0"/>
                      </a:lnTo>
                      <a:lnTo>
                        <a:pt x="441" y="0"/>
                      </a:lnTo>
                      <a:lnTo>
                        <a:pt x="398" y="42"/>
                      </a:lnTo>
                      <a:lnTo>
                        <a:pt x="0" y="42"/>
                      </a:lnTo>
                      <a:close/>
                    </a:path>
                  </a:pathLst>
                </a:custGeom>
                <a:solidFill>
                  <a:srgbClr val="C9C9B6"/>
                </a:solidFill>
                <a:ln w="0">
                  <a:solidFill>
                    <a:srgbClr val="494936"/>
                  </a:solidFill>
                  <a:prstDash val="solid"/>
                  <a:round/>
                  <a:headEnd/>
                  <a:tailEnd/>
                </a:ln>
              </p:spPr>
              <p:txBody>
                <a:bodyPr/>
                <a:lstStyle/>
                <a:p>
                  <a:endParaRPr lang="da-DK" sz="1600"/>
                </a:p>
              </p:txBody>
            </p:sp>
            <p:sp>
              <p:nvSpPr>
                <p:cNvPr id="13364" name="Line 30"/>
                <p:cNvSpPr>
                  <a:spLocks noChangeShapeType="1"/>
                </p:cNvSpPr>
                <p:nvPr/>
              </p:nvSpPr>
              <p:spPr bwMode="auto">
                <a:xfrm flipH="1">
                  <a:off x="3494" y="1775"/>
                  <a:ext cx="9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600"/>
                </a:p>
              </p:txBody>
            </p:sp>
            <p:sp>
              <p:nvSpPr>
                <p:cNvPr id="13365" name="Freeform 31"/>
                <p:cNvSpPr>
                  <a:spLocks/>
                </p:cNvSpPr>
                <p:nvPr/>
              </p:nvSpPr>
              <p:spPr bwMode="auto">
                <a:xfrm>
                  <a:off x="3612" y="1699"/>
                  <a:ext cx="43" cy="118"/>
                </a:xfrm>
                <a:custGeom>
                  <a:avLst/>
                  <a:gdLst>
                    <a:gd name="T0" fmla="*/ 0 w 43"/>
                    <a:gd name="T1" fmla="*/ 118 h 118"/>
                    <a:gd name="T2" fmla="*/ 43 w 43"/>
                    <a:gd name="T3" fmla="*/ 74 h 118"/>
                    <a:gd name="T4" fmla="*/ 43 w 43"/>
                    <a:gd name="T5" fmla="*/ 0 h 118"/>
                    <a:gd name="T6" fmla="*/ 0 w 43"/>
                    <a:gd name="T7" fmla="*/ 42 h 118"/>
                    <a:gd name="T8" fmla="*/ 0 w 43"/>
                    <a:gd name="T9" fmla="*/ 118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18">
                      <a:moveTo>
                        <a:pt x="0" y="118"/>
                      </a:moveTo>
                      <a:lnTo>
                        <a:pt x="43" y="74"/>
                      </a:lnTo>
                      <a:lnTo>
                        <a:pt x="43" y="0"/>
                      </a:lnTo>
                      <a:lnTo>
                        <a:pt x="0" y="42"/>
                      </a:lnTo>
                      <a:lnTo>
                        <a:pt x="0" y="118"/>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600"/>
                </a:p>
              </p:txBody>
            </p:sp>
            <p:sp>
              <p:nvSpPr>
                <p:cNvPr id="13366" name="Freeform 32"/>
                <p:cNvSpPr>
                  <a:spLocks/>
                </p:cNvSpPr>
                <p:nvPr/>
              </p:nvSpPr>
              <p:spPr bwMode="auto">
                <a:xfrm>
                  <a:off x="3612" y="1699"/>
                  <a:ext cx="43" cy="118"/>
                </a:xfrm>
                <a:custGeom>
                  <a:avLst/>
                  <a:gdLst>
                    <a:gd name="T0" fmla="*/ 0 w 43"/>
                    <a:gd name="T1" fmla="*/ 118 h 118"/>
                    <a:gd name="T2" fmla="*/ 43 w 43"/>
                    <a:gd name="T3" fmla="*/ 74 h 118"/>
                    <a:gd name="T4" fmla="*/ 43 w 43"/>
                    <a:gd name="T5" fmla="*/ 0 h 118"/>
                    <a:gd name="T6" fmla="*/ 0 w 43"/>
                    <a:gd name="T7" fmla="*/ 42 h 118"/>
                    <a:gd name="T8" fmla="*/ 0 w 43"/>
                    <a:gd name="T9" fmla="*/ 118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18">
                      <a:moveTo>
                        <a:pt x="0" y="118"/>
                      </a:moveTo>
                      <a:lnTo>
                        <a:pt x="43" y="74"/>
                      </a:lnTo>
                      <a:lnTo>
                        <a:pt x="43" y="0"/>
                      </a:lnTo>
                      <a:lnTo>
                        <a:pt x="0" y="42"/>
                      </a:lnTo>
                      <a:lnTo>
                        <a:pt x="0" y="118"/>
                      </a:lnTo>
                      <a:close/>
                    </a:path>
                  </a:pathLst>
                </a:custGeom>
                <a:solidFill>
                  <a:srgbClr val="7A7A5A"/>
                </a:solidFill>
                <a:ln w="0">
                  <a:solidFill>
                    <a:srgbClr val="494936"/>
                  </a:solidFill>
                  <a:prstDash val="solid"/>
                  <a:round/>
                  <a:headEnd/>
                  <a:tailEnd/>
                </a:ln>
              </p:spPr>
              <p:txBody>
                <a:bodyPr/>
                <a:lstStyle/>
                <a:p>
                  <a:endParaRPr lang="da-DK" sz="1600"/>
                </a:p>
              </p:txBody>
            </p:sp>
            <p:sp>
              <p:nvSpPr>
                <p:cNvPr id="13367" name="Freeform 33"/>
                <p:cNvSpPr>
                  <a:spLocks/>
                </p:cNvSpPr>
                <p:nvPr/>
              </p:nvSpPr>
              <p:spPr bwMode="auto">
                <a:xfrm>
                  <a:off x="3216" y="1808"/>
                  <a:ext cx="352" cy="58"/>
                </a:xfrm>
                <a:custGeom>
                  <a:avLst/>
                  <a:gdLst>
                    <a:gd name="T0" fmla="*/ 0 w 352"/>
                    <a:gd name="T1" fmla="*/ 58 h 58"/>
                    <a:gd name="T2" fmla="*/ 45 w 352"/>
                    <a:gd name="T3" fmla="*/ 0 h 58"/>
                    <a:gd name="T4" fmla="*/ 352 w 352"/>
                    <a:gd name="T5" fmla="*/ 0 h 58"/>
                    <a:gd name="T6" fmla="*/ 307 w 352"/>
                    <a:gd name="T7" fmla="*/ 58 h 58"/>
                    <a:gd name="T8" fmla="*/ 0 w 352"/>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58">
                      <a:moveTo>
                        <a:pt x="0" y="58"/>
                      </a:moveTo>
                      <a:lnTo>
                        <a:pt x="45" y="0"/>
                      </a:lnTo>
                      <a:lnTo>
                        <a:pt x="352" y="0"/>
                      </a:lnTo>
                      <a:lnTo>
                        <a:pt x="307" y="58"/>
                      </a:lnTo>
                      <a:lnTo>
                        <a:pt x="0" y="58"/>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600"/>
                </a:p>
              </p:txBody>
            </p:sp>
            <p:sp>
              <p:nvSpPr>
                <p:cNvPr id="13368" name="Freeform 34"/>
                <p:cNvSpPr>
                  <a:spLocks/>
                </p:cNvSpPr>
                <p:nvPr/>
              </p:nvSpPr>
              <p:spPr bwMode="auto">
                <a:xfrm>
                  <a:off x="3216" y="1808"/>
                  <a:ext cx="352" cy="58"/>
                </a:xfrm>
                <a:custGeom>
                  <a:avLst/>
                  <a:gdLst>
                    <a:gd name="T0" fmla="*/ 0 w 352"/>
                    <a:gd name="T1" fmla="*/ 58 h 58"/>
                    <a:gd name="T2" fmla="*/ 45 w 352"/>
                    <a:gd name="T3" fmla="*/ 0 h 58"/>
                    <a:gd name="T4" fmla="*/ 352 w 352"/>
                    <a:gd name="T5" fmla="*/ 0 h 58"/>
                    <a:gd name="T6" fmla="*/ 307 w 352"/>
                    <a:gd name="T7" fmla="*/ 58 h 58"/>
                    <a:gd name="T8" fmla="*/ 0 w 352"/>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58">
                      <a:moveTo>
                        <a:pt x="0" y="58"/>
                      </a:moveTo>
                      <a:lnTo>
                        <a:pt x="45" y="0"/>
                      </a:lnTo>
                      <a:lnTo>
                        <a:pt x="352" y="0"/>
                      </a:lnTo>
                      <a:lnTo>
                        <a:pt x="307" y="58"/>
                      </a:lnTo>
                      <a:lnTo>
                        <a:pt x="0" y="58"/>
                      </a:lnTo>
                      <a:close/>
                    </a:path>
                  </a:pathLst>
                </a:custGeom>
                <a:solidFill>
                  <a:srgbClr val="C9C9B6"/>
                </a:solidFill>
                <a:ln w="0">
                  <a:solidFill>
                    <a:srgbClr val="494936"/>
                  </a:solidFill>
                  <a:prstDash val="solid"/>
                  <a:round/>
                  <a:headEnd/>
                  <a:tailEnd/>
                </a:ln>
              </p:spPr>
              <p:txBody>
                <a:bodyPr/>
                <a:lstStyle/>
                <a:p>
                  <a:endParaRPr lang="da-DK" sz="1600"/>
                </a:p>
              </p:txBody>
            </p:sp>
            <p:sp>
              <p:nvSpPr>
                <p:cNvPr id="13369" name="Freeform 35"/>
                <p:cNvSpPr>
                  <a:spLocks/>
                </p:cNvSpPr>
                <p:nvPr/>
              </p:nvSpPr>
              <p:spPr bwMode="auto">
                <a:xfrm>
                  <a:off x="3523" y="1808"/>
                  <a:ext cx="45" cy="69"/>
                </a:xfrm>
                <a:custGeom>
                  <a:avLst/>
                  <a:gdLst>
                    <a:gd name="T0" fmla="*/ 0 w 45"/>
                    <a:gd name="T1" fmla="*/ 69 h 69"/>
                    <a:gd name="T2" fmla="*/ 45 w 45"/>
                    <a:gd name="T3" fmla="*/ 21 h 69"/>
                    <a:gd name="T4" fmla="*/ 45 w 45"/>
                    <a:gd name="T5" fmla="*/ 0 h 69"/>
                    <a:gd name="T6" fmla="*/ 0 w 45"/>
                    <a:gd name="T7" fmla="*/ 58 h 69"/>
                    <a:gd name="T8" fmla="*/ 0 w 45"/>
                    <a:gd name="T9" fmla="*/ 69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9">
                      <a:moveTo>
                        <a:pt x="0" y="69"/>
                      </a:moveTo>
                      <a:lnTo>
                        <a:pt x="45" y="21"/>
                      </a:lnTo>
                      <a:lnTo>
                        <a:pt x="45" y="0"/>
                      </a:lnTo>
                      <a:lnTo>
                        <a:pt x="0" y="58"/>
                      </a:lnTo>
                      <a:lnTo>
                        <a:pt x="0" y="6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600"/>
                </a:p>
              </p:txBody>
            </p:sp>
            <p:sp>
              <p:nvSpPr>
                <p:cNvPr id="13370" name="Freeform 36"/>
                <p:cNvSpPr>
                  <a:spLocks/>
                </p:cNvSpPr>
                <p:nvPr/>
              </p:nvSpPr>
              <p:spPr bwMode="auto">
                <a:xfrm>
                  <a:off x="3523" y="1808"/>
                  <a:ext cx="45" cy="69"/>
                </a:xfrm>
                <a:custGeom>
                  <a:avLst/>
                  <a:gdLst>
                    <a:gd name="T0" fmla="*/ 0 w 45"/>
                    <a:gd name="T1" fmla="*/ 69 h 69"/>
                    <a:gd name="T2" fmla="*/ 45 w 45"/>
                    <a:gd name="T3" fmla="*/ 21 h 69"/>
                    <a:gd name="T4" fmla="*/ 45 w 45"/>
                    <a:gd name="T5" fmla="*/ 0 h 69"/>
                    <a:gd name="T6" fmla="*/ 0 w 45"/>
                    <a:gd name="T7" fmla="*/ 58 h 69"/>
                    <a:gd name="T8" fmla="*/ 0 w 45"/>
                    <a:gd name="T9" fmla="*/ 69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9">
                      <a:moveTo>
                        <a:pt x="0" y="69"/>
                      </a:moveTo>
                      <a:lnTo>
                        <a:pt x="45" y="21"/>
                      </a:lnTo>
                      <a:lnTo>
                        <a:pt x="45" y="0"/>
                      </a:lnTo>
                      <a:lnTo>
                        <a:pt x="0" y="58"/>
                      </a:lnTo>
                      <a:lnTo>
                        <a:pt x="0" y="69"/>
                      </a:lnTo>
                      <a:close/>
                    </a:path>
                  </a:pathLst>
                </a:custGeom>
                <a:solidFill>
                  <a:srgbClr val="7A7A5A"/>
                </a:solidFill>
                <a:ln w="0">
                  <a:solidFill>
                    <a:srgbClr val="494936"/>
                  </a:solidFill>
                  <a:prstDash val="solid"/>
                  <a:round/>
                  <a:headEnd/>
                  <a:tailEnd/>
                </a:ln>
              </p:spPr>
              <p:txBody>
                <a:bodyPr/>
                <a:lstStyle/>
                <a:p>
                  <a:endParaRPr lang="da-DK" sz="1600"/>
                </a:p>
              </p:txBody>
            </p:sp>
            <p:sp>
              <p:nvSpPr>
                <p:cNvPr id="13371" name="Rectangle 37"/>
                <p:cNvSpPr>
                  <a:spLocks noChangeArrowheads="1"/>
                </p:cNvSpPr>
                <p:nvPr/>
              </p:nvSpPr>
              <p:spPr bwMode="auto">
                <a:xfrm>
                  <a:off x="3216" y="1866"/>
                  <a:ext cx="307" cy="11"/>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a-DK" sz="1600"/>
                </a:p>
              </p:txBody>
            </p:sp>
            <p:sp>
              <p:nvSpPr>
                <p:cNvPr id="13372" name="Rectangle 38"/>
                <p:cNvSpPr>
                  <a:spLocks noChangeArrowheads="1"/>
                </p:cNvSpPr>
                <p:nvPr/>
              </p:nvSpPr>
              <p:spPr bwMode="auto">
                <a:xfrm>
                  <a:off x="3216" y="1866"/>
                  <a:ext cx="307" cy="11"/>
                </a:xfrm>
                <a:prstGeom prst="rect">
                  <a:avLst/>
                </a:prstGeom>
                <a:solidFill>
                  <a:srgbClr val="B7B79D"/>
                </a:solidFill>
                <a:ln w="0">
                  <a:solidFill>
                    <a:srgbClr val="494936"/>
                  </a:solidFill>
                  <a:miter lim="800000"/>
                  <a:headEnd/>
                  <a:tailEnd/>
                </a:ln>
              </p:spPr>
              <p:txBody>
                <a:bodyPr/>
                <a:lstStyle/>
                <a:p>
                  <a:endParaRPr lang="da-DK" sz="1600"/>
                </a:p>
              </p:txBody>
            </p:sp>
            <p:sp>
              <p:nvSpPr>
                <p:cNvPr id="13373" name="Freeform 39"/>
                <p:cNvSpPr>
                  <a:spLocks/>
                </p:cNvSpPr>
                <p:nvPr/>
              </p:nvSpPr>
              <p:spPr bwMode="auto">
                <a:xfrm>
                  <a:off x="3274" y="1699"/>
                  <a:ext cx="316" cy="32"/>
                </a:xfrm>
                <a:custGeom>
                  <a:avLst/>
                  <a:gdLst>
                    <a:gd name="T0" fmla="*/ 0 w 316"/>
                    <a:gd name="T1" fmla="*/ 32 h 32"/>
                    <a:gd name="T2" fmla="*/ 34 w 316"/>
                    <a:gd name="T3" fmla="*/ 0 h 32"/>
                    <a:gd name="T4" fmla="*/ 316 w 316"/>
                    <a:gd name="T5" fmla="*/ 0 h 32"/>
                    <a:gd name="T6" fmla="*/ 285 w 316"/>
                    <a:gd name="T7" fmla="*/ 32 h 32"/>
                    <a:gd name="T8" fmla="*/ 0 w 316"/>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32">
                      <a:moveTo>
                        <a:pt x="0" y="32"/>
                      </a:moveTo>
                      <a:lnTo>
                        <a:pt x="34" y="0"/>
                      </a:lnTo>
                      <a:lnTo>
                        <a:pt x="316" y="0"/>
                      </a:lnTo>
                      <a:lnTo>
                        <a:pt x="285" y="32"/>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600"/>
                </a:p>
              </p:txBody>
            </p:sp>
            <p:sp>
              <p:nvSpPr>
                <p:cNvPr id="13374" name="Freeform 40"/>
                <p:cNvSpPr>
                  <a:spLocks/>
                </p:cNvSpPr>
                <p:nvPr/>
              </p:nvSpPr>
              <p:spPr bwMode="auto">
                <a:xfrm>
                  <a:off x="3274" y="1699"/>
                  <a:ext cx="316" cy="32"/>
                </a:xfrm>
                <a:custGeom>
                  <a:avLst/>
                  <a:gdLst>
                    <a:gd name="T0" fmla="*/ 0 w 316"/>
                    <a:gd name="T1" fmla="*/ 32 h 32"/>
                    <a:gd name="T2" fmla="*/ 34 w 316"/>
                    <a:gd name="T3" fmla="*/ 0 h 32"/>
                    <a:gd name="T4" fmla="*/ 316 w 316"/>
                    <a:gd name="T5" fmla="*/ 0 h 32"/>
                    <a:gd name="T6" fmla="*/ 285 w 316"/>
                    <a:gd name="T7" fmla="*/ 32 h 32"/>
                    <a:gd name="T8" fmla="*/ 0 w 316"/>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32">
                      <a:moveTo>
                        <a:pt x="0" y="32"/>
                      </a:moveTo>
                      <a:lnTo>
                        <a:pt x="34" y="0"/>
                      </a:lnTo>
                      <a:lnTo>
                        <a:pt x="316" y="0"/>
                      </a:lnTo>
                      <a:lnTo>
                        <a:pt x="285" y="32"/>
                      </a:lnTo>
                      <a:lnTo>
                        <a:pt x="0" y="32"/>
                      </a:lnTo>
                      <a:close/>
                    </a:path>
                  </a:pathLst>
                </a:custGeom>
                <a:solidFill>
                  <a:srgbClr val="000000"/>
                </a:solidFill>
                <a:ln w="0">
                  <a:solidFill>
                    <a:srgbClr val="000000"/>
                  </a:solidFill>
                  <a:prstDash val="solid"/>
                  <a:round/>
                  <a:headEnd/>
                  <a:tailEnd/>
                </a:ln>
              </p:spPr>
              <p:txBody>
                <a:bodyPr/>
                <a:lstStyle/>
                <a:p>
                  <a:endParaRPr lang="da-DK" sz="1600"/>
                </a:p>
              </p:txBody>
            </p:sp>
            <p:sp>
              <p:nvSpPr>
                <p:cNvPr id="13375" name="Freeform 41"/>
                <p:cNvSpPr>
                  <a:spLocks/>
                </p:cNvSpPr>
                <p:nvPr/>
              </p:nvSpPr>
              <p:spPr bwMode="auto">
                <a:xfrm>
                  <a:off x="3272" y="1462"/>
                  <a:ext cx="314" cy="30"/>
                </a:xfrm>
                <a:custGeom>
                  <a:avLst/>
                  <a:gdLst>
                    <a:gd name="T0" fmla="*/ 0 w 314"/>
                    <a:gd name="T1" fmla="*/ 30 h 30"/>
                    <a:gd name="T2" fmla="*/ 31 w 314"/>
                    <a:gd name="T3" fmla="*/ 0 h 30"/>
                    <a:gd name="T4" fmla="*/ 314 w 314"/>
                    <a:gd name="T5" fmla="*/ 0 h 30"/>
                    <a:gd name="T6" fmla="*/ 282 w 314"/>
                    <a:gd name="T7" fmla="*/ 30 h 30"/>
                    <a:gd name="T8" fmla="*/ 0 w 314"/>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30">
                      <a:moveTo>
                        <a:pt x="0" y="30"/>
                      </a:moveTo>
                      <a:lnTo>
                        <a:pt x="31" y="0"/>
                      </a:lnTo>
                      <a:lnTo>
                        <a:pt x="314" y="0"/>
                      </a:lnTo>
                      <a:lnTo>
                        <a:pt x="282" y="30"/>
                      </a:lnTo>
                      <a:lnTo>
                        <a:pt x="0" y="3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600"/>
                </a:p>
              </p:txBody>
            </p:sp>
            <p:sp>
              <p:nvSpPr>
                <p:cNvPr id="13376" name="Freeform 42"/>
                <p:cNvSpPr>
                  <a:spLocks/>
                </p:cNvSpPr>
                <p:nvPr/>
              </p:nvSpPr>
              <p:spPr bwMode="auto">
                <a:xfrm>
                  <a:off x="3272" y="1462"/>
                  <a:ext cx="314" cy="30"/>
                </a:xfrm>
                <a:custGeom>
                  <a:avLst/>
                  <a:gdLst>
                    <a:gd name="T0" fmla="*/ 0 w 314"/>
                    <a:gd name="T1" fmla="*/ 30 h 30"/>
                    <a:gd name="T2" fmla="*/ 31 w 314"/>
                    <a:gd name="T3" fmla="*/ 0 h 30"/>
                    <a:gd name="T4" fmla="*/ 314 w 314"/>
                    <a:gd name="T5" fmla="*/ 0 h 30"/>
                    <a:gd name="T6" fmla="*/ 282 w 314"/>
                    <a:gd name="T7" fmla="*/ 30 h 30"/>
                    <a:gd name="T8" fmla="*/ 0 w 314"/>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30">
                      <a:moveTo>
                        <a:pt x="0" y="30"/>
                      </a:moveTo>
                      <a:lnTo>
                        <a:pt x="31" y="0"/>
                      </a:lnTo>
                      <a:lnTo>
                        <a:pt x="314" y="0"/>
                      </a:lnTo>
                      <a:lnTo>
                        <a:pt x="282" y="30"/>
                      </a:lnTo>
                      <a:lnTo>
                        <a:pt x="0" y="30"/>
                      </a:lnTo>
                      <a:close/>
                    </a:path>
                  </a:pathLst>
                </a:custGeom>
                <a:solidFill>
                  <a:srgbClr val="C9C9B6"/>
                </a:solidFill>
                <a:ln w="0">
                  <a:solidFill>
                    <a:srgbClr val="494936"/>
                  </a:solidFill>
                  <a:prstDash val="solid"/>
                  <a:round/>
                  <a:headEnd/>
                  <a:tailEnd/>
                </a:ln>
              </p:spPr>
              <p:txBody>
                <a:bodyPr/>
                <a:lstStyle/>
                <a:p>
                  <a:endParaRPr lang="da-DK" sz="1600"/>
                </a:p>
              </p:txBody>
            </p:sp>
            <p:sp>
              <p:nvSpPr>
                <p:cNvPr id="13377" name="Rectangle 43"/>
                <p:cNvSpPr>
                  <a:spLocks noChangeArrowheads="1"/>
                </p:cNvSpPr>
                <p:nvPr/>
              </p:nvSpPr>
              <p:spPr bwMode="auto">
                <a:xfrm>
                  <a:off x="3272" y="1497"/>
                  <a:ext cx="278" cy="216"/>
                </a:xfrm>
                <a:prstGeom prst="rect">
                  <a:avLst/>
                </a:prstGeom>
                <a:solidFill>
                  <a:srgbClr val="B7B79D"/>
                </a:solidFill>
                <a:ln w="0">
                  <a:solidFill>
                    <a:srgbClr val="494936"/>
                  </a:solidFill>
                  <a:miter lim="800000"/>
                  <a:headEnd/>
                  <a:tailEnd/>
                </a:ln>
              </p:spPr>
              <p:txBody>
                <a:bodyPr/>
                <a:lstStyle/>
                <a:p>
                  <a:endParaRPr lang="da-DK" sz="1600"/>
                </a:p>
              </p:txBody>
            </p:sp>
            <p:sp>
              <p:nvSpPr>
                <p:cNvPr id="13378" name="Rectangle 44"/>
                <p:cNvSpPr>
                  <a:spLocks noChangeArrowheads="1"/>
                </p:cNvSpPr>
                <p:nvPr/>
              </p:nvSpPr>
              <p:spPr bwMode="auto">
                <a:xfrm>
                  <a:off x="3297" y="1520"/>
                  <a:ext cx="229" cy="170"/>
                </a:xfrm>
                <a:prstGeom prst="rect">
                  <a:avLst/>
                </a:prstGeom>
                <a:solidFill>
                  <a:srgbClr val="FFFFFF"/>
                </a:solidFill>
                <a:ln w="0">
                  <a:solidFill>
                    <a:srgbClr val="494936"/>
                  </a:solidFill>
                  <a:miter lim="800000"/>
                  <a:headEnd/>
                  <a:tailEnd/>
                </a:ln>
              </p:spPr>
              <p:txBody>
                <a:bodyPr/>
                <a:lstStyle/>
                <a:p>
                  <a:pPr>
                    <a:lnSpc>
                      <a:spcPct val="85000"/>
                    </a:lnSpc>
                    <a:spcBef>
                      <a:spcPct val="20000"/>
                    </a:spcBef>
                    <a:buClr>
                      <a:srgbClr val="336600"/>
                    </a:buClr>
                    <a:buFont typeface="Wingdings" pitchFamily="2" charset="2"/>
                    <a:buNone/>
                  </a:pPr>
                  <a:r>
                    <a:rPr lang="da-DK" sz="1200">
                      <a:solidFill>
                        <a:srgbClr val="000066"/>
                      </a:solidFill>
                      <a:latin typeface="Arial Narrow" pitchFamily="34" charset="0"/>
                    </a:rPr>
                    <a:t>NMS</a:t>
                  </a:r>
                </a:p>
              </p:txBody>
            </p:sp>
            <p:sp>
              <p:nvSpPr>
                <p:cNvPr id="13379" name="Freeform 45"/>
                <p:cNvSpPr>
                  <a:spLocks/>
                </p:cNvSpPr>
                <p:nvPr/>
              </p:nvSpPr>
              <p:spPr bwMode="auto">
                <a:xfrm>
                  <a:off x="3554" y="1462"/>
                  <a:ext cx="32" cy="262"/>
                </a:xfrm>
                <a:custGeom>
                  <a:avLst/>
                  <a:gdLst>
                    <a:gd name="T0" fmla="*/ 0 w 32"/>
                    <a:gd name="T1" fmla="*/ 262 h 262"/>
                    <a:gd name="T2" fmla="*/ 32 w 32"/>
                    <a:gd name="T3" fmla="*/ 230 h 262"/>
                    <a:gd name="T4" fmla="*/ 32 w 32"/>
                    <a:gd name="T5" fmla="*/ 0 h 262"/>
                    <a:gd name="T6" fmla="*/ 0 w 32"/>
                    <a:gd name="T7" fmla="*/ 30 h 262"/>
                    <a:gd name="T8" fmla="*/ 0 w 32"/>
                    <a:gd name="T9" fmla="*/ 262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62">
                      <a:moveTo>
                        <a:pt x="0" y="262"/>
                      </a:moveTo>
                      <a:lnTo>
                        <a:pt x="32" y="230"/>
                      </a:lnTo>
                      <a:lnTo>
                        <a:pt x="32" y="0"/>
                      </a:lnTo>
                      <a:lnTo>
                        <a:pt x="0" y="30"/>
                      </a:lnTo>
                      <a:lnTo>
                        <a:pt x="0" y="262"/>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600"/>
                </a:p>
              </p:txBody>
            </p:sp>
            <p:sp>
              <p:nvSpPr>
                <p:cNvPr id="13380" name="Freeform 46"/>
                <p:cNvSpPr>
                  <a:spLocks/>
                </p:cNvSpPr>
                <p:nvPr/>
              </p:nvSpPr>
              <p:spPr bwMode="auto">
                <a:xfrm>
                  <a:off x="3554" y="1462"/>
                  <a:ext cx="32" cy="262"/>
                </a:xfrm>
                <a:custGeom>
                  <a:avLst/>
                  <a:gdLst>
                    <a:gd name="T0" fmla="*/ 0 w 32"/>
                    <a:gd name="T1" fmla="*/ 262 h 262"/>
                    <a:gd name="T2" fmla="*/ 32 w 32"/>
                    <a:gd name="T3" fmla="*/ 230 h 262"/>
                    <a:gd name="T4" fmla="*/ 32 w 32"/>
                    <a:gd name="T5" fmla="*/ 0 h 262"/>
                    <a:gd name="T6" fmla="*/ 0 w 32"/>
                    <a:gd name="T7" fmla="*/ 30 h 262"/>
                    <a:gd name="T8" fmla="*/ 0 w 32"/>
                    <a:gd name="T9" fmla="*/ 262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62">
                      <a:moveTo>
                        <a:pt x="0" y="262"/>
                      </a:moveTo>
                      <a:lnTo>
                        <a:pt x="32" y="230"/>
                      </a:lnTo>
                      <a:lnTo>
                        <a:pt x="32" y="0"/>
                      </a:lnTo>
                      <a:lnTo>
                        <a:pt x="0" y="30"/>
                      </a:lnTo>
                      <a:lnTo>
                        <a:pt x="0" y="262"/>
                      </a:lnTo>
                      <a:close/>
                    </a:path>
                  </a:pathLst>
                </a:custGeom>
                <a:solidFill>
                  <a:srgbClr val="7A7A5A"/>
                </a:solidFill>
                <a:ln w="0">
                  <a:solidFill>
                    <a:srgbClr val="494936"/>
                  </a:solidFill>
                  <a:prstDash val="solid"/>
                  <a:round/>
                  <a:headEnd/>
                  <a:tailEnd/>
                </a:ln>
              </p:spPr>
              <p:txBody>
                <a:bodyPr/>
                <a:lstStyle/>
                <a:p>
                  <a:endParaRPr lang="da-DK" sz="1600"/>
                </a:p>
              </p:txBody>
            </p:sp>
          </p:grpSp>
          <p:sp>
            <p:nvSpPr>
              <p:cNvPr id="13359" name="Text Box 47"/>
              <p:cNvSpPr txBox="1">
                <a:spLocks noChangeArrowheads="1"/>
              </p:cNvSpPr>
              <p:nvPr/>
            </p:nvSpPr>
            <p:spPr bwMode="auto">
              <a:xfrm>
                <a:off x="3923" y="1344"/>
                <a:ext cx="817" cy="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da-DK" sz="1600" dirty="0">
                    <a:solidFill>
                      <a:srgbClr val="000066"/>
                    </a:solidFill>
                    <a:latin typeface="Arial Narrow" pitchFamily="34" charset="0"/>
                  </a:rPr>
                  <a:t>Network </a:t>
                </a:r>
                <a:br>
                  <a:rPr lang="da-DK" sz="1600" dirty="0">
                    <a:solidFill>
                      <a:srgbClr val="000066"/>
                    </a:solidFill>
                    <a:latin typeface="Arial Narrow" pitchFamily="34" charset="0"/>
                  </a:rPr>
                </a:br>
                <a:r>
                  <a:rPr lang="da-DK" sz="1600" dirty="0">
                    <a:solidFill>
                      <a:srgbClr val="000066"/>
                    </a:solidFill>
                    <a:latin typeface="Arial Narrow" pitchFamily="34" charset="0"/>
                  </a:rPr>
                  <a:t>Management System</a:t>
                </a:r>
                <a:endParaRPr lang="da-DK" sz="1600" b="1" dirty="0">
                  <a:solidFill>
                    <a:srgbClr val="000066"/>
                  </a:solidFill>
                  <a:latin typeface="Arial Narrow" pitchFamily="34" charset="0"/>
                </a:endParaRPr>
              </a:p>
            </p:txBody>
          </p:sp>
        </p:grpSp>
        <p:grpSp>
          <p:nvGrpSpPr>
            <p:cNvPr id="13325" name="Group 48"/>
            <p:cNvGrpSpPr>
              <a:grpSpLocks noRot="1"/>
            </p:cNvGrpSpPr>
            <p:nvPr/>
          </p:nvGrpSpPr>
          <p:grpSpPr bwMode="auto">
            <a:xfrm>
              <a:off x="3730" y="3067"/>
              <a:ext cx="544" cy="784"/>
              <a:chOff x="1882" y="2659"/>
              <a:chExt cx="544" cy="784"/>
            </a:xfrm>
          </p:grpSpPr>
          <p:sp>
            <p:nvSpPr>
              <p:cNvPr id="13351" name="Rectangle 49"/>
              <p:cNvSpPr>
                <a:spLocks noChangeArrowheads="1"/>
              </p:cNvSpPr>
              <p:nvPr/>
            </p:nvSpPr>
            <p:spPr bwMode="auto">
              <a:xfrm>
                <a:off x="1882" y="3022"/>
                <a:ext cx="544"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da-DK" sz="1200"/>
              </a:p>
              <a:p>
                <a:pPr algn="ctr"/>
                <a:r>
                  <a:rPr lang="da-DK"/>
                  <a:t>MIB</a:t>
                </a:r>
              </a:p>
            </p:txBody>
          </p:sp>
          <p:sp>
            <p:nvSpPr>
              <p:cNvPr id="13352" name="Rectangle 50"/>
              <p:cNvSpPr>
                <a:spLocks noChangeArrowheads="1"/>
              </p:cNvSpPr>
              <p:nvPr/>
            </p:nvSpPr>
            <p:spPr bwMode="auto">
              <a:xfrm>
                <a:off x="1882" y="2659"/>
                <a:ext cx="544"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t>Agent</a:t>
                </a:r>
              </a:p>
            </p:txBody>
          </p:sp>
          <p:sp>
            <p:nvSpPr>
              <p:cNvPr id="13353" name="Line 51"/>
              <p:cNvSpPr>
                <a:spLocks noChangeShapeType="1"/>
              </p:cNvSpPr>
              <p:nvPr/>
            </p:nvSpPr>
            <p:spPr bwMode="auto">
              <a:xfrm>
                <a:off x="1882" y="2659"/>
                <a:ext cx="544" cy="0"/>
              </a:xfrm>
              <a:prstGeom prst="line">
                <a:avLst/>
              </a:prstGeom>
              <a:noFill/>
              <a:ln w="127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54" name="Line 52"/>
              <p:cNvSpPr>
                <a:spLocks noChangeShapeType="1"/>
              </p:cNvSpPr>
              <p:nvPr/>
            </p:nvSpPr>
            <p:spPr bwMode="auto">
              <a:xfrm>
                <a:off x="1882" y="3443"/>
                <a:ext cx="5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55" name="Line 53"/>
              <p:cNvSpPr>
                <a:spLocks noChangeShapeType="1"/>
              </p:cNvSpPr>
              <p:nvPr/>
            </p:nvSpPr>
            <p:spPr bwMode="auto">
              <a:xfrm>
                <a:off x="1882" y="2659"/>
                <a:ext cx="0" cy="7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56" name="Line 54"/>
              <p:cNvSpPr>
                <a:spLocks noChangeShapeType="1"/>
              </p:cNvSpPr>
              <p:nvPr/>
            </p:nvSpPr>
            <p:spPr bwMode="auto">
              <a:xfrm>
                <a:off x="2426" y="2659"/>
                <a:ext cx="0" cy="7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57" name="Line 55"/>
              <p:cNvSpPr>
                <a:spLocks noChangeShapeType="1"/>
              </p:cNvSpPr>
              <p:nvPr/>
            </p:nvSpPr>
            <p:spPr bwMode="auto">
              <a:xfrm>
                <a:off x="1882" y="3022"/>
                <a:ext cx="5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grpSp>
        <p:sp>
          <p:nvSpPr>
            <p:cNvPr id="13326" name="Freeform 56"/>
            <p:cNvSpPr>
              <a:spLocks/>
            </p:cNvSpPr>
            <p:nvPr/>
          </p:nvSpPr>
          <p:spPr bwMode="auto">
            <a:xfrm>
              <a:off x="3866" y="3294"/>
              <a:ext cx="272" cy="227"/>
            </a:xfrm>
            <a:custGeom>
              <a:avLst/>
              <a:gdLst>
                <a:gd name="T0" fmla="*/ 0 w 726"/>
                <a:gd name="T1" fmla="*/ 30 h 342"/>
                <a:gd name="T2" fmla="*/ 134 w 726"/>
                <a:gd name="T3" fmla="*/ 222 h 342"/>
                <a:gd name="T4" fmla="*/ 272 w 726"/>
                <a:gd name="T5" fmla="*/ 0 h 342"/>
                <a:gd name="T6" fmla="*/ 0 60000 65536"/>
                <a:gd name="T7" fmla="*/ 0 60000 65536"/>
                <a:gd name="T8" fmla="*/ 0 60000 65536"/>
              </a:gdLst>
              <a:ahLst/>
              <a:cxnLst>
                <a:cxn ang="T6">
                  <a:pos x="T0" y="T1"/>
                </a:cxn>
                <a:cxn ang="T7">
                  <a:pos x="T2" y="T3"/>
                </a:cxn>
                <a:cxn ang="T8">
                  <a:pos x="T4" y="T5"/>
                </a:cxn>
              </a:cxnLst>
              <a:rect l="0" t="0" r="r" b="b"/>
              <a:pathLst>
                <a:path w="726" h="342">
                  <a:moveTo>
                    <a:pt x="0" y="45"/>
                  </a:moveTo>
                  <a:cubicBezTo>
                    <a:pt x="60" y="93"/>
                    <a:pt x="237" y="342"/>
                    <a:pt x="358" y="335"/>
                  </a:cubicBezTo>
                  <a:cubicBezTo>
                    <a:pt x="479" y="328"/>
                    <a:pt x="649" y="70"/>
                    <a:pt x="726" y="0"/>
                  </a:cubicBezTo>
                </a:path>
              </a:pathLst>
            </a:custGeom>
            <a:noFill/>
            <a:ln w="9525" cap="flat" cmpd="sng">
              <a:solidFill>
                <a:schemeClr val="tx1"/>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grpSp>
          <p:nvGrpSpPr>
            <p:cNvPr id="13327" name="Group 57"/>
            <p:cNvGrpSpPr>
              <a:grpSpLocks noRot="1"/>
            </p:cNvGrpSpPr>
            <p:nvPr/>
          </p:nvGrpSpPr>
          <p:grpSpPr bwMode="auto">
            <a:xfrm>
              <a:off x="5182" y="3067"/>
              <a:ext cx="544" cy="784"/>
              <a:chOff x="1882" y="2659"/>
              <a:chExt cx="544" cy="784"/>
            </a:xfrm>
          </p:grpSpPr>
          <p:sp>
            <p:nvSpPr>
              <p:cNvPr id="13344" name="Rectangle 58"/>
              <p:cNvSpPr>
                <a:spLocks noChangeArrowheads="1"/>
              </p:cNvSpPr>
              <p:nvPr/>
            </p:nvSpPr>
            <p:spPr bwMode="auto">
              <a:xfrm>
                <a:off x="1882" y="3022"/>
                <a:ext cx="544"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da-DK" sz="1200"/>
              </a:p>
              <a:p>
                <a:pPr algn="ctr"/>
                <a:r>
                  <a:rPr lang="da-DK"/>
                  <a:t>MIB</a:t>
                </a:r>
              </a:p>
            </p:txBody>
          </p:sp>
          <p:sp>
            <p:nvSpPr>
              <p:cNvPr id="13345" name="Rectangle 59"/>
              <p:cNvSpPr>
                <a:spLocks noChangeArrowheads="1"/>
              </p:cNvSpPr>
              <p:nvPr/>
            </p:nvSpPr>
            <p:spPr bwMode="auto">
              <a:xfrm>
                <a:off x="1882" y="2659"/>
                <a:ext cx="544"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t>Agent</a:t>
                </a:r>
              </a:p>
            </p:txBody>
          </p:sp>
          <p:sp>
            <p:nvSpPr>
              <p:cNvPr id="13346" name="Line 60"/>
              <p:cNvSpPr>
                <a:spLocks noChangeShapeType="1"/>
              </p:cNvSpPr>
              <p:nvPr/>
            </p:nvSpPr>
            <p:spPr bwMode="auto">
              <a:xfrm>
                <a:off x="1882" y="2659"/>
                <a:ext cx="544" cy="0"/>
              </a:xfrm>
              <a:prstGeom prst="line">
                <a:avLst/>
              </a:prstGeom>
              <a:noFill/>
              <a:ln w="127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47" name="Line 61"/>
              <p:cNvSpPr>
                <a:spLocks noChangeShapeType="1"/>
              </p:cNvSpPr>
              <p:nvPr/>
            </p:nvSpPr>
            <p:spPr bwMode="auto">
              <a:xfrm>
                <a:off x="1882" y="3443"/>
                <a:ext cx="5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48" name="Line 62"/>
              <p:cNvSpPr>
                <a:spLocks noChangeShapeType="1"/>
              </p:cNvSpPr>
              <p:nvPr/>
            </p:nvSpPr>
            <p:spPr bwMode="auto">
              <a:xfrm>
                <a:off x="1882" y="2659"/>
                <a:ext cx="0" cy="7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49" name="Line 63"/>
              <p:cNvSpPr>
                <a:spLocks noChangeShapeType="1"/>
              </p:cNvSpPr>
              <p:nvPr/>
            </p:nvSpPr>
            <p:spPr bwMode="auto">
              <a:xfrm>
                <a:off x="2426" y="2659"/>
                <a:ext cx="0" cy="7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50" name="Line 64"/>
              <p:cNvSpPr>
                <a:spLocks noChangeShapeType="1"/>
              </p:cNvSpPr>
              <p:nvPr/>
            </p:nvSpPr>
            <p:spPr bwMode="auto">
              <a:xfrm>
                <a:off x="1882" y="3022"/>
                <a:ext cx="5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grpSp>
        <p:sp>
          <p:nvSpPr>
            <p:cNvPr id="13328" name="Freeform 65"/>
            <p:cNvSpPr>
              <a:spLocks/>
            </p:cNvSpPr>
            <p:nvPr/>
          </p:nvSpPr>
          <p:spPr bwMode="auto">
            <a:xfrm>
              <a:off x="5318" y="3294"/>
              <a:ext cx="272" cy="227"/>
            </a:xfrm>
            <a:custGeom>
              <a:avLst/>
              <a:gdLst>
                <a:gd name="T0" fmla="*/ 0 w 726"/>
                <a:gd name="T1" fmla="*/ 30 h 342"/>
                <a:gd name="T2" fmla="*/ 134 w 726"/>
                <a:gd name="T3" fmla="*/ 222 h 342"/>
                <a:gd name="T4" fmla="*/ 272 w 726"/>
                <a:gd name="T5" fmla="*/ 0 h 342"/>
                <a:gd name="T6" fmla="*/ 0 60000 65536"/>
                <a:gd name="T7" fmla="*/ 0 60000 65536"/>
                <a:gd name="T8" fmla="*/ 0 60000 65536"/>
              </a:gdLst>
              <a:ahLst/>
              <a:cxnLst>
                <a:cxn ang="T6">
                  <a:pos x="T0" y="T1"/>
                </a:cxn>
                <a:cxn ang="T7">
                  <a:pos x="T2" y="T3"/>
                </a:cxn>
                <a:cxn ang="T8">
                  <a:pos x="T4" y="T5"/>
                </a:cxn>
              </a:cxnLst>
              <a:rect l="0" t="0" r="r" b="b"/>
              <a:pathLst>
                <a:path w="726" h="342">
                  <a:moveTo>
                    <a:pt x="0" y="45"/>
                  </a:moveTo>
                  <a:cubicBezTo>
                    <a:pt x="60" y="93"/>
                    <a:pt x="237" y="342"/>
                    <a:pt x="358" y="335"/>
                  </a:cubicBezTo>
                  <a:cubicBezTo>
                    <a:pt x="479" y="328"/>
                    <a:pt x="649" y="70"/>
                    <a:pt x="726" y="0"/>
                  </a:cubicBezTo>
                </a:path>
              </a:pathLst>
            </a:custGeom>
            <a:noFill/>
            <a:ln w="9525" cap="flat" cmpd="sng">
              <a:solidFill>
                <a:schemeClr val="tx1"/>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grpSp>
          <p:nvGrpSpPr>
            <p:cNvPr id="13329" name="Group 66"/>
            <p:cNvGrpSpPr>
              <a:grpSpLocks noRot="1"/>
            </p:cNvGrpSpPr>
            <p:nvPr/>
          </p:nvGrpSpPr>
          <p:grpSpPr bwMode="auto">
            <a:xfrm>
              <a:off x="4456" y="3067"/>
              <a:ext cx="544" cy="784"/>
              <a:chOff x="1882" y="2659"/>
              <a:chExt cx="544" cy="784"/>
            </a:xfrm>
          </p:grpSpPr>
          <p:sp>
            <p:nvSpPr>
              <p:cNvPr id="13337" name="Rectangle 67"/>
              <p:cNvSpPr>
                <a:spLocks noChangeArrowheads="1"/>
              </p:cNvSpPr>
              <p:nvPr/>
            </p:nvSpPr>
            <p:spPr bwMode="auto">
              <a:xfrm>
                <a:off x="1882" y="3022"/>
                <a:ext cx="544"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da-DK" sz="1200"/>
              </a:p>
              <a:p>
                <a:pPr algn="ctr"/>
                <a:r>
                  <a:rPr lang="da-DK"/>
                  <a:t>MIB</a:t>
                </a:r>
              </a:p>
            </p:txBody>
          </p:sp>
          <p:sp>
            <p:nvSpPr>
              <p:cNvPr id="13338" name="Rectangle 68"/>
              <p:cNvSpPr>
                <a:spLocks noChangeArrowheads="1"/>
              </p:cNvSpPr>
              <p:nvPr/>
            </p:nvSpPr>
            <p:spPr bwMode="auto">
              <a:xfrm>
                <a:off x="1882" y="2659"/>
                <a:ext cx="544"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t>Agent</a:t>
                </a:r>
              </a:p>
            </p:txBody>
          </p:sp>
          <p:sp>
            <p:nvSpPr>
              <p:cNvPr id="13339" name="Line 69"/>
              <p:cNvSpPr>
                <a:spLocks noChangeShapeType="1"/>
              </p:cNvSpPr>
              <p:nvPr/>
            </p:nvSpPr>
            <p:spPr bwMode="auto">
              <a:xfrm>
                <a:off x="1882" y="2659"/>
                <a:ext cx="544" cy="0"/>
              </a:xfrm>
              <a:prstGeom prst="line">
                <a:avLst/>
              </a:prstGeom>
              <a:noFill/>
              <a:ln w="127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40" name="Line 70"/>
              <p:cNvSpPr>
                <a:spLocks noChangeShapeType="1"/>
              </p:cNvSpPr>
              <p:nvPr/>
            </p:nvSpPr>
            <p:spPr bwMode="auto">
              <a:xfrm>
                <a:off x="1882" y="3443"/>
                <a:ext cx="5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41" name="Line 71"/>
              <p:cNvSpPr>
                <a:spLocks noChangeShapeType="1"/>
              </p:cNvSpPr>
              <p:nvPr/>
            </p:nvSpPr>
            <p:spPr bwMode="auto">
              <a:xfrm>
                <a:off x="1882" y="2659"/>
                <a:ext cx="0" cy="7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42" name="Line 72"/>
              <p:cNvSpPr>
                <a:spLocks noChangeShapeType="1"/>
              </p:cNvSpPr>
              <p:nvPr/>
            </p:nvSpPr>
            <p:spPr bwMode="auto">
              <a:xfrm>
                <a:off x="2426" y="2659"/>
                <a:ext cx="0" cy="7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43" name="Line 73"/>
              <p:cNvSpPr>
                <a:spLocks noChangeShapeType="1"/>
              </p:cNvSpPr>
              <p:nvPr/>
            </p:nvSpPr>
            <p:spPr bwMode="auto">
              <a:xfrm>
                <a:off x="1882" y="3022"/>
                <a:ext cx="5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grpSp>
        <p:sp>
          <p:nvSpPr>
            <p:cNvPr id="13330" name="Freeform 74"/>
            <p:cNvSpPr>
              <a:spLocks/>
            </p:cNvSpPr>
            <p:nvPr/>
          </p:nvSpPr>
          <p:spPr bwMode="auto">
            <a:xfrm>
              <a:off x="4592" y="3294"/>
              <a:ext cx="272" cy="227"/>
            </a:xfrm>
            <a:custGeom>
              <a:avLst/>
              <a:gdLst>
                <a:gd name="T0" fmla="*/ 0 w 726"/>
                <a:gd name="T1" fmla="*/ 30 h 342"/>
                <a:gd name="T2" fmla="*/ 134 w 726"/>
                <a:gd name="T3" fmla="*/ 222 h 342"/>
                <a:gd name="T4" fmla="*/ 272 w 726"/>
                <a:gd name="T5" fmla="*/ 0 h 342"/>
                <a:gd name="T6" fmla="*/ 0 60000 65536"/>
                <a:gd name="T7" fmla="*/ 0 60000 65536"/>
                <a:gd name="T8" fmla="*/ 0 60000 65536"/>
              </a:gdLst>
              <a:ahLst/>
              <a:cxnLst>
                <a:cxn ang="T6">
                  <a:pos x="T0" y="T1"/>
                </a:cxn>
                <a:cxn ang="T7">
                  <a:pos x="T2" y="T3"/>
                </a:cxn>
                <a:cxn ang="T8">
                  <a:pos x="T4" y="T5"/>
                </a:cxn>
              </a:cxnLst>
              <a:rect l="0" t="0" r="r" b="b"/>
              <a:pathLst>
                <a:path w="726" h="342">
                  <a:moveTo>
                    <a:pt x="0" y="45"/>
                  </a:moveTo>
                  <a:cubicBezTo>
                    <a:pt x="60" y="93"/>
                    <a:pt x="237" y="342"/>
                    <a:pt x="358" y="335"/>
                  </a:cubicBezTo>
                  <a:cubicBezTo>
                    <a:pt x="479" y="328"/>
                    <a:pt x="649" y="70"/>
                    <a:pt x="726" y="0"/>
                  </a:cubicBezTo>
                </a:path>
              </a:pathLst>
            </a:custGeom>
            <a:noFill/>
            <a:ln w="9525" cap="flat" cmpd="sng">
              <a:solidFill>
                <a:schemeClr val="tx1"/>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31" name="AutoShape 75"/>
            <p:cNvSpPr>
              <a:spLocks noChangeArrowheads="1"/>
            </p:cNvSpPr>
            <p:nvPr/>
          </p:nvSpPr>
          <p:spPr bwMode="auto">
            <a:xfrm>
              <a:off x="3594" y="1570"/>
              <a:ext cx="2087" cy="635"/>
            </a:xfrm>
            <a:prstGeom prst="cloudCallout">
              <a:avLst>
                <a:gd name="adj1" fmla="val 38310"/>
                <a:gd name="adj2" fmla="val -2937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spcBef>
                  <a:spcPct val="20000"/>
                </a:spcBef>
                <a:buClr>
                  <a:srgbClr val="336600"/>
                </a:buClr>
                <a:buFont typeface="Wingdings" pitchFamily="2" charset="2"/>
                <a:buNone/>
              </a:pPr>
              <a:r>
                <a:rPr lang="da-DK" dirty="0" err="1">
                  <a:solidFill>
                    <a:srgbClr val="000066"/>
                  </a:solidFill>
                  <a:latin typeface="Arial Narrow" pitchFamily="34" charset="0"/>
                </a:rPr>
                <a:t>Polling</a:t>
              </a:r>
              <a:r>
                <a:rPr lang="da-DK" dirty="0">
                  <a:solidFill>
                    <a:srgbClr val="000066"/>
                  </a:solidFill>
                  <a:latin typeface="Arial Narrow" pitchFamily="34" charset="0"/>
                </a:rPr>
                <a:t>, </a:t>
              </a:r>
              <a:r>
                <a:rPr lang="da-DK" dirty="0" err="1">
                  <a:solidFill>
                    <a:srgbClr val="000066"/>
                  </a:solidFill>
                  <a:latin typeface="Arial Narrow" pitchFamily="34" charset="0"/>
                </a:rPr>
                <a:t>Traps</a:t>
              </a:r>
              <a:r>
                <a:rPr lang="da-DK" dirty="0">
                  <a:solidFill>
                    <a:srgbClr val="000066"/>
                  </a:solidFill>
                  <a:latin typeface="Arial Narrow" pitchFamily="34" charset="0"/>
                </a:rPr>
                <a:t> </a:t>
              </a:r>
              <a:r>
                <a:rPr lang="da-DK" dirty="0" smtClean="0">
                  <a:solidFill>
                    <a:srgbClr val="000066"/>
                  </a:solidFill>
                  <a:latin typeface="Arial Narrow" pitchFamily="34" charset="0"/>
                </a:rPr>
                <a:t>and</a:t>
              </a:r>
              <a:endParaRPr lang="da-DK" dirty="0">
                <a:solidFill>
                  <a:srgbClr val="000066"/>
                </a:solidFill>
                <a:latin typeface="Arial Narrow" pitchFamily="34" charset="0"/>
              </a:endParaRPr>
            </a:p>
            <a:p>
              <a:pPr algn="ctr">
                <a:lnSpc>
                  <a:spcPct val="85000"/>
                </a:lnSpc>
                <a:spcBef>
                  <a:spcPct val="20000"/>
                </a:spcBef>
                <a:buClr>
                  <a:srgbClr val="336600"/>
                </a:buClr>
                <a:buFont typeface="Wingdings" pitchFamily="2" charset="2"/>
                <a:buNone/>
              </a:pPr>
              <a:r>
                <a:rPr lang="da-DK" dirty="0" err="1">
                  <a:solidFill>
                    <a:srgbClr val="000066"/>
                  </a:solidFill>
                  <a:latin typeface="Arial Narrow" pitchFamily="34" charset="0"/>
                </a:rPr>
                <a:t>Get</a:t>
              </a:r>
              <a:r>
                <a:rPr lang="da-DK" dirty="0">
                  <a:solidFill>
                    <a:srgbClr val="000066"/>
                  </a:solidFill>
                  <a:latin typeface="Arial Narrow" pitchFamily="34" charset="0"/>
                </a:rPr>
                <a:t>, Set kommandoer</a:t>
              </a:r>
            </a:p>
          </p:txBody>
        </p:sp>
        <p:sp>
          <p:nvSpPr>
            <p:cNvPr id="13332" name="AutoShape 76"/>
            <p:cNvSpPr>
              <a:spLocks noChangeArrowheads="1"/>
            </p:cNvSpPr>
            <p:nvPr/>
          </p:nvSpPr>
          <p:spPr bwMode="auto">
            <a:xfrm>
              <a:off x="3866" y="890"/>
              <a:ext cx="318" cy="363"/>
            </a:xfrm>
            <a:prstGeom prst="can">
              <a:avLst>
                <a:gd name="adj" fmla="val 28538"/>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5000"/>
                </a:lnSpc>
                <a:spcBef>
                  <a:spcPct val="20000"/>
                </a:spcBef>
                <a:buClr>
                  <a:srgbClr val="336600"/>
                </a:buClr>
                <a:buFont typeface="Wingdings" pitchFamily="2" charset="2"/>
                <a:buNone/>
              </a:pPr>
              <a:r>
                <a:rPr lang="da-DK">
                  <a:solidFill>
                    <a:srgbClr val="000066"/>
                  </a:solidFill>
                  <a:latin typeface="Arial Narrow" pitchFamily="34" charset="0"/>
                </a:rPr>
                <a:t>MIB</a:t>
              </a:r>
            </a:p>
          </p:txBody>
        </p:sp>
        <p:sp>
          <p:nvSpPr>
            <p:cNvPr id="13333" name="Line 77"/>
            <p:cNvSpPr>
              <a:spLocks noChangeShapeType="1"/>
            </p:cNvSpPr>
            <p:nvPr/>
          </p:nvSpPr>
          <p:spPr bwMode="auto">
            <a:xfrm>
              <a:off x="4184" y="1071"/>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34" name="Line 78"/>
            <p:cNvSpPr>
              <a:spLocks noChangeShapeType="1"/>
            </p:cNvSpPr>
            <p:nvPr/>
          </p:nvSpPr>
          <p:spPr bwMode="auto">
            <a:xfrm flipH="1">
              <a:off x="3775" y="1389"/>
              <a:ext cx="545" cy="1814"/>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35" name="Line 79"/>
            <p:cNvSpPr>
              <a:spLocks noChangeShapeType="1"/>
            </p:cNvSpPr>
            <p:nvPr/>
          </p:nvSpPr>
          <p:spPr bwMode="auto">
            <a:xfrm>
              <a:off x="4501" y="1344"/>
              <a:ext cx="0" cy="1769"/>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36" name="Line 80"/>
            <p:cNvSpPr>
              <a:spLocks noChangeShapeType="1"/>
            </p:cNvSpPr>
            <p:nvPr/>
          </p:nvSpPr>
          <p:spPr bwMode="auto">
            <a:xfrm>
              <a:off x="4773" y="1344"/>
              <a:ext cx="454" cy="1814"/>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grpSp>
      <p:sp>
        <p:nvSpPr>
          <p:cNvPr id="3" name="Pladsholder til indhold 2"/>
          <p:cNvSpPr>
            <a:spLocks noGrp="1"/>
          </p:cNvSpPr>
          <p:nvPr>
            <p:ph idx="1"/>
          </p:nvPr>
        </p:nvSpPr>
        <p:spPr>
          <a:xfrm>
            <a:off x="457200" y="1584959"/>
            <a:ext cx="5325256" cy="4541203"/>
          </a:xfrm>
        </p:spPr>
        <p:txBody>
          <a:bodyPr/>
          <a:lstStyle/>
          <a:p>
            <a:r>
              <a:rPr lang="en-US" sz="2000" dirty="0"/>
              <a:t>SNMP managed network systems consists of </a:t>
            </a:r>
            <a:r>
              <a:rPr lang="en-US" sz="2000" b="1" dirty="0"/>
              <a:t>two types </a:t>
            </a:r>
            <a:r>
              <a:rPr lang="en-US" sz="2000" dirty="0"/>
              <a:t>of </a:t>
            </a:r>
            <a:r>
              <a:rPr lang="en-US" sz="2000" dirty="0" smtClean="0"/>
              <a:t>units:</a:t>
            </a:r>
            <a:endParaRPr lang="en-US" sz="2000" dirty="0"/>
          </a:p>
          <a:p>
            <a:pPr lvl="1"/>
            <a:r>
              <a:rPr lang="en-US" sz="1800" b="1" dirty="0" smtClean="0"/>
              <a:t>Network </a:t>
            </a:r>
            <a:r>
              <a:rPr lang="en-US" sz="1800" b="1" dirty="0"/>
              <a:t>Management Station (NMS</a:t>
            </a:r>
            <a:r>
              <a:rPr lang="en-US" sz="1800" b="1" dirty="0" smtClean="0"/>
              <a:t>)</a:t>
            </a:r>
          </a:p>
          <a:p>
            <a:pPr lvl="1"/>
            <a:r>
              <a:rPr lang="en-US" sz="1800" b="1" dirty="0"/>
              <a:t>Controlled units (SNMP agents</a:t>
            </a:r>
            <a:r>
              <a:rPr lang="en-US" sz="1800" b="1" dirty="0" smtClean="0"/>
              <a:t>)</a:t>
            </a:r>
            <a:endParaRPr lang="en-US" sz="1800" b="1" dirty="0"/>
          </a:p>
          <a:p>
            <a:endParaRPr lang="en-US" sz="2000" dirty="0" smtClean="0"/>
          </a:p>
          <a:p>
            <a:r>
              <a:rPr lang="en-US" sz="2000" b="1" dirty="0" smtClean="0"/>
              <a:t>NMS</a:t>
            </a:r>
            <a:r>
              <a:rPr lang="en-US" sz="2000" dirty="0" smtClean="0"/>
              <a:t> </a:t>
            </a:r>
            <a:r>
              <a:rPr lang="en-US" sz="2000" dirty="0"/>
              <a:t>(Network Management Station) is usually a PC management software installed. </a:t>
            </a:r>
            <a:endParaRPr lang="en-US" sz="2000" dirty="0" smtClean="0"/>
          </a:p>
          <a:p>
            <a:r>
              <a:rPr lang="en-US" sz="2000" dirty="0" smtClean="0"/>
              <a:t>From </a:t>
            </a:r>
            <a:r>
              <a:rPr lang="en-US" sz="2000" dirty="0"/>
              <a:t>NMS </a:t>
            </a:r>
            <a:r>
              <a:rPr lang="en-US" sz="2000" dirty="0" smtClean="0"/>
              <a:t>you can </a:t>
            </a:r>
            <a:r>
              <a:rPr lang="en-US" sz="2000" dirty="0"/>
              <a:t>manage and monitor the individual network devices. </a:t>
            </a:r>
            <a:endParaRPr lang="en-US" sz="2000" dirty="0" smtClean="0"/>
          </a:p>
          <a:p>
            <a:r>
              <a:rPr lang="en-US" sz="2000" dirty="0" smtClean="0"/>
              <a:t>NMS </a:t>
            </a:r>
            <a:r>
              <a:rPr lang="en-US" sz="2000" dirty="0"/>
              <a:t>can send commands and receive responses and traps (alarms) from SNMP </a:t>
            </a:r>
            <a:r>
              <a:rPr lang="en-US" sz="2000" dirty="0" smtClean="0"/>
              <a:t>agents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a-DK" dirty="0" smtClean="0"/>
              <a:t>SNMP units</a:t>
            </a:r>
          </a:p>
        </p:txBody>
      </p:sp>
      <p:sp>
        <p:nvSpPr>
          <p:cNvPr id="2" name="Pladsholder til sidefod 1"/>
          <p:cNvSpPr>
            <a:spLocks noGrp="1"/>
          </p:cNvSpPr>
          <p:nvPr>
            <p:ph type="ftr" sz="quarter" idx="12"/>
          </p:nvPr>
        </p:nvSpPr>
        <p:spPr/>
        <p:txBody>
          <a:bodyPr/>
          <a:lstStyle/>
          <a:p>
            <a:pPr>
              <a:defRPr/>
            </a:pPr>
            <a:r>
              <a:rPr lang="en-US" smtClean="0"/>
              <a:t>© Mercantec 2015</a:t>
            </a:r>
            <a:endParaRPr lang="en-US"/>
          </a:p>
        </p:txBody>
      </p:sp>
      <p:grpSp>
        <p:nvGrpSpPr>
          <p:cNvPr id="13316" name="Group 4"/>
          <p:cNvGrpSpPr>
            <a:grpSpLocks/>
          </p:cNvGrpSpPr>
          <p:nvPr/>
        </p:nvGrpSpPr>
        <p:grpSpPr bwMode="auto">
          <a:xfrm>
            <a:off x="5580112" y="1484784"/>
            <a:ext cx="3222625" cy="4743049"/>
            <a:chOff x="3594" y="709"/>
            <a:chExt cx="2166" cy="3142"/>
          </a:xfrm>
        </p:grpSpPr>
        <p:graphicFrame>
          <p:nvGraphicFramePr>
            <p:cNvPr id="13318" name="Object 5"/>
            <p:cNvGraphicFramePr>
              <a:graphicFrameLocks noChangeAspect="1"/>
            </p:cNvGraphicFramePr>
            <p:nvPr/>
          </p:nvGraphicFramePr>
          <p:xfrm>
            <a:off x="5136" y="2568"/>
            <a:ext cx="624" cy="388"/>
          </p:xfrm>
          <a:graphic>
            <a:graphicData uri="http://schemas.openxmlformats.org/presentationml/2006/ole">
              <mc:AlternateContent xmlns:mc="http://schemas.openxmlformats.org/markup-compatibility/2006">
                <mc:Choice xmlns:v="urn:schemas-microsoft-com:vml" Requires="v">
                  <p:oleObj spid="_x0000_s17454" name="Bitmapbillede" r:id="rId3" imgW="781159" imgH="485586" progId="Paint.Picture">
                    <p:embed/>
                  </p:oleObj>
                </mc:Choice>
                <mc:Fallback>
                  <p:oleObj name="Bitmapbillede" r:id="rId3" imgW="781159" imgH="48558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 y="2568"/>
                          <a:ext cx="624"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9" name="Text Box 6"/>
            <p:cNvSpPr txBox="1">
              <a:spLocks noChangeArrowheads="1"/>
            </p:cNvSpPr>
            <p:nvPr/>
          </p:nvSpPr>
          <p:spPr bwMode="auto">
            <a:xfrm>
              <a:off x="5182" y="2341"/>
              <a:ext cx="52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30000"/>
                </a:lnSpc>
                <a:spcBef>
                  <a:spcPct val="50000"/>
                </a:spcBef>
              </a:pPr>
              <a:r>
                <a:rPr lang="da-DK" sz="1600">
                  <a:solidFill>
                    <a:srgbClr val="000066"/>
                  </a:solidFill>
                  <a:latin typeface="Arial Narrow" pitchFamily="34" charset="0"/>
                </a:rPr>
                <a:t>Router</a:t>
              </a:r>
              <a:endParaRPr lang="da-DK" sz="1600" b="1">
                <a:solidFill>
                  <a:srgbClr val="000066"/>
                </a:solidFill>
                <a:latin typeface="Arial Narrow" pitchFamily="34" charset="0"/>
              </a:endParaRPr>
            </a:p>
          </p:txBody>
        </p:sp>
        <p:graphicFrame>
          <p:nvGraphicFramePr>
            <p:cNvPr id="13320" name="Object 7"/>
            <p:cNvGraphicFramePr>
              <a:graphicFrameLocks/>
            </p:cNvGraphicFramePr>
            <p:nvPr/>
          </p:nvGraphicFramePr>
          <p:xfrm>
            <a:off x="4365" y="2568"/>
            <a:ext cx="738" cy="332"/>
          </p:xfrm>
          <a:graphic>
            <a:graphicData uri="http://schemas.openxmlformats.org/presentationml/2006/ole">
              <mc:AlternateContent xmlns:mc="http://schemas.openxmlformats.org/markup-compatibility/2006">
                <mc:Choice xmlns:v="urn:schemas-microsoft-com:vml" Requires="v">
                  <p:oleObj spid="_x0000_s17455" name="Flash Movie" r:id="rId5" imgW="1171575" imgH="527050" progId="Flash.Movie">
                    <p:embed/>
                  </p:oleObj>
                </mc:Choice>
                <mc:Fallback>
                  <p:oleObj name="Flash Movie" r:id="rId5" imgW="1171575" imgH="527050" progId="Flash.Movie">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5" y="2568"/>
                          <a:ext cx="738"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1" name="Text Box 8"/>
            <p:cNvSpPr txBox="1">
              <a:spLocks noChangeArrowheads="1"/>
            </p:cNvSpPr>
            <p:nvPr/>
          </p:nvSpPr>
          <p:spPr bwMode="auto">
            <a:xfrm>
              <a:off x="4501" y="2341"/>
              <a:ext cx="52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30000"/>
                </a:lnSpc>
                <a:spcBef>
                  <a:spcPct val="50000"/>
                </a:spcBef>
              </a:pPr>
              <a:r>
                <a:rPr lang="da-DK" sz="1600">
                  <a:solidFill>
                    <a:srgbClr val="000066"/>
                  </a:solidFill>
                  <a:latin typeface="Arial Narrow" pitchFamily="34" charset="0"/>
                </a:rPr>
                <a:t>Switch</a:t>
              </a:r>
              <a:endParaRPr lang="da-DK" sz="1600" b="1">
                <a:solidFill>
                  <a:srgbClr val="000066"/>
                </a:solidFill>
                <a:latin typeface="Arial Narrow" pitchFamily="34" charset="0"/>
              </a:endParaRPr>
            </a:p>
          </p:txBody>
        </p:sp>
        <p:grpSp>
          <p:nvGrpSpPr>
            <p:cNvPr id="13322" name="Group 9"/>
            <p:cNvGrpSpPr>
              <a:grpSpLocks/>
            </p:cNvGrpSpPr>
            <p:nvPr/>
          </p:nvGrpSpPr>
          <p:grpSpPr bwMode="auto">
            <a:xfrm>
              <a:off x="3866" y="2522"/>
              <a:ext cx="326" cy="499"/>
              <a:chOff x="1159" y="1243"/>
              <a:chExt cx="326" cy="627"/>
            </a:xfrm>
          </p:grpSpPr>
          <p:sp>
            <p:nvSpPr>
              <p:cNvPr id="13381" name="Rectangle 10"/>
              <p:cNvSpPr>
                <a:spLocks noChangeArrowheads="1"/>
              </p:cNvSpPr>
              <p:nvPr/>
            </p:nvSpPr>
            <p:spPr bwMode="auto">
              <a:xfrm>
                <a:off x="1159" y="1291"/>
                <a:ext cx="290" cy="57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a-DK" sz="1600"/>
              </a:p>
            </p:txBody>
          </p:sp>
          <p:sp>
            <p:nvSpPr>
              <p:cNvPr id="13382" name="Rectangle 11"/>
              <p:cNvSpPr>
                <a:spLocks noChangeArrowheads="1"/>
              </p:cNvSpPr>
              <p:nvPr/>
            </p:nvSpPr>
            <p:spPr bwMode="auto">
              <a:xfrm>
                <a:off x="1177" y="1297"/>
                <a:ext cx="266" cy="567"/>
              </a:xfrm>
              <a:prstGeom prst="rect">
                <a:avLst/>
              </a:prstGeom>
              <a:solidFill>
                <a:srgbClr val="B7B79D"/>
              </a:solidFill>
              <a:ln w="19050">
                <a:solidFill>
                  <a:srgbClr val="494936"/>
                </a:solidFill>
                <a:miter lim="800000"/>
                <a:headEnd/>
                <a:tailEnd/>
              </a:ln>
            </p:spPr>
            <p:txBody>
              <a:bodyPr/>
              <a:lstStyle/>
              <a:p>
                <a:endParaRPr lang="da-DK" sz="1600"/>
              </a:p>
            </p:txBody>
          </p:sp>
          <p:sp>
            <p:nvSpPr>
              <p:cNvPr id="13383" name="Freeform 12"/>
              <p:cNvSpPr>
                <a:spLocks/>
              </p:cNvSpPr>
              <p:nvPr/>
            </p:nvSpPr>
            <p:spPr bwMode="auto">
              <a:xfrm>
                <a:off x="1159" y="1243"/>
                <a:ext cx="326" cy="48"/>
              </a:xfrm>
              <a:custGeom>
                <a:avLst/>
                <a:gdLst>
                  <a:gd name="T0" fmla="*/ 0 w 326"/>
                  <a:gd name="T1" fmla="*/ 48 h 48"/>
                  <a:gd name="T2" fmla="*/ 49 w 326"/>
                  <a:gd name="T3" fmla="*/ 0 h 48"/>
                  <a:gd name="T4" fmla="*/ 326 w 326"/>
                  <a:gd name="T5" fmla="*/ 0 h 48"/>
                  <a:gd name="T6" fmla="*/ 290 w 326"/>
                  <a:gd name="T7" fmla="*/ 48 h 48"/>
                  <a:gd name="T8" fmla="*/ 0 w 326"/>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48">
                    <a:moveTo>
                      <a:pt x="0" y="48"/>
                    </a:moveTo>
                    <a:lnTo>
                      <a:pt x="49" y="0"/>
                    </a:lnTo>
                    <a:lnTo>
                      <a:pt x="326" y="0"/>
                    </a:lnTo>
                    <a:lnTo>
                      <a:pt x="290" y="48"/>
                    </a:lnTo>
                    <a:lnTo>
                      <a:pt x="0" y="48"/>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600"/>
              </a:p>
            </p:txBody>
          </p:sp>
          <p:sp>
            <p:nvSpPr>
              <p:cNvPr id="13384" name="Freeform 13"/>
              <p:cNvSpPr>
                <a:spLocks/>
              </p:cNvSpPr>
              <p:nvPr/>
            </p:nvSpPr>
            <p:spPr bwMode="auto">
              <a:xfrm>
                <a:off x="1159" y="1243"/>
                <a:ext cx="326" cy="48"/>
              </a:xfrm>
              <a:custGeom>
                <a:avLst/>
                <a:gdLst>
                  <a:gd name="T0" fmla="*/ 0 w 326"/>
                  <a:gd name="T1" fmla="*/ 48 h 48"/>
                  <a:gd name="T2" fmla="*/ 49 w 326"/>
                  <a:gd name="T3" fmla="*/ 0 h 48"/>
                  <a:gd name="T4" fmla="*/ 326 w 326"/>
                  <a:gd name="T5" fmla="*/ 0 h 48"/>
                  <a:gd name="T6" fmla="*/ 290 w 326"/>
                  <a:gd name="T7" fmla="*/ 48 h 48"/>
                  <a:gd name="T8" fmla="*/ 0 w 326"/>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48">
                    <a:moveTo>
                      <a:pt x="0" y="48"/>
                    </a:moveTo>
                    <a:lnTo>
                      <a:pt x="49" y="0"/>
                    </a:lnTo>
                    <a:lnTo>
                      <a:pt x="326" y="0"/>
                    </a:lnTo>
                    <a:lnTo>
                      <a:pt x="290" y="48"/>
                    </a:lnTo>
                    <a:lnTo>
                      <a:pt x="0" y="48"/>
                    </a:lnTo>
                    <a:close/>
                  </a:path>
                </a:pathLst>
              </a:custGeom>
              <a:solidFill>
                <a:srgbClr val="C9C9B6"/>
              </a:solidFill>
              <a:ln w="19050">
                <a:solidFill>
                  <a:srgbClr val="494936"/>
                </a:solidFill>
                <a:prstDash val="solid"/>
                <a:round/>
                <a:headEnd/>
                <a:tailEnd/>
              </a:ln>
            </p:spPr>
            <p:txBody>
              <a:bodyPr/>
              <a:lstStyle/>
              <a:p>
                <a:endParaRPr lang="da-DK" sz="1600"/>
              </a:p>
            </p:txBody>
          </p:sp>
          <p:sp>
            <p:nvSpPr>
              <p:cNvPr id="13385" name="Rectangle 14"/>
              <p:cNvSpPr>
                <a:spLocks noChangeArrowheads="1"/>
              </p:cNvSpPr>
              <p:nvPr/>
            </p:nvSpPr>
            <p:spPr bwMode="auto">
              <a:xfrm>
                <a:off x="1189" y="1333"/>
                <a:ext cx="109" cy="61"/>
              </a:xfrm>
              <a:prstGeom prst="rect">
                <a:avLst/>
              </a:prstGeom>
              <a:solidFill>
                <a:srgbClr val="C9C9B6"/>
              </a:solidFill>
              <a:ln w="19050">
                <a:solidFill>
                  <a:srgbClr val="626248"/>
                </a:solidFill>
                <a:miter lim="800000"/>
                <a:headEnd/>
                <a:tailEnd/>
              </a:ln>
            </p:spPr>
            <p:txBody>
              <a:bodyPr/>
              <a:lstStyle/>
              <a:p>
                <a:endParaRPr lang="da-DK" sz="1600"/>
              </a:p>
            </p:txBody>
          </p:sp>
          <p:sp>
            <p:nvSpPr>
              <p:cNvPr id="13386" name="Line 15"/>
              <p:cNvSpPr>
                <a:spLocks noChangeShapeType="1"/>
              </p:cNvSpPr>
              <p:nvPr/>
            </p:nvSpPr>
            <p:spPr bwMode="auto">
              <a:xfrm>
                <a:off x="1195" y="1364"/>
                <a:ext cx="97" cy="1"/>
              </a:xfrm>
              <a:prstGeom prst="line">
                <a:avLst/>
              </a:prstGeom>
              <a:noFill/>
              <a:ln w="38100">
                <a:solidFill>
                  <a:srgbClr val="EDEDE7"/>
                </a:solidFill>
                <a:round/>
                <a:headEnd/>
                <a:tailEnd/>
              </a:ln>
              <a:extLst>
                <a:ext uri="{909E8E84-426E-40DD-AFC4-6F175D3DCCD1}">
                  <a14:hiddenFill xmlns:a14="http://schemas.microsoft.com/office/drawing/2010/main">
                    <a:noFill/>
                  </a14:hiddenFill>
                </a:ext>
              </a:extLst>
            </p:spPr>
            <p:txBody>
              <a:bodyPr/>
              <a:lstStyle/>
              <a:p>
                <a:endParaRPr lang="da-DK" sz="1600"/>
              </a:p>
            </p:txBody>
          </p:sp>
          <p:sp>
            <p:nvSpPr>
              <p:cNvPr id="13387" name="Freeform 16"/>
              <p:cNvSpPr>
                <a:spLocks/>
              </p:cNvSpPr>
              <p:nvPr/>
            </p:nvSpPr>
            <p:spPr bwMode="auto">
              <a:xfrm>
                <a:off x="1449" y="1243"/>
                <a:ext cx="36" cy="627"/>
              </a:xfrm>
              <a:custGeom>
                <a:avLst/>
                <a:gdLst>
                  <a:gd name="T0" fmla="*/ 0 w 36"/>
                  <a:gd name="T1" fmla="*/ 627 h 627"/>
                  <a:gd name="T2" fmla="*/ 36 w 36"/>
                  <a:gd name="T3" fmla="*/ 579 h 627"/>
                  <a:gd name="T4" fmla="*/ 36 w 36"/>
                  <a:gd name="T5" fmla="*/ 0 h 627"/>
                  <a:gd name="T6" fmla="*/ 0 w 36"/>
                  <a:gd name="T7" fmla="*/ 48 h 627"/>
                  <a:gd name="T8" fmla="*/ 0 w 36"/>
                  <a:gd name="T9" fmla="*/ 627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627">
                    <a:moveTo>
                      <a:pt x="0" y="627"/>
                    </a:moveTo>
                    <a:lnTo>
                      <a:pt x="36" y="579"/>
                    </a:lnTo>
                    <a:lnTo>
                      <a:pt x="36" y="0"/>
                    </a:lnTo>
                    <a:lnTo>
                      <a:pt x="0" y="48"/>
                    </a:lnTo>
                    <a:lnTo>
                      <a:pt x="0" y="627"/>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600"/>
              </a:p>
            </p:txBody>
          </p:sp>
          <p:sp>
            <p:nvSpPr>
              <p:cNvPr id="13388" name="Freeform 17"/>
              <p:cNvSpPr>
                <a:spLocks/>
              </p:cNvSpPr>
              <p:nvPr/>
            </p:nvSpPr>
            <p:spPr bwMode="auto">
              <a:xfrm>
                <a:off x="1449" y="1243"/>
                <a:ext cx="36" cy="627"/>
              </a:xfrm>
              <a:custGeom>
                <a:avLst/>
                <a:gdLst>
                  <a:gd name="T0" fmla="*/ 0 w 36"/>
                  <a:gd name="T1" fmla="*/ 627 h 627"/>
                  <a:gd name="T2" fmla="*/ 36 w 36"/>
                  <a:gd name="T3" fmla="*/ 579 h 627"/>
                  <a:gd name="T4" fmla="*/ 36 w 36"/>
                  <a:gd name="T5" fmla="*/ 0 h 627"/>
                  <a:gd name="T6" fmla="*/ 0 w 36"/>
                  <a:gd name="T7" fmla="*/ 48 h 627"/>
                  <a:gd name="T8" fmla="*/ 0 w 36"/>
                  <a:gd name="T9" fmla="*/ 627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627">
                    <a:moveTo>
                      <a:pt x="0" y="627"/>
                    </a:moveTo>
                    <a:lnTo>
                      <a:pt x="36" y="579"/>
                    </a:lnTo>
                    <a:lnTo>
                      <a:pt x="36" y="0"/>
                    </a:lnTo>
                    <a:lnTo>
                      <a:pt x="0" y="48"/>
                    </a:lnTo>
                    <a:lnTo>
                      <a:pt x="0" y="627"/>
                    </a:lnTo>
                    <a:close/>
                  </a:path>
                </a:pathLst>
              </a:custGeom>
              <a:solidFill>
                <a:srgbClr val="7A7A5A"/>
              </a:solidFill>
              <a:ln w="19050">
                <a:solidFill>
                  <a:srgbClr val="494936"/>
                </a:solidFill>
                <a:prstDash val="solid"/>
                <a:round/>
                <a:headEnd/>
                <a:tailEnd/>
              </a:ln>
            </p:spPr>
            <p:txBody>
              <a:bodyPr/>
              <a:lstStyle/>
              <a:p>
                <a:endParaRPr lang="da-DK" sz="1600"/>
              </a:p>
            </p:txBody>
          </p:sp>
          <p:sp>
            <p:nvSpPr>
              <p:cNvPr id="13389" name="Line 18"/>
              <p:cNvSpPr>
                <a:spLocks noChangeShapeType="1"/>
              </p:cNvSpPr>
              <p:nvPr/>
            </p:nvSpPr>
            <p:spPr bwMode="auto">
              <a:xfrm>
                <a:off x="1171" y="1834"/>
                <a:ext cx="278" cy="1"/>
              </a:xfrm>
              <a:prstGeom prst="line">
                <a:avLst/>
              </a:prstGeom>
              <a:noFill/>
              <a:ln w="38100">
                <a:solidFill>
                  <a:srgbClr val="EDEDE7"/>
                </a:solidFill>
                <a:round/>
                <a:headEnd/>
                <a:tailEnd/>
              </a:ln>
              <a:extLst>
                <a:ext uri="{909E8E84-426E-40DD-AFC4-6F175D3DCCD1}">
                  <a14:hiddenFill xmlns:a14="http://schemas.microsoft.com/office/drawing/2010/main">
                    <a:noFill/>
                  </a14:hiddenFill>
                </a:ext>
              </a:extLst>
            </p:spPr>
            <p:txBody>
              <a:bodyPr/>
              <a:lstStyle/>
              <a:p>
                <a:endParaRPr lang="da-DK" sz="1600"/>
              </a:p>
            </p:txBody>
          </p:sp>
          <p:sp>
            <p:nvSpPr>
              <p:cNvPr id="13390" name="Line 19"/>
              <p:cNvSpPr>
                <a:spLocks noChangeShapeType="1"/>
              </p:cNvSpPr>
              <p:nvPr/>
            </p:nvSpPr>
            <p:spPr bwMode="auto">
              <a:xfrm>
                <a:off x="1171" y="1520"/>
                <a:ext cx="278" cy="1"/>
              </a:xfrm>
              <a:prstGeom prst="line">
                <a:avLst/>
              </a:prstGeom>
              <a:noFill/>
              <a:ln w="38100">
                <a:solidFill>
                  <a:srgbClr val="EDEDE7"/>
                </a:solidFill>
                <a:round/>
                <a:headEnd/>
                <a:tailEnd/>
              </a:ln>
              <a:extLst>
                <a:ext uri="{909E8E84-426E-40DD-AFC4-6F175D3DCCD1}">
                  <a14:hiddenFill xmlns:a14="http://schemas.microsoft.com/office/drawing/2010/main">
                    <a:noFill/>
                  </a14:hiddenFill>
                </a:ext>
              </a:extLst>
            </p:spPr>
            <p:txBody>
              <a:bodyPr/>
              <a:lstStyle/>
              <a:p>
                <a:endParaRPr lang="da-DK" sz="1600"/>
              </a:p>
            </p:txBody>
          </p:sp>
          <p:sp>
            <p:nvSpPr>
              <p:cNvPr id="13391" name="Line 20"/>
              <p:cNvSpPr>
                <a:spLocks noChangeShapeType="1"/>
              </p:cNvSpPr>
              <p:nvPr/>
            </p:nvSpPr>
            <p:spPr bwMode="auto">
              <a:xfrm>
                <a:off x="1159" y="1834"/>
                <a:ext cx="290" cy="1"/>
              </a:xfrm>
              <a:prstGeom prst="line">
                <a:avLst/>
              </a:prstGeom>
              <a:noFill/>
              <a:ln w="38100">
                <a:solidFill>
                  <a:srgbClr val="494936"/>
                </a:solidFill>
                <a:round/>
                <a:headEnd/>
                <a:tailEnd/>
              </a:ln>
              <a:extLst>
                <a:ext uri="{909E8E84-426E-40DD-AFC4-6F175D3DCCD1}">
                  <a14:hiddenFill xmlns:a14="http://schemas.microsoft.com/office/drawing/2010/main">
                    <a:noFill/>
                  </a14:hiddenFill>
                </a:ext>
              </a:extLst>
            </p:spPr>
            <p:txBody>
              <a:bodyPr/>
              <a:lstStyle/>
              <a:p>
                <a:endParaRPr lang="da-DK" sz="1600"/>
              </a:p>
            </p:txBody>
          </p:sp>
          <p:sp>
            <p:nvSpPr>
              <p:cNvPr id="13392" name="Line 21"/>
              <p:cNvSpPr>
                <a:spLocks noChangeShapeType="1"/>
              </p:cNvSpPr>
              <p:nvPr/>
            </p:nvSpPr>
            <p:spPr bwMode="auto">
              <a:xfrm>
                <a:off x="1159" y="1520"/>
                <a:ext cx="290" cy="1"/>
              </a:xfrm>
              <a:prstGeom prst="line">
                <a:avLst/>
              </a:prstGeom>
              <a:noFill/>
              <a:ln w="38100">
                <a:solidFill>
                  <a:srgbClr val="494936"/>
                </a:solidFill>
                <a:round/>
                <a:headEnd/>
                <a:tailEnd/>
              </a:ln>
              <a:extLst>
                <a:ext uri="{909E8E84-426E-40DD-AFC4-6F175D3DCCD1}">
                  <a14:hiddenFill xmlns:a14="http://schemas.microsoft.com/office/drawing/2010/main">
                    <a:noFill/>
                  </a14:hiddenFill>
                </a:ext>
              </a:extLst>
            </p:spPr>
            <p:txBody>
              <a:bodyPr/>
              <a:lstStyle/>
              <a:p>
                <a:endParaRPr lang="da-DK" sz="1600"/>
              </a:p>
            </p:txBody>
          </p:sp>
          <p:sp>
            <p:nvSpPr>
              <p:cNvPr id="13393" name="Freeform 22"/>
              <p:cNvSpPr>
                <a:spLocks/>
              </p:cNvSpPr>
              <p:nvPr/>
            </p:nvSpPr>
            <p:spPr bwMode="auto">
              <a:xfrm>
                <a:off x="1183" y="1327"/>
                <a:ext cx="121" cy="73"/>
              </a:xfrm>
              <a:custGeom>
                <a:avLst/>
                <a:gdLst>
                  <a:gd name="T0" fmla="*/ 0 w 10"/>
                  <a:gd name="T1" fmla="*/ 73 h 6"/>
                  <a:gd name="T2" fmla="*/ 0 w 10"/>
                  <a:gd name="T3" fmla="*/ 0 h 6"/>
                  <a:gd name="T4" fmla="*/ 121 w 10"/>
                  <a:gd name="T5" fmla="*/ 0 h 6"/>
                  <a:gd name="T6" fmla="*/ 0 60000 65536"/>
                  <a:gd name="T7" fmla="*/ 0 60000 65536"/>
                  <a:gd name="T8" fmla="*/ 0 60000 65536"/>
                </a:gdLst>
                <a:ahLst/>
                <a:cxnLst>
                  <a:cxn ang="T6">
                    <a:pos x="T0" y="T1"/>
                  </a:cxn>
                  <a:cxn ang="T7">
                    <a:pos x="T2" y="T3"/>
                  </a:cxn>
                  <a:cxn ang="T8">
                    <a:pos x="T4" y="T5"/>
                  </a:cxn>
                </a:cxnLst>
                <a:rect l="0" t="0" r="r" b="b"/>
                <a:pathLst>
                  <a:path w="10" h="6">
                    <a:moveTo>
                      <a:pt x="0" y="6"/>
                    </a:moveTo>
                    <a:lnTo>
                      <a:pt x="0" y="0"/>
                    </a:lnTo>
                    <a:lnTo>
                      <a:pt x="10" y="0"/>
                    </a:lnTo>
                  </a:path>
                </a:pathLst>
              </a:custGeom>
              <a:noFill/>
              <a:ln w="19050">
                <a:solidFill>
                  <a:srgbClr val="EDEDE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a-DK" sz="1600"/>
              </a:p>
            </p:txBody>
          </p:sp>
        </p:grpSp>
        <p:sp>
          <p:nvSpPr>
            <p:cNvPr id="13323" name="Rectangle 23"/>
            <p:cNvSpPr>
              <a:spLocks noChangeArrowheads="1"/>
            </p:cNvSpPr>
            <p:nvPr/>
          </p:nvSpPr>
          <p:spPr bwMode="auto">
            <a:xfrm>
              <a:off x="3866" y="2296"/>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30000"/>
                </a:lnSpc>
                <a:spcBef>
                  <a:spcPct val="50000"/>
                </a:spcBef>
              </a:pPr>
              <a:r>
                <a:rPr lang="da-DK" sz="1600">
                  <a:solidFill>
                    <a:srgbClr val="000066"/>
                  </a:solidFill>
                  <a:latin typeface="Arial Narrow" pitchFamily="34" charset="0"/>
                </a:rPr>
                <a:t>Server</a:t>
              </a:r>
            </a:p>
          </p:txBody>
        </p:sp>
        <p:grpSp>
          <p:nvGrpSpPr>
            <p:cNvPr id="13324" name="Group 24"/>
            <p:cNvGrpSpPr>
              <a:grpSpLocks/>
            </p:cNvGrpSpPr>
            <p:nvPr/>
          </p:nvGrpSpPr>
          <p:grpSpPr bwMode="auto">
            <a:xfrm>
              <a:off x="4229" y="709"/>
              <a:ext cx="1497" cy="641"/>
              <a:chOff x="3243" y="1344"/>
              <a:chExt cx="1497" cy="641"/>
            </a:xfrm>
          </p:grpSpPr>
          <p:grpSp>
            <p:nvGrpSpPr>
              <p:cNvPr id="13358" name="Group 25"/>
              <p:cNvGrpSpPr>
                <a:grpSpLocks/>
              </p:cNvGrpSpPr>
              <p:nvPr/>
            </p:nvGrpSpPr>
            <p:grpSpPr bwMode="auto">
              <a:xfrm>
                <a:off x="3243" y="1480"/>
                <a:ext cx="668" cy="505"/>
                <a:chOff x="3214" y="1462"/>
                <a:chExt cx="441" cy="415"/>
              </a:xfrm>
            </p:grpSpPr>
            <p:sp>
              <p:nvSpPr>
                <p:cNvPr id="13360" name="Rectangle 26"/>
                <p:cNvSpPr>
                  <a:spLocks noChangeArrowheads="1"/>
                </p:cNvSpPr>
                <p:nvPr/>
              </p:nvSpPr>
              <p:spPr bwMode="auto">
                <a:xfrm>
                  <a:off x="3214" y="1741"/>
                  <a:ext cx="398" cy="76"/>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a-DK" sz="1600"/>
                </a:p>
              </p:txBody>
            </p:sp>
            <p:sp>
              <p:nvSpPr>
                <p:cNvPr id="13361" name="Rectangle 27"/>
                <p:cNvSpPr>
                  <a:spLocks noChangeArrowheads="1"/>
                </p:cNvSpPr>
                <p:nvPr/>
              </p:nvSpPr>
              <p:spPr bwMode="auto">
                <a:xfrm>
                  <a:off x="3214" y="1741"/>
                  <a:ext cx="398" cy="76"/>
                </a:xfrm>
                <a:prstGeom prst="rect">
                  <a:avLst/>
                </a:prstGeom>
                <a:solidFill>
                  <a:srgbClr val="B7B79D"/>
                </a:solidFill>
                <a:ln w="0">
                  <a:solidFill>
                    <a:srgbClr val="494936"/>
                  </a:solidFill>
                  <a:miter lim="800000"/>
                  <a:headEnd/>
                  <a:tailEnd/>
                </a:ln>
              </p:spPr>
              <p:txBody>
                <a:bodyPr/>
                <a:lstStyle/>
                <a:p>
                  <a:endParaRPr lang="da-DK" sz="1600"/>
                </a:p>
              </p:txBody>
            </p:sp>
            <p:sp>
              <p:nvSpPr>
                <p:cNvPr id="13362" name="Freeform 28"/>
                <p:cNvSpPr>
                  <a:spLocks/>
                </p:cNvSpPr>
                <p:nvPr/>
              </p:nvSpPr>
              <p:spPr bwMode="auto">
                <a:xfrm>
                  <a:off x="3214" y="1699"/>
                  <a:ext cx="441" cy="42"/>
                </a:xfrm>
                <a:custGeom>
                  <a:avLst/>
                  <a:gdLst>
                    <a:gd name="T0" fmla="*/ 0 w 441"/>
                    <a:gd name="T1" fmla="*/ 42 h 42"/>
                    <a:gd name="T2" fmla="*/ 42 w 441"/>
                    <a:gd name="T3" fmla="*/ 0 h 42"/>
                    <a:gd name="T4" fmla="*/ 441 w 441"/>
                    <a:gd name="T5" fmla="*/ 0 h 42"/>
                    <a:gd name="T6" fmla="*/ 398 w 441"/>
                    <a:gd name="T7" fmla="*/ 42 h 42"/>
                    <a:gd name="T8" fmla="*/ 0 w 441"/>
                    <a:gd name="T9" fmla="*/ 4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1" h="42">
                      <a:moveTo>
                        <a:pt x="0" y="42"/>
                      </a:moveTo>
                      <a:lnTo>
                        <a:pt x="42" y="0"/>
                      </a:lnTo>
                      <a:lnTo>
                        <a:pt x="441" y="0"/>
                      </a:lnTo>
                      <a:lnTo>
                        <a:pt x="398" y="42"/>
                      </a:lnTo>
                      <a:lnTo>
                        <a:pt x="0" y="42"/>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600"/>
                </a:p>
              </p:txBody>
            </p:sp>
            <p:sp>
              <p:nvSpPr>
                <p:cNvPr id="13363" name="Freeform 29"/>
                <p:cNvSpPr>
                  <a:spLocks/>
                </p:cNvSpPr>
                <p:nvPr/>
              </p:nvSpPr>
              <p:spPr bwMode="auto">
                <a:xfrm>
                  <a:off x="3214" y="1699"/>
                  <a:ext cx="441" cy="42"/>
                </a:xfrm>
                <a:custGeom>
                  <a:avLst/>
                  <a:gdLst>
                    <a:gd name="T0" fmla="*/ 0 w 441"/>
                    <a:gd name="T1" fmla="*/ 42 h 42"/>
                    <a:gd name="T2" fmla="*/ 42 w 441"/>
                    <a:gd name="T3" fmla="*/ 0 h 42"/>
                    <a:gd name="T4" fmla="*/ 441 w 441"/>
                    <a:gd name="T5" fmla="*/ 0 h 42"/>
                    <a:gd name="T6" fmla="*/ 398 w 441"/>
                    <a:gd name="T7" fmla="*/ 42 h 42"/>
                    <a:gd name="T8" fmla="*/ 0 w 441"/>
                    <a:gd name="T9" fmla="*/ 4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1" h="42">
                      <a:moveTo>
                        <a:pt x="0" y="42"/>
                      </a:moveTo>
                      <a:lnTo>
                        <a:pt x="42" y="0"/>
                      </a:lnTo>
                      <a:lnTo>
                        <a:pt x="441" y="0"/>
                      </a:lnTo>
                      <a:lnTo>
                        <a:pt x="398" y="42"/>
                      </a:lnTo>
                      <a:lnTo>
                        <a:pt x="0" y="42"/>
                      </a:lnTo>
                      <a:close/>
                    </a:path>
                  </a:pathLst>
                </a:custGeom>
                <a:solidFill>
                  <a:srgbClr val="C9C9B6"/>
                </a:solidFill>
                <a:ln w="0">
                  <a:solidFill>
                    <a:srgbClr val="494936"/>
                  </a:solidFill>
                  <a:prstDash val="solid"/>
                  <a:round/>
                  <a:headEnd/>
                  <a:tailEnd/>
                </a:ln>
              </p:spPr>
              <p:txBody>
                <a:bodyPr/>
                <a:lstStyle/>
                <a:p>
                  <a:endParaRPr lang="da-DK" sz="1600"/>
                </a:p>
              </p:txBody>
            </p:sp>
            <p:sp>
              <p:nvSpPr>
                <p:cNvPr id="13364" name="Line 30"/>
                <p:cNvSpPr>
                  <a:spLocks noChangeShapeType="1"/>
                </p:cNvSpPr>
                <p:nvPr/>
              </p:nvSpPr>
              <p:spPr bwMode="auto">
                <a:xfrm flipH="1">
                  <a:off x="3494" y="1775"/>
                  <a:ext cx="9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a-DK" sz="1600"/>
                </a:p>
              </p:txBody>
            </p:sp>
            <p:sp>
              <p:nvSpPr>
                <p:cNvPr id="13365" name="Freeform 31"/>
                <p:cNvSpPr>
                  <a:spLocks/>
                </p:cNvSpPr>
                <p:nvPr/>
              </p:nvSpPr>
              <p:spPr bwMode="auto">
                <a:xfrm>
                  <a:off x="3612" y="1699"/>
                  <a:ext cx="43" cy="118"/>
                </a:xfrm>
                <a:custGeom>
                  <a:avLst/>
                  <a:gdLst>
                    <a:gd name="T0" fmla="*/ 0 w 43"/>
                    <a:gd name="T1" fmla="*/ 118 h 118"/>
                    <a:gd name="T2" fmla="*/ 43 w 43"/>
                    <a:gd name="T3" fmla="*/ 74 h 118"/>
                    <a:gd name="T4" fmla="*/ 43 w 43"/>
                    <a:gd name="T5" fmla="*/ 0 h 118"/>
                    <a:gd name="T6" fmla="*/ 0 w 43"/>
                    <a:gd name="T7" fmla="*/ 42 h 118"/>
                    <a:gd name="T8" fmla="*/ 0 w 43"/>
                    <a:gd name="T9" fmla="*/ 118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18">
                      <a:moveTo>
                        <a:pt x="0" y="118"/>
                      </a:moveTo>
                      <a:lnTo>
                        <a:pt x="43" y="74"/>
                      </a:lnTo>
                      <a:lnTo>
                        <a:pt x="43" y="0"/>
                      </a:lnTo>
                      <a:lnTo>
                        <a:pt x="0" y="42"/>
                      </a:lnTo>
                      <a:lnTo>
                        <a:pt x="0" y="118"/>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600"/>
                </a:p>
              </p:txBody>
            </p:sp>
            <p:sp>
              <p:nvSpPr>
                <p:cNvPr id="13366" name="Freeform 32"/>
                <p:cNvSpPr>
                  <a:spLocks/>
                </p:cNvSpPr>
                <p:nvPr/>
              </p:nvSpPr>
              <p:spPr bwMode="auto">
                <a:xfrm>
                  <a:off x="3612" y="1699"/>
                  <a:ext cx="43" cy="118"/>
                </a:xfrm>
                <a:custGeom>
                  <a:avLst/>
                  <a:gdLst>
                    <a:gd name="T0" fmla="*/ 0 w 43"/>
                    <a:gd name="T1" fmla="*/ 118 h 118"/>
                    <a:gd name="T2" fmla="*/ 43 w 43"/>
                    <a:gd name="T3" fmla="*/ 74 h 118"/>
                    <a:gd name="T4" fmla="*/ 43 w 43"/>
                    <a:gd name="T5" fmla="*/ 0 h 118"/>
                    <a:gd name="T6" fmla="*/ 0 w 43"/>
                    <a:gd name="T7" fmla="*/ 42 h 118"/>
                    <a:gd name="T8" fmla="*/ 0 w 43"/>
                    <a:gd name="T9" fmla="*/ 118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18">
                      <a:moveTo>
                        <a:pt x="0" y="118"/>
                      </a:moveTo>
                      <a:lnTo>
                        <a:pt x="43" y="74"/>
                      </a:lnTo>
                      <a:lnTo>
                        <a:pt x="43" y="0"/>
                      </a:lnTo>
                      <a:lnTo>
                        <a:pt x="0" y="42"/>
                      </a:lnTo>
                      <a:lnTo>
                        <a:pt x="0" y="118"/>
                      </a:lnTo>
                      <a:close/>
                    </a:path>
                  </a:pathLst>
                </a:custGeom>
                <a:solidFill>
                  <a:srgbClr val="7A7A5A"/>
                </a:solidFill>
                <a:ln w="0">
                  <a:solidFill>
                    <a:srgbClr val="494936"/>
                  </a:solidFill>
                  <a:prstDash val="solid"/>
                  <a:round/>
                  <a:headEnd/>
                  <a:tailEnd/>
                </a:ln>
              </p:spPr>
              <p:txBody>
                <a:bodyPr/>
                <a:lstStyle/>
                <a:p>
                  <a:endParaRPr lang="da-DK" sz="1600"/>
                </a:p>
              </p:txBody>
            </p:sp>
            <p:sp>
              <p:nvSpPr>
                <p:cNvPr id="13367" name="Freeform 33"/>
                <p:cNvSpPr>
                  <a:spLocks/>
                </p:cNvSpPr>
                <p:nvPr/>
              </p:nvSpPr>
              <p:spPr bwMode="auto">
                <a:xfrm>
                  <a:off x="3216" y="1808"/>
                  <a:ext cx="352" cy="58"/>
                </a:xfrm>
                <a:custGeom>
                  <a:avLst/>
                  <a:gdLst>
                    <a:gd name="T0" fmla="*/ 0 w 352"/>
                    <a:gd name="T1" fmla="*/ 58 h 58"/>
                    <a:gd name="T2" fmla="*/ 45 w 352"/>
                    <a:gd name="T3" fmla="*/ 0 h 58"/>
                    <a:gd name="T4" fmla="*/ 352 w 352"/>
                    <a:gd name="T5" fmla="*/ 0 h 58"/>
                    <a:gd name="T6" fmla="*/ 307 w 352"/>
                    <a:gd name="T7" fmla="*/ 58 h 58"/>
                    <a:gd name="T8" fmla="*/ 0 w 352"/>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58">
                      <a:moveTo>
                        <a:pt x="0" y="58"/>
                      </a:moveTo>
                      <a:lnTo>
                        <a:pt x="45" y="0"/>
                      </a:lnTo>
                      <a:lnTo>
                        <a:pt x="352" y="0"/>
                      </a:lnTo>
                      <a:lnTo>
                        <a:pt x="307" y="58"/>
                      </a:lnTo>
                      <a:lnTo>
                        <a:pt x="0" y="58"/>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600"/>
                </a:p>
              </p:txBody>
            </p:sp>
            <p:sp>
              <p:nvSpPr>
                <p:cNvPr id="13368" name="Freeform 34"/>
                <p:cNvSpPr>
                  <a:spLocks/>
                </p:cNvSpPr>
                <p:nvPr/>
              </p:nvSpPr>
              <p:spPr bwMode="auto">
                <a:xfrm>
                  <a:off x="3216" y="1808"/>
                  <a:ext cx="352" cy="58"/>
                </a:xfrm>
                <a:custGeom>
                  <a:avLst/>
                  <a:gdLst>
                    <a:gd name="T0" fmla="*/ 0 w 352"/>
                    <a:gd name="T1" fmla="*/ 58 h 58"/>
                    <a:gd name="T2" fmla="*/ 45 w 352"/>
                    <a:gd name="T3" fmla="*/ 0 h 58"/>
                    <a:gd name="T4" fmla="*/ 352 w 352"/>
                    <a:gd name="T5" fmla="*/ 0 h 58"/>
                    <a:gd name="T6" fmla="*/ 307 w 352"/>
                    <a:gd name="T7" fmla="*/ 58 h 58"/>
                    <a:gd name="T8" fmla="*/ 0 w 352"/>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58">
                      <a:moveTo>
                        <a:pt x="0" y="58"/>
                      </a:moveTo>
                      <a:lnTo>
                        <a:pt x="45" y="0"/>
                      </a:lnTo>
                      <a:lnTo>
                        <a:pt x="352" y="0"/>
                      </a:lnTo>
                      <a:lnTo>
                        <a:pt x="307" y="58"/>
                      </a:lnTo>
                      <a:lnTo>
                        <a:pt x="0" y="58"/>
                      </a:lnTo>
                      <a:close/>
                    </a:path>
                  </a:pathLst>
                </a:custGeom>
                <a:solidFill>
                  <a:srgbClr val="C9C9B6"/>
                </a:solidFill>
                <a:ln w="0">
                  <a:solidFill>
                    <a:srgbClr val="494936"/>
                  </a:solidFill>
                  <a:prstDash val="solid"/>
                  <a:round/>
                  <a:headEnd/>
                  <a:tailEnd/>
                </a:ln>
              </p:spPr>
              <p:txBody>
                <a:bodyPr/>
                <a:lstStyle/>
                <a:p>
                  <a:endParaRPr lang="da-DK" sz="1600"/>
                </a:p>
              </p:txBody>
            </p:sp>
            <p:sp>
              <p:nvSpPr>
                <p:cNvPr id="13369" name="Freeform 35"/>
                <p:cNvSpPr>
                  <a:spLocks/>
                </p:cNvSpPr>
                <p:nvPr/>
              </p:nvSpPr>
              <p:spPr bwMode="auto">
                <a:xfrm>
                  <a:off x="3523" y="1808"/>
                  <a:ext cx="45" cy="69"/>
                </a:xfrm>
                <a:custGeom>
                  <a:avLst/>
                  <a:gdLst>
                    <a:gd name="T0" fmla="*/ 0 w 45"/>
                    <a:gd name="T1" fmla="*/ 69 h 69"/>
                    <a:gd name="T2" fmla="*/ 45 w 45"/>
                    <a:gd name="T3" fmla="*/ 21 h 69"/>
                    <a:gd name="T4" fmla="*/ 45 w 45"/>
                    <a:gd name="T5" fmla="*/ 0 h 69"/>
                    <a:gd name="T6" fmla="*/ 0 w 45"/>
                    <a:gd name="T7" fmla="*/ 58 h 69"/>
                    <a:gd name="T8" fmla="*/ 0 w 45"/>
                    <a:gd name="T9" fmla="*/ 69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9">
                      <a:moveTo>
                        <a:pt x="0" y="69"/>
                      </a:moveTo>
                      <a:lnTo>
                        <a:pt x="45" y="21"/>
                      </a:lnTo>
                      <a:lnTo>
                        <a:pt x="45" y="0"/>
                      </a:lnTo>
                      <a:lnTo>
                        <a:pt x="0" y="58"/>
                      </a:lnTo>
                      <a:lnTo>
                        <a:pt x="0" y="6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600"/>
                </a:p>
              </p:txBody>
            </p:sp>
            <p:sp>
              <p:nvSpPr>
                <p:cNvPr id="13370" name="Freeform 36"/>
                <p:cNvSpPr>
                  <a:spLocks/>
                </p:cNvSpPr>
                <p:nvPr/>
              </p:nvSpPr>
              <p:spPr bwMode="auto">
                <a:xfrm>
                  <a:off x="3523" y="1808"/>
                  <a:ext cx="45" cy="69"/>
                </a:xfrm>
                <a:custGeom>
                  <a:avLst/>
                  <a:gdLst>
                    <a:gd name="T0" fmla="*/ 0 w 45"/>
                    <a:gd name="T1" fmla="*/ 69 h 69"/>
                    <a:gd name="T2" fmla="*/ 45 w 45"/>
                    <a:gd name="T3" fmla="*/ 21 h 69"/>
                    <a:gd name="T4" fmla="*/ 45 w 45"/>
                    <a:gd name="T5" fmla="*/ 0 h 69"/>
                    <a:gd name="T6" fmla="*/ 0 w 45"/>
                    <a:gd name="T7" fmla="*/ 58 h 69"/>
                    <a:gd name="T8" fmla="*/ 0 w 45"/>
                    <a:gd name="T9" fmla="*/ 69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9">
                      <a:moveTo>
                        <a:pt x="0" y="69"/>
                      </a:moveTo>
                      <a:lnTo>
                        <a:pt x="45" y="21"/>
                      </a:lnTo>
                      <a:lnTo>
                        <a:pt x="45" y="0"/>
                      </a:lnTo>
                      <a:lnTo>
                        <a:pt x="0" y="58"/>
                      </a:lnTo>
                      <a:lnTo>
                        <a:pt x="0" y="69"/>
                      </a:lnTo>
                      <a:close/>
                    </a:path>
                  </a:pathLst>
                </a:custGeom>
                <a:solidFill>
                  <a:srgbClr val="7A7A5A"/>
                </a:solidFill>
                <a:ln w="0">
                  <a:solidFill>
                    <a:srgbClr val="494936"/>
                  </a:solidFill>
                  <a:prstDash val="solid"/>
                  <a:round/>
                  <a:headEnd/>
                  <a:tailEnd/>
                </a:ln>
              </p:spPr>
              <p:txBody>
                <a:bodyPr/>
                <a:lstStyle/>
                <a:p>
                  <a:endParaRPr lang="da-DK" sz="1600"/>
                </a:p>
              </p:txBody>
            </p:sp>
            <p:sp>
              <p:nvSpPr>
                <p:cNvPr id="13371" name="Rectangle 37"/>
                <p:cNvSpPr>
                  <a:spLocks noChangeArrowheads="1"/>
                </p:cNvSpPr>
                <p:nvPr/>
              </p:nvSpPr>
              <p:spPr bwMode="auto">
                <a:xfrm>
                  <a:off x="3216" y="1866"/>
                  <a:ext cx="307" cy="11"/>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a-DK" sz="1600"/>
                </a:p>
              </p:txBody>
            </p:sp>
            <p:sp>
              <p:nvSpPr>
                <p:cNvPr id="13372" name="Rectangle 38"/>
                <p:cNvSpPr>
                  <a:spLocks noChangeArrowheads="1"/>
                </p:cNvSpPr>
                <p:nvPr/>
              </p:nvSpPr>
              <p:spPr bwMode="auto">
                <a:xfrm>
                  <a:off x="3216" y="1866"/>
                  <a:ext cx="307" cy="11"/>
                </a:xfrm>
                <a:prstGeom prst="rect">
                  <a:avLst/>
                </a:prstGeom>
                <a:solidFill>
                  <a:srgbClr val="B7B79D"/>
                </a:solidFill>
                <a:ln w="0">
                  <a:solidFill>
                    <a:srgbClr val="494936"/>
                  </a:solidFill>
                  <a:miter lim="800000"/>
                  <a:headEnd/>
                  <a:tailEnd/>
                </a:ln>
              </p:spPr>
              <p:txBody>
                <a:bodyPr/>
                <a:lstStyle/>
                <a:p>
                  <a:endParaRPr lang="da-DK" sz="1600"/>
                </a:p>
              </p:txBody>
            </p:sp>
            <p:sp>
              <p:nvSpPr>
                <p:cNvPr id="13373" name="Freeform 39"/>
                <p:cNvSpPr>
                  <a:spLocks/>
                </p:cNvSpPr>
                <p:nvPr/>
              </p:nvSpPr>
              <p:spPr bwMode="auto">
                <a:xfrm>
                  <a:off x="3274" y="1699"/>
                  <a:ext cx="316" cy="32"/>
                </a:xfrm>
                <a:custGeom>
                  <a:avLst/>
                  <a:gdLst>
                    <a:gd name="T0" fmla="*/ 0 w 316"/>
                    <a:gd name="T1" fmla="*/ 32 h 32"/>
                    <a:gd name="T2" fmla="*/ 34 w 316"/>
                    <a:gd name="T3" fmla="*/ 0 h 32"/>
                    <a:gd name="T4" fmla="*/ 316 w 316"/>
                    <a:gd name="T5" fmla="*/ 0 h 32"/>
                    <a:gd name="T6" fmla="*/ 285 w 316"/>
                    <a:gd name="T7" fmla="*/ 32 h 32"/>
                    <a:gd name="T8" fmla="*/ 0 w 316"/>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32">
                      <a:moveTo>
                        <a:pt x="0" y="32"/>
                      </a:moveTo>
                      <a:lnTo>
                        <a:pt x="34" y="0"/>
                      </a:lnTo>
                      <a:lnTo>
                        <a:pt x="316" y="0"/>
                      </a:lnTo>
                      <a:lnTo>
                        <a:pt x="285" y="32"/>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600"/>
                </a:p>
              </p:txBody>
            </p:sp>
            <p:sp>
              <p:nvSpPr>
                <p:cNvPr id="13374" name="Freeform 40"/>
                <p:cNvSpPr>
                  <a:spLocks/>
                </p:cNvSpPr>
                <p:nvPr/>
              </p:nvSpPr>
              <p:spPr bwMode="auto">
                <a:xfrm>
                  <a:off x="3274" y="1699"/>
                  <a:ext cx="316" cy="32"/>
                </a:xfrm>
                <a:custGeom>
                  <a:avLst/>
                  <a:gdLst>
                    <a:gd name="T0" fmla="*/ 0 w 316"/>
                    <a:gd name="T1" fmla="*/ 32 h 32"/>
                    <a:gd name="T2" fmla="*/ 34 w 316"/>
                    <a:gd name="T3" fmla="*/ 0 h 32"/>
                    <a:gd name="T4" fmla="*/ 316 w 316"/>
                    <a:gd name="T5" fmla="*/ 0 h 32"/>
                    <a:gd name="T6" fmla="*/ 285 w 316"/>
                    <a:gd name="T7" fmla="*/ 32 h 32"/>
                    <a:gd name="T8" fmla="*/ 0 w 316"/>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32">
                      <a:moveTo>
                        <a:pt x="0" y="32"/>
                      </a:moveTo>
                      <a:lnTo>
                        <a:pt x="34" y="0"/>
                      </a:lnTo>
                      <a:lnTo>
                        <a:pt x="316" y="0"/>
                      </a:lnTo>
                      <a:lnTo>
                        <a:pt x="285" y="32"/>
                      </a:lnTo>
                      <a:lnTo>
                        <a:pt x="0" y="32"/>
                      </a:lnTo>
                      <a:close/>
                    </a:path>
                  </a:pathLst>
                </a:custGeom>
                <a:solidFill>
                  <a:srgbClr val="000000"/>
                </a:solidFill>
                <a:ln w="0">
                  <a:solidFill>
                    <a:srgbClr val="000000"/>
                  </a:solidFill>
                  <a:prstDash val="solid"/>
                  <a:round/>
                  <a:headEnd/>
                  <a:tailEnd/>
                </a:ln>
              </p:spPr>
              <p:txBody>
                <a:bodyPr/>
                <a:lstStyle/>
                <a:p>
                  <a:endParaRPr lang="da-DK" sz="1600"/>
                </a:p>
              </p:txBody>
            </p:sp>
            <p:sp>
              <p:nvSpPr>
                <p:cNvPr id="13375" name="Freeform 41"/>
                <p:cNvSpPr>
                  <a:spLocks/>
                </p:cNvSpPr>
                <p:nvPr/>
              </p:nvSpPr>
              <p:spPr bwMode="auto">
                <a:xfrm>
                  <a:off x="3272" y="1462"/>
                  <a:ext cx="314" cy="30"/>
                </a:xfrm>
                <a:custGeom>
                  <a:avLst/>
                  <a:gdLst>
                    <a:gd name="T0" fmla="*/ 0 w 314"/>
                    <a:gd name="T1" fmla="*/ 30 h 30"/>
                    <a:gd name="T2" fmla="*/ 31 w 314"/>
                    <a:gd name="T3" fmla="*/ 0 h 30"/>
                    <a:gd name="T4" fmla="*/ 314 w 314"/>
                    <a:gd name="T5" fmla="*/ 0 h 30"/>
                    <a:gd name="T6" fmla="*/ 282 w 314"/>
                    <a:gd name="T7" fmla="*/ 30 h 30"/>
                    <a:gd name="T8" fmla="*/ 0 w 314"/>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30">
                      <a:moveTo>
                        <a:pt x="0" y="30"/>
                      </a:moveTo>
                      <a:lnTo>
                        <a:pt x="31" y="0"/>
                      </a:lnTo>
                      <a:lnTo>
                        <a:pt x="314" y="0"/>
                      </a:lnTo>
                      <a:lnTo>
                        <a:pt x="282" y="30"/>
                      </a:lnTo>
                      <a:lnTo>
                        <a:pt x="0" y="3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600"/>
                </a:p>
              </p:txBody>
            </p:sp>
            <p:sp>
              <p:nvSpPr>
                <p:cNvPr id="13376" name="Freeform 42"/>
                <p:cNvSpPr>
                  <a:spLocks/>
                </p:cNvSpPr>
                <p:nvPr/>
              </p:nvSpPr>
              <p:spPr bwMode="auto">
                <a:xfrm>
                  <a:off x="3272" y="1462"/>
                  <a:ext cx="314" cy="30"/>
                </a:xfrm>
                <a:custGeom>
                  <a:avLst/>
                  <a:gdLst>
                    <a:gd name="T0" fmla="*/ 0 w 314"/>
                    <a:gd name="T1" fmla="*/ 30 h 30"/>
                    <a:gd name="T2" fmla="*/ 31 w 314"/>
                    <a:gd name="T3" fmla="*/ 0 h 30"/>
                    <a:gd name="T4" fmla="*/ 314 w 314"/>
                    <a:gd name="T5" fmla="*/ 0 h 30"/>
                    <a:gd name="T6" fmla="*/ 282 w 314"/>
                    <a:gd name="T7" fmla="*/ 30 h 30"/>
                    <a:gd name="T8" fmla="*/ 0 w 314"/>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30">
                      <a:moveTo>
                        <a:pt x="0" y="30"/>
                      </a:moveTo>
                      <a:lnTo>
                        <a:pt x="31" y="0"/>
                      </a:lnTo>
                      <a:lnTo>
                        <a:pt x="314" y="0"/>
                      </a:lnTo>
                      <a:lnTo>
                        <a:pt x="282" y="30"/>
                      </a:lnTo>
                      <a:lnTo>
                        <a:pt x="0" y="30"/>
                      </a:lnTo>
                      <a:close/>
                    </a:path>
                  </a:pathLst>
                </a:custGeom>
                <a:solidFill>
                  <a:srgbClr val="C9C9B6"/>
                </a:solidFill>
                <a:ln w="0">
                  <a:solidFill>
                    <a:srgbClr val="494936"/>
                  </a:solidFill>
                  <a:prstDash val="solid"/>
                  <a:round/>
                  <a:headEnd/>
                  <a:tailEnd/>
                </a:ln>
              </p:spPr>
              <p:txBody>
                <a:bodyPr/>
                <a:lstStyle/>
                <a:p>
                  <a:endParaRPr lang="da-DK" sz="1600"/>
                </a:p>
              </p:txBody>
            </p:sp>
            <p:sp>
              <p:nvSpPr>
                <p:cNvPr id="13377" name="Rectangle 43"/>
                <p:cNvSpPr>
                  <a:spLocks noChangeArrowheads="1"/>
                </p:cNvSpPr>
                <p:nvPr/>
              </p:nvSpPr>
              <p:spPr bwMode="auto">
                <a:xfrm>
                  <a:off x="3272" y="1497"/>
                  <a:ext cx="278" cy="216"/>
                </a:xfrm>
                <a:prstGeom prst="rect">
                  <a:avLst/>
                </a:prstGeom>
                <a:solidFill>
                  <a:srgbClr val="B7B79D"/>
                </a:solidFill>
                <a:ln w="0">
                  <a:solidFill>
                    <a:srgbClr val="494936"/>
                  </a:solidFill>
                  <a:miter lim="800000"/>
                  <a:headEnd/>
                  <a:tailEnd/>
                </a:ln>
              </p:spPr>
              <p:txBody>
                <a:bodyPr/>
                <a:lstStyle/>
                <a:p>
                  <a:endParaRPr lang="da-DK" sz="1600"/>
                </a:p>
              </p:txBody>
            </p:sp>
            <p:sp>
              <p:nvSpPr>
                <p:cNvPr id="13378" name="Rectangle 44"/>
                <p:cNvSpPr>
                  <a:spLocks noChangeArrowheads="1"/>
                </p:cNvSpPr>
                <p:nvPr/>
              </p:nvSpPr>
              <p:spPr bwMode="auto">
                <a:xfrm>
                  <a:off x="3297" y="1520"/>
                  <a:ext cx="229" cy="170"/>
                </a:xfrm>
                <a:prstGeom prst="rect">
                  <a:avLst/>
                </a:prstGeom>
                <a:solidFill>
                  <a:srgbClr val="FFFFFF"/>
                </a:solidFill>
                <a:ln w="0">
                  <a:solidFill>
                    <a:srgbClr val="494936"/>
                  </a:solidFill>
                  <a:miter lim="800000"/>
                  <a:headEnd/>
                  <a:tailEnd/>
                </a:ln>
              </p:spPr>
              <p:txBody>
                <a:bodyPr/>
                <a:lstStyle/>
                <a:p>
                  <a:pPr>
                    <a:lnSpc>
                      <a:spcPct val="85000"/>
                    </a:lnSpc>
                    <a:spcBef>
                      <a:spcPct val="20000"/>
                    </a:spcBef>
                    <a:buClr>
                      <a:srgbClr val="336600"/>
                    </a:buClr>
                    <a:buFont typeface="Wingdings" pitchFamily="2" charset="2"/>
                    <a:buNone/>
                  </a:pPr>
                  <a:r>
                    <a:rPr lang="da-DK" sz="1200">
                      <a:solidFill>
                        <a:srgbClr val="000066"/>
                      </a:solidFill>
                      <a:latin typeface="Arial Narrow" pitchFamily="34" charset="0"/>
                    </a:rPr>
                    <a:t>NMS</a:t>
                  </a:r>
                </a:p>
              </p:txBody>
            </p:sp>
            <p:sp>
              <p:nvSpPr>
                <p:cNvPr id="13379" name="Freeform 45"/>
                <p:cNvSpPr>
                  <a:spLocks/>
                </p:cNvSpPr>
                <p:nvPr/>
              </p:nvSpPr>
              <p:spPr bwMode="auto">
                <a:xfrm>
                  <a:off x="3554" y="1462"/>
                  <a:ext cx="32" cy="262"/>
                </a:xfrm>
                <a:custGeom>
                  <a:avLst/>
                  <a:gdLst>
                    <a:gd name="T0" fmla="*/ 0 w 32"/>
                    <a:gd name="T1" fmla="*/ 262 h 262"/>
                    <a:gd name="T2" fmla="*/ 32 w 32"/>
                    <a:gd name="T3" fmla="*/ 230 h 262"/>
                    <a:gd name="T4" fmla="*/ 32 w 32"/>
                    <a:gd name="T5" fmla="*/ 0 h 262"/>
                    <a:gd name="T6" fmla="*/ 0 w 32"/>
                    <a:gd name="T7" fmla="*/ 30 h 262"/>
                    <a:gd name="T8" fmla="*/ 0 w 32"/>
                    <a:gd name="T9" fmla="*/ 262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62">
                      <a:moveTo>
                        <a:pt x="0" y="262"/>
                      </a:moveTo>
                      <a:lnTo>
                        <a:pt x="32" y="230"/>
                      </a:lnTo>
                      <a:lnTo>
                        <a:pt x="32" y="0"/>
                      </a:lnTo>
                      <a:lnTo>
                        <a:pt x="0" y="30"/>
                      </a:lnTo>
                      <a:lnTo>
                        <a:pt x="0" y="262"/>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sz="1600"/>
                </a:p>
              </p:txBody>
            </p:sp>
            <p:sp>
              <p:nvSpPr>
                <p:cNvPr id="13380" name="Freeform 46"/>
                <p:cNvSpPr>
                  <a:spLocks/>
                </p:cNvSpPr>
                <p:nvPr/>
              </p:nvSpPr>
              <p:spPr bwMode="auto">
                <a:xfrm>
                  <a:off x="3554" y="1462"/>
                  <a:ext cx="32" cy="262"/>
                </a:xfrm>
                <a:custGeom>
                  <a:avLst/>
                  <a:gdLst>
                    <a:gd name="T0" fmla="*/ 0 w 32"/>
                    <a:gd name="T1" fmla="*/ 262 h 262"/>
                    <a:gd name="T2" fmla="*/ 32 w 32"/>
                    <a:gd name="T3" fmla="*/ 230 h 262"/>
                    <a:gd name="T4" fmla="*/ 32 w 32"/>
                    <a:gd name="T5" fmla="*/ 0 h 262"/>
                    <a:gd name="T6" fmla="*/ 0 w 32"/>
                    <a:gd name="T7" fmla="*/ 30 h 262"/>
                    <a:gd name="T8" fmla="*/ 0 w 32"/>
                    <a:gd name="T9" fmla="*/ 262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62">
                      <a:moveTo>
                        <a:pt x="0" y="262"/>
                      </a:moveTo>
                      <a:lnTo>
                        <a:pt x="32" y="230"/>
                      </a:lnTo>
                      <a:lnTo>
                        <a:pt x="32" y="0"/>
                      </a:lnTo>
                      <a:lnTo>
                        <a:pt x="0" y="30"/>
                      </a:lnTo>
                      <a:lnTo>
                        <a:pt x="0" y="262"/>
                      </a:lnTo>
                      <a:close/>
                    </a:path>
                  </a:pathLst>
                </a:custGeom>
                <a:solidFill>
                  <a:srgbClr val="7A7A5A"/>
                </a:solidFill>
                <a:ln w="0">
                  <a:solidFill>
                    <a:srgbClr val="494936"/>
                  </a:solidFill>
                  <a:prstDash val="solid"/>
                  <a:round/>
                  <a:headEnd/>
                  <a:tailEnd/>
                </a:ln>
              </p:spPr>
              <p:txBody>
                <a:bodyPr/>
                <a:lstStyle/>
                <a:p>
                  <a:endParaRPr lang="da-DK" sz="1600"/>
                </a:p>
              </p:txBody>
            </p:sp>
          </p:grpSp>
          <p:sp>
            <p:nvSpPr>
              <p:cNvPr id="13359" name="Text Box 47"/>
              <p:cNvSpPr txBox="1">
                <a:spLocks noChangeArrowheads="1"/>
              </p:cNvSpPr>
              <p:nvPr/>
            </p:nvSpPr>
            <p:spPr bwMode="auto">
              <a:xfrm>
                <a:off x="3923" y="1344"/>
                <a:ext cx="817" cy="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da-DK" sz="1600">
                    <a:solidFill>
                      <a:srgbClr val="000066"/>
                    </a:solidFill>
                    <a:latin typeface="Arial Narrow" pitchFamily="34" charset="0"/>
                  </a:rPr>
                  <a:t>Network </a:t>
                </a:r>
                <a:br>
                  <a:rPr lang="da-DK" sz="1600">
                    <a:solidFill>
                      <a:srgbClr val="000066"/>
                    </a:solidFill>
                    <a:latin typeface="Arial Narrow" pitchFamily="34" charset="0"/>
                  </a:rPr>
                </a:br>
                <a:r>
                  <a:rPr lang="da-DK" sz="1600">
                    <a:solidFill>
                      <a:srgbClr val="000066"/>
                    </a:solidFill>
                    <a:latin typeface="Arial Narrow" pitchFamily="34" charset="0"/>
                  </a:rPr>
                  <a:t>Management System</a:t>
                </a:r>
                <a:endParaRPr lang="da-DK" sz="1600" b="1">
                  <a:solidFill>
                    <a:srgbClr val="000066"/>
                  </a:solidFill>
                  <a:latin typeface="Arial Narrow" pitchFamily="34" charset="0"/>
                </a:endParaRPr>
              </a:p>
            </p:txBody>
          </p:sp>
        </p:grpSp>
        <p:grpSp>
          <p:nvGrpSpPr>
            <p:cNvPr id="13325" name="Group 48"/>
            <p:cNvGrpSpPr>
              <a:grpSpLocks noRot="1"/>
            </p:cNvGrpSpPr>
            <p:nvPr/>
          </p:nvGrpSpPr>
          <p:grpSpPr bwMode="auto">
            <a:xfrm>
              <a:off x="3730" y="3067"/>
              <a:ext cx="544" cy="784"/>
              <a:chOff x="1882" y="2659"/>
              <a:chExt cx="544" cy="784"/>
            </a:xfrm>
          </p:grpSpPr>
          <p:sp>
            <p:nvSpPr>
              <p:cNvPr id="13351" name="Rectangle 49"/>
              <p:cNvSpPr>
                <a:spLocks noChangeArrowheads="1"/>
              </p:cNvSpPr>
              <p:nvPr/>
            </p:nvSpPr>
            <p:spPr bwMode="auto">
              <a:xfrm>
                <a:off x="1882" y="3022"/>
                <a:ext cx="544"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da-DK" sz="1200"/>
              </a:p>
              <a:p>
                <a:pPr algn="ctr"/>
                <a:r>
                  <a:rPr lang="da-DK"/>
                  <a:t>MIB</a:t>
                </a:r>
              </a:p>
            </p:txBody>
          </p:sp>
          <p:sp>
            <p:nvSpPr>
              <p:cNvPr id="13352" name="Rectangle 50"/>
              <p:cNvSpPr>
                <a:spLocks noChangeArrowheads="1"/>
              </p:cNvSpPr>
              <p:nvPr/>
            </p:nvSpPr>
            <p:spPr bwMode="auto">
              <a:xfrm>
                <a:off x="1882" y="2659"/>
                <a:ext cx="544"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t>Agent</a:t>
                </a:r>
              </a:p>
            </p:txBody>
          </p:sp>
          <p:sp>
            <p:nvSpPr>
              <p:cNvPr id="13353" name="Line 51"/>
              <p:cNvSpPr>
                <a:spLocks noChangeShapeType="1"/>
              </p:cNvSpPr>
              <p:nvPr/>
            </p:nvSpPr>
            <p:spPr bwMode="auto">
              <a:xfrm>
                <a:off x="1882" y="2659"/>
                <a:ext cx="544" cy="0"/>
              </a:xfrm>
              <a:prstGeom prst="line">
                <a:avLst/>
              </a:prstGeom>
              <a:noFill/>
              <a:ln w="127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54" name="Line 52"/>
              <p:cNvSpPr>
                <a:spLocks noChangeShapeType="1"/>
              </p:cNvSpPr>
              <p:nvPr/>
            </p:nvSpPr>
            <p:spPr bwMode="auto">
              <a:xfrm>
                <a:off x="1882" y="3443"/>
                <a:ext cx="5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55" name="Line 53"/>
              <p:cNvSpPr>
                <a:spLocks noChangeShapeType="1"/>
              </p:cNvSpPr>
              <p:nvPr/>
            </p:nvSpPr>
            <p:spPr bwMode="auto">
              <a:xfrm>
                <a:off x="1882" y="2659"/>
                <a:ext cx="0" cy="7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56" name="Line 54"/>
              <p:cNvSpPr>
                <a:spLocks noChangeShapeType="1"/>
              </p:cNvSpPr>
              <p:nvPr/>
            </p:nvSpPr>
            <p:spPr bwMode="auto">
              <a:xfrm>
                <a:off x="2426" y="2659"/>
                <a:ext cx="0" cy="7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57" name="Line 55"/>
              <p:cNvSpPr>
                <a:spLocks noChangeShapeType="1"/>
              </p:cNvSpPr>
              <p:nvPr/>
            </p:nvSpPr>
            <p:spPr bwMode="auto">
              <a:xfrm>
                <a:off x="1882" y="3022"/>
                <a:ext cx="5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grpSp>
        <p:sp>
          <p:nvSpPr>
            <p:cNvPr id="13326" name="Freeform 56"/>
            <p:cNvSpPr>
              <a:spLocks/>
            </p:cNvSpPr>
            <p:nvPr/>
          </p:nvSpPr>
          <p:spPr bwMode="auto">
            <a:xfrm>
              <a:off x="3866" y="3294"/>
              <a:ext cx="272" cy="227"/>
            </a:xfrm>
            <a:custGeom>
              <a:avLst/>
              <a:gdLst>
                <a:gd name="T0" fmla="*/ 0 w 726"/>
                <a:gd name="T1" fmla="*/ 30 h 342"/>
                <a:gd name="T2" fmla="*/ 134 w 726"/>
                <a:gd name="T3" fmla="*/ 222 h 342"/>
                <a:gd name="T4" fmla="*/ 272 w 726"/>
                <a:gd name="T5" fmla="*/ 0 h 342"/>
                <a:gd name="T6" fmla="*/ 0 60000 65536"/>
                <a:gd name="T7" fmla="*/ 0 60000 65536"/>
                <a:gd name="T8" fmla="*/ 0 60000 65536"/>
              </a:gdLst>
              <a:ahLst/>
              <a:cxnLst>
                <a:cxn ang="T6">
                  <a:pos x="T0" y="T1"/>
                </a:cxn>
                <a:cxn ang="T7">
                  <a:pos x="T2" y="T3"/>
                </a:cxn>
                <a:cxn ang="T8">
                  <a:pos x="T4" y="T5"/>
                </a:cxn>
              </a:cxnLst>
              <a:rect l="0" t="0" r="r" b="b"/>
              <a:pathLst>
                <a:path w="726" h="342">
                  <a:moveTo>
                    <a:pt x="0" y="45"/>
                  </a:moveTo>
                  <a:cubicBezTo>
                    <a:pt x="60" y="93"/>
                    <a:pt x="237" y="342"/>
                    <a:pt x="358" y="335"/>
                  </a:cubicBezTo>
                  <a:cubicBezTo>
                    <a:pt x="479" y="328"/>
                    <a:pt x="649" y="70"/>
                    <a:pt x="726" y="0"/>
                  </a:cubicBezTo>
                </a:path>
              </a:pathLst>
            </a:custGeom>
            <a:noFill/>
            <a:ln w="9525" cap="flat" cmpd="sng">
              <a:solidFill>
                <a:schemeClr val="tx1"/>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grpSp>
          <p:nvGrpSpPr>
            <p:cNvPr id="13327" name="Group 57"/>
            <p:cNvGrpSpPr>
              <a:grpSpLocks noRot="1"/>
            </p:cNvGrpSpPr>
            <p:nvPr/>
          </p:nvGrpSpPr>
          <p:grpSpPr bwMode="auto">
            <a:xfrm>
              <a:off x="5182" y="3067"/>
              <a:ext cx="544" cy="784"/>
              <a:chOff x="1882" y="2659"/>
              <a:chExt cx="544" cy="784"/>
            </a:xfrm>
          </p:grpSpPr>
          <p:sp>
            <p:nvSpPr>
              <p:cNvPr id="13344" name="Rectangle 58"/>
              <p:cNvSpPr>
                <a:spLocks noChangeArrowheads="1"/>
              </p:cNvSpPr>
              <p:nvPr/>
            </p:nvSpPr>
            <p:spPr bwMode="auto">
              <a:xfrm>
                <a:off x="1882" y="3022"/>
                <a:ext cx="544"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da-DK" sz="1200"/>
              </a:p>
              <a:p>
                <a:pPr algn="ctr"/>
                <a:r>
                  <a:rPr lang="da-DK"/>
                  <a:t>MIB</a:t>
                </a:r>
              </a:p>
            </p:txBody>
          </p:sp>
          <p:sp>
            <p:nvSpPr>
              <p:cNvPr id="13345" name="Rectangle 59"/>
              <p:cNvSpPr>
                <a:spLocks noChangeArrowheads="1"/>
              </p:cNvSpPr>
              <p:nvPr/>
            </p:nvSpPr>
            <p:spPr bwMode="auto">
              <a:xfrm>
                <a:off x="1882" y="2659"/>
                <a:ext cx="544"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t>Agent</a:t>
                </a:r>
              </a:p>
            </p:txBody>
          </p:sp>
          <p:sp>
            <p:nvSpPr>
              <p:cNvPr id="13346" name="Line 60"/>
              <p:cNvSpPr>
                <a:spLocks noChangeShapeType="1"/>
              </p:cNvSpPr>
              <p:nvPr/>
            </p:nvSpPr>
            <p:spPr bwMode="auto">
              <a:xfrm>
                <a:off x="1882" y="2659"/>
                <a:ext cx="544" cy="0"/>
              </a:xfrm>
              <a:prstGeom prst="line">
                <a:avLst/>
              </a:prstGeom>
              <a:noFill/>
              <a:ln w="127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47" name="Line 61"/>
              <p:cNvSpPr>
                <a:spLocks noChangeShapeType="1"/>
              </p:cNvSpPr>
              <p:nvPr/>
            </p:nvSpPr>
            <p:spPr bwMode="auto">
              <a:xfrm>
                <a:off x="1882" y="3443"/>
                <a:ext cx="5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48" name="Line 62"/>
              <p:cNvSpPr>
                <a:spLocks noChangeShapeType="1"/>
              </p:cNvSpPr>
              <p:nvPr/>
            </p:nvSpPr>
            <p:spPr bwMode="auto">
              <a:xfrm>
                <a:off x="1882" y="2659"/>
                <a:ext cx="0" cy="7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49" name="Line 63"/>
              <p:cNvSpPr>
                <a:spLocks noChangeShapeType="1"/>
              </p:cNvSpPr>
              <p:nvPr/>
            </p:nvSpPr>
            <p:spPr bwMode="auto">
              <a:xfrm>
                <a:off x="2426" y="2659"/>
                <a:ext cx="0" cy="7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50" name="Line 64"/>
              <p:cNvSpPr>
                <a:spLocks noChangeShapeType="1"/>
              </p:cNvSpPr>
              <p:nvPr/>
            </p:nvSpPr>
            <p:spPr bwMode="auto">
              <a:xfrm>
                <a:off x="1882" y="3022"/>
                <a:ext cx="5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grpSp>
        <p:sp>
          <p:nvSpPr>
            <p:cNvPr id="13328" name="Freeform 65"/>
            <p:cNvSpPr>
              <a:spLocks/>
            </p:cNvSpPr>
            <p:nvPr/>
          </p:nvSpPr>
          <p:spPr bwMode="auto">
            <a:xfrm>
              <a:off x="5318" y="3294"/>
              <a:ext cx="272" cy="227"/>
            </a:xfrm>
            <a:custGeom>
              <a:avLst/>
              <a:gdLst>
                <a:gd name="T0" fmla="*/ 0 w 726"/>
                <a:gd name="T1" fmla="*/ 30 h 342"/>
                <a:gd name="T2" fmla="*/ 134 w 726"/>
                <a:gd name="T3" fmla="*/ 222 h 342"/>
                <a:gd name="T4" fmla="*/ 272 w 726"/>
                <a:gd name="T5" fmla="*/ 0 h 342"/>
                <a:gd name="T6" fmla="*/ 0 60000 65536"/>
                <a:gd name="T7" fmla="*/ 0 60000 65536"/>
                <a:gd name="T8" fmla="*/ 0 60000 65536"/>
              </a:gdLst>
              <a:ahLst/>
              <a:cxnLst>
                <a:cxn ang="T6">
                  <a:pos x="T0" y="T1"/>
                </a:cxn>
                <a:cxn ang="T7">
                  <a:pos x="T2" y="T3"/>
                </a:cxn>
                <a:cxn ang="T8">
                  <a:pos x="T4" y="T5"/>
                </a:cxn>
              </a:cxnLst>
              <a:rect l="0" t="0" r="r" b="b"/>
              <a:pathLst>
                <a:path w="726" h="342">
                  <a:moveTo>
                    <a:pt x="0" y="45"/>
                  </a:moveTo>
                  <a:cubicBezTo>
                    <a:pt x="60" y="93"/>
                    <a:pt x="237" y="342"/>
                    <a:pt x="358" y="335"/>
                  </a:cubicBezTo>
                  <a:cubicBezTo>
                    <a:pt x="479" y="328"/>
                    <a:pt x="649" y="70"/>
                    <a:pt x="726" y="0"/>
                  </a:cubicBezTo>
                </a:path>
              </a:pathLst>
            </a:custGeom>
            <a:noFill/>
            <a:ln w="9525" cap="flat" cmpd="sng">
              <a:solidFill>
                <a:schemeClr val="tx1"/>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grpSp>
          <p:nvGrpSpPr>
            <p:cNvPr id="13329" name="Group 66"/>
            <p:cNvGrpSpPr>
              <a:grpSpLocks noRot="1"/>
            </p:cNvGrpSpPr>
            <p:nvPr/>
          </p:nvGrpSpPr>
          <p:grpSpPr bwMode="auto">
            <a:xfrm>
              <a:off x="4456" y="3067"/>
              <a:ext cx="544" cy="784"/>
              <a:chOff x="1882" y="2659"/>
              <a:chExt cx="544" cy="784"/>
            </a:xfrm>
          </p:grpSpPr>
          <p:sp>
            <p:nvSpPr>
              <p:cNvPr id="13337" name="Rectangle 67"/>
              <p:cNvSpPr>
                <a:spLocks noChangeArrowheads="1"/>
              </p:cNvSpPr>
              <p:nvPr/>
            </p:nvSpPr>
            <p:spPr bwMode="auto">
              <a:xfrm>
                <a:off x="1882" y="3022"/>
                <a:ext cx="544"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da-DK" sz="1200"/>
              </a:p>
              <a:p>
                <a:pPr algn="ctr"/>
                <a:r>
                  <a:rPr lang="da-DK"/>
                  <a:t>MIB</a:t>
                </a:r>
              </a:p>
            </p:txBody>
          </p:sp>
          <p:sp>
            <p:nvSpPr>
              <p:cNvPr id="13338" name="Rectangle 68"/>
              <p:cNvSpPr>
                <a:spLocks noChangeArrowheads="1"/>
              </p:cNvSpPr>
              <p:nvPr/>
            </p:nvSpPr>
            <p:spPr bwMode="auto">
              <a:xfrm>
                <a:off x="1882" y="2659"/>
                <a:ext cx="544"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a:t>Agent</a:t>
                </a:r>
              </a:p>
            </p:txBody>
          </p:sp>
          <p:sp>
            <p:nvSpPr>
              <p:cNvPr id="13339" name="Line 69"/>
              <p:cNvSpPr>
                <a:spLocks noChangeShapeType="1"/>
              </p:cNvSpPr>
              <p:nvPr/>
            </p:nvSpPr>
            <p:spPr bwMode="auto">
              <a:xfrm>
                <a:off x="1882" y="2659"/>
                <a:ext cx="544" cy="0"/>
              </a:xfrm>
              <a:prstGeom prst="line">
                <a:avLst/>
              </a:prstGeom>
              <a:noFill/>
              <a:ln w="127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40" name="Line 70"/>
              <p:cNvSpPr>
                <a:spLocks noChangeShapeType="1"/>
              </p:cNvSpPr>
              <p:nvPr/>
            </p:nvSpPr>
            <p:spPr bwMode="auto">
              <a:xfrm>
                <a:off x="1882" y="3443"/>
                <a:ext cx="5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41" name="Line 71"/>
              <p:cNvSpPr>
                <a:spLocks noChangeShapeType="1"/>
              </p:cNvSpPr>
              <p:nvPr/>
            </p:nvSpPr>
            <p:spPr bwMode="auto">
              <a:xfrm>
                <a:off x="1882" y="2659"/>
                <a:ext cx="0" cy="7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42" name="Line 72"/>
              <p:cNvSpPr>
                <a:spLocks noChangeShapeType="1"/>
              </p:cNvSpPr>
              <p:nvPr/>
            </p:nvSpPr>
            <p:spPr bwMode="auto">
              <a:xfrm>
                <a:off x="2426" y="2659"/>
                <a:ext cx="0" cy="7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43" name="Line 73"/>
              <p:cNvSpPr>
                <a:spLocks noChangeShapeType="1"/>
              </p:cNvSpPr>
              <p:nvPr/>
            </p:nvSpPr>
            <p:spPr bwMode="auto">
              <a:xfrm>
                <a:off x="1882" y="3022"/>
                <a:ext cx="5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grpSp>
        <p:sp>
          <p:nvSpPr>
            <p:cNvPr id="13330" name="Freeform 74"/>
            <p:cNvSpPr>
              <a:spLocks/>
            </p:cNvSpPr>
            <p:nvPr/>
          </p:nvSpPr>
          <p:spPr bwMode="auto">
            <a:xfrm>
              <a:off x="4592" y="3294"/>
              <a:ext cx="272" cy="227"/>
            </a:xfrm>
            <a:custGeom>
              <a:avLst/>
              <a:gdLst>
                <a:gd name="T0" fmla="*/ 0 w 726"/>
                <a:gd name="T1" fmla="*/ 30 h 342"/>
                <a:gd name="T2" fmla="*/ 134 w 726"/>
                <a:gd name="T3" fmla="*/ 222 h 342"/>
                <a:gd name="T4" fmla="*/ 272 w 726"/>
                <a:gd name="T5" fmla="*/ 0 h 342"/>
                <a:gd name="T6" fmla="*/ 0 60000 65536"/>
                <a:gd name="T7" fmla="*/ 0 60000 65536"/>
                <a:gd name="T8" fmla="*/ 0 60000 65536"/>
              </a:gdLst>
              <a:ahLst/>
              <a:cxnLst>
                <a:cxn ang="T6">
                  <a:pos x="T0" y="T1"/>
                </a:cxn>
                <a:cxn ang="T7">
                  <a:pos x="T2" y="T3"/>
                </a:cxn>
                <a:cxn ang="T8">
                  <a:pos x="T4" y="T5"/>
                </a:cxn>
              </a:cxnLst>
              <a:rect l="0" t="0" r="r" b="b"/>
              <a:pathLst>
                <a:path w="726" h="342">
                  <a:moveTo>
                    <a:pt x="0" y="45"/>
                  </a:moveTo>
                  <a:cubicBezTo>
                    <a:pt x="60" y="93"/>
                    <a:pt x="237" y="342"/>
                    <a:pt x="358" y="335"/>
                  </a:cubicBezTo>
                  <a:cubicBezTo>
                    <a:pt x="479" y="328"/>
                    <a:pt x="649" y="70"/>
                    <a:pt x="726" y="0"/>
                  </a:cubicBezTo>
                </a:path>
              </a:pathLst>
            </a:custGeom>
            <a:noFill/>
            <a:ln w="9525" cap="flat" cmpd="sng">
              <a:solidFill>
                <a:schemeClr val="tx1"/>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31" name="AutoShape 75"/>
            <p:cNvSpPr>
              <a:spLocks noChangeArrowheads="1"/>
            </p:cNvSpPr>
            <p:nvPr/>
          </p:nvSpPr>
          <p:spPr bwMode="auto">
            <a:xfrm>
              <a:off x="3594" y="1570"/>
              <a:ext cx="2087" cy="635"/>
            </a:xfrm>
            <a:prstGeom prst="cloudCallout">
              <a:avLst>
                <a:gd name="adj1" fmla="val 38310"/>
                <a:gd name="adj2" fmla="val -2937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spcBef>
                  <a:spcPct val="20000"/>
                </a:spcBef>
                <a:buClr>
                  <a:srgbClr val="336600"/>
                </a:buClr>
                <a:buFont typeface="Wingdings" pitchFamily="2" charset="2"/>
                <a:buNone/>
              </a:pPr>
              <a:r>
                <a:rPr lang="da-DK" dirty="0" err="1">
                  <a:solidFill>
                    <a:srgbClr val="000066"/>
                  </a:solidFill>
                  <a:latin typeface="Arial Narrow" pitchFamily="34" charset="0"/>
                </a:rPr>
                <a:t>Polling</a:t>
              </a:r>
              <a:r>
                <a:rPr lang="da-DK" dirty="0">
                  <a:solidFill>
                    <a:srgbClr val="000066"/>
                  </a:solidFill>
                  <a:latin typeface="Arial Narrow" pitchFamily="34" charset="0"/>
                </a:rPr>
                <a:t>, </a:t>
              </a:r>
              <a:r>
                <a:rPr lang="da-DK" dirty="0" err="1">
                  <a:solidFill>
                    <a:srgbClr val="000066"/>
                  </a:solidFill>
                  <a:latin typeface="Arial Narrow" pitchFamily="34" charset="0"/>
                </a:rPr>
                <a:t>Traps</a:t>
              </a:r>
              <a:r>
                <a:rPr lang="da-DK" dirty="0">
                  <a:solidFill>
                    <a:srgbClr val="000066"/>
                  </a:solidFill>
                  <a:latin typeface="Arial Narrow" pitchFamily="34" charset="0"/>
                </a:rPr>
                <a:t> </a:t>
              </a:r>
              <a:r>
                <a:rPr lang="da-DK" dirty="0" smtClean="0">
                  <a:solidFill>
                    <a:srgbClr val="000066"/>
                  </a:solidFill>
                  <a:latin typeface="Arial Narrow" pitchFamily="34" charset="0"/>
                </a:rPr>
                <a:t>and</a:t>
              </a:r>
              <a:endParaRPr lang="da-DK" dirty="0">
                <a:solidFill>
                  <a:srgbClr val="000066"/>
                </a:solidFill>
                <a:latin typeface="Arial Narrow" pitchFamily="34" charset="0"/>
              </a:endParaRPr>
            </a:p>
            <a:p>
              <a:pPr algn="ctr">
                <a:lnSpc>
                  <a:spcPct val="85000"/>
                </a:lnSpc>
                <a:spcBef>
                  <a:spcPct val="20000"/>
                </a:spcBef>
                <a:buClr>
                  <a:srgbClr val="336600"/>
                </a:buClr>
                <a:buFont typeface="Wingdings" pitchFamily="2" charset="2"/>
                <a:buNone/>
              </a:pPr>
              <a:r>
                <a:rPr lang="da-DK" dirty="0" err="1">
                  <a:solidFill>
                    <a:srgbClr val="000066"/>
                  </a:solidFill>
                  <a:latin typeface="Arial Narrow" pitchFamily="34" charset="0"/>
                </a:rPr>
                <a:t>Get</a:t>
              </a:r>
              <a:r>
                <a:rPr lang="da-DK" dirty="0">
                  <a:solidFill>
                    <a:srgbClr val="000066"/>
                  </a:solidFill>
                  <a:latin typeface="Arial Narrow" pitchFamily="34" charset="0"/>
                </a:rPr>
                <a:t>, Set kommandoer</a:t>
              </a:r>
            </a:p>
          </p:txBody>
        </p:sp>
        <p:sp>
          <p:nvSpPr>
            <p:cNvPr id="13332" name="AutoShape 76"/>
            <p:cNvSpPr>
              <a:spLocks noChangeArrowheads="1"/>
            </p:cNvSpPr>
            <p:nvPr/>
          </p:nvSpPr>
          <p:spPr bwMode="auto">
            <a:xfrm>
              <a:off x="3866" y="890"/>
              <a:ext cx="318" cy="363"/>
            </a:xfrm>
            <a:prstGeom prst="can">
              <a:avLst>
                <a:gd name="adj" fmla="val 28538"/>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5000"/>
                </a:lnSpc>
                <a:spcBef>
                  <a:spcPct val="20000"/>
                </a:spcBef>
                <a:buClr>
                  <a:srgbClr val="336600"/>
                </a:buClr>
                <a:buFont typeface="Wingdings" pitchFamily="2" charset="2"/>
                <a:buNone/>
              </a:pPr>
              <a:r>
                <a:rPr lang="da-DK">
                  <a:solidFill>
                    <a:srgbClr val="000066"/>
                  </a:solidFill>
                  <a:latin typeface="Arial Narrow" pitchFamily="34" charset="0"/>
                </a:rPr>
                <a:t>MIB</a:t>
              </a:r>
            </a:p>
          </p:txBody>
        </p:sp>
        <p:sp>
          <p:nvSpPr>
            <p:cNvPr id="13333" name="Line 77"/>
            <p:cNvSpPr>
              <a:spLocks noChangeShapeType="1"/>
            </p:cNvSpPr>
            <p:nvPr/>
          </p:nvSpPr>
          <p:spPr bwMode="auto">
            <a:xfrm>
              <a:off x="4184" y="1071"/>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34" name="Line 78"/>
            <p:cNvSpPr>
              <a:spLocks noChangeShapeType="1"/>
            </p:cNvSpPr>
            <p:nvPr/>
          </p:nvSpPr>
          <p:spPr bwMode="auto">
            <a:xfrm flipH="1">
              <a:off x="3775" y="1389"/>
              <a:ext cx="545" cy="1814"/>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35" name="Line 79"/>
            <p:cNvSpPr>
              <a:spLocks noChangeShapeType="1"/>
            </p:cNvSpPr>
            <p:nvPr/>
          </p:nvSpPr>
          <p:spPr bwMode="auto">
            <a:xfrm>
              <a:off x="4501" y="1344"/>
              <a:ext cx="0" cy="1769"/>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sp>
          <p:nvSpPr>
            <p:cNvPr id="13336" name="Line 80"/>
            <p:cNvSpPr>
              <a:spLocks noChangeShapeType="1"/>
            </p:cNvSpPr>
            <p:nvPr/>
          </p:nvSpPr>
          <p:spPr bwMode="auto">
            <a:xfrm>
              <a:off x="4773" y="1344"/>
              <a:ext cx="454" cy="1814"/>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00"/>
            </a:p>
          </p:txBody>
        </p:sp>
      </p:grpSp>
      <p:sp>
        <p:nvSpPr>
          <p:cNvPr id="3" name="Pladsholder til indhold 2"/>
          <p:cNvSpPr>
            <a:spLocks noGrp="1"/>
          </p:cNvSpPr>
          <p:nvPr>
            <p:ph idx="1"/>
          </p:nvPr>
        </p:nvSpPr>
        <p:spPr>
          <a:xfrm>
            <a:off x="457200" y="1584959"/>
            <a:ext cx="5050904" cy="4541203"/>
          </a:xfrm>
        </p:spPr>
        <p:txBody>
          <a:bodyPr/>
          <a:lstStyle/>
          <a:p>
            <a:r>
              <a:rPr lang="en-US" sz="2000" dirty="0" smtClean="0"/>
              <a:t>An </a:t>
            </a:r>
            <a:r>
              <a:rPr lang="en-US" sz="2000" b="1" dirty="0"/>
              <a:t>SNMP agent </a:t>
            </a:r>
            <a:r>
              <a:rPr lang="en-US" sz="2000" dirty="0"/>
              <a:t>is a piece of network management software installed in a controlled device, for example, switch, router or server. </a:t>
            </a:r>
            <a:endParaRPr lang="en-US" sz="2000" dirty="0" smtClean="0"/>
          </a:p>
          <a:p>
            <a:r>
              <a:rPr lang="en-US" sz="2000" dirty="0" smtClean="0"/>
              <a:t>Agents </a:t>
            </a:r>
            <a:r>
              <a:rPr lang="en-US" sz="2000" dirty="0"/>
              <a:t>respond to inquiries from NMS, </a:t>
            </a:r>
            <a:r>
              <a:rPr lang="en-US" sz="2000" dirty="0" smtClean="0"/>
              <a:t>witch means </a:t>
            </a:r>
            <a:r>
              <a:rPr lang="en-US" sz="2000" dirty="0"/>
              <a:t>the agent retrieves management information from the device MIB and translates it to SNMP format. </a:t>
            </a:r>
            <a:endParaRPr lang="en-US" sz="2000" dirty="0" smtClean="0"/>
          </a:p>
          <a:p>
            <a:r>
              <a:rPr lang="en-US" sz="2000" dirty="0" smtClean="0"/>
              <a:t>Agents </a:t>
            </a:r>
            <a:r>
              <a:rPr lang="en-US" sz="2000" dirty="0"/>
              <a:t>can also receive commands from NMS on changes to be made in the MIB</a:t>
            </a:r>
            <a:endParaRPr lang="da-DK" sz="2000" dirty="0"/>
          </a:p>
        </p:txBody>
      </p:sp>
    </p:spTree>
    <p:extLst>
      <p:ext uri="{BB962C8B-B14F-4D97-AF65-F5344CB8AC3E}">
        <p14:creationId xmlns:p14="http://schemas.microsoft.com/office/powerpoint/2010/main" val="70690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da-DK" dirty="0" smtClean="0"/>
              <a:t>Network Management Software</a:t>
            </a:r>
          </a:p>
        </p:txBody>
      </p:sp>
      <p:sp>
        <p:nvSpPr>
          <p:cNvPr id="3" name="Pladsholder til indhold 2"/>
          <p:cNvSpPr>
            <a:spLocks noGrp="1"/>
          </p:cNvSpPr>
          <p:nvPr>
            <p:ph idx="1"/>
          </p:nvPr>
        </p:nvSpPr>
        <p:spPr/>
        <p:txBody>
          <a:bodyPr/>
          <a:lstStyle/>
          <a:p>
            <a:r>
              <a:rPr lang="en-US" sz="2000" dirty="0"/>
              <a:t>Network management software are programs that can control and monitor network devices. The programs may be proprietary </a:t>
            </a:r>
            <a:r>
              <a:rPr lang="en-US" sz="2000" dirty="0" err="1"/>
              <a:t>ie</a:t>
            </a:r>
            <a:r>
              <a:rPr lang="en-US" sz="2000" dirty="0"/>
              <a:t> that they only work with units of the manufacturer or they may be generic and work with all types of products.</a:t>
            </a:r>
          </a:p>
          <a:p>
            <a:r>
              <a:rPr lang="en-US" sz="2000" dirty="0"/>
              <a:t>After the development of the protocols SNMP and RMON, it has been possible to make general programs that can control and monitor all the products as long as they use SNMP / RMON.</a:t>
            </a:r>
          </a:p>
          <a:p>
            <a:r>
              <a:rPr lang="en-US" sz="2000" dirty="0"/>
              <a:t>Network Management station is usually a PC using Linux, Unix or Windows operating system</a:t>
            </a:r>
          </a:p>
          <a:p>
            <a:r>
              <a:rPr lang="en-US" sz="2000" dirty="0"/>
              <a:t>Examples of popular network management programs are:</a:t>
            </a:r>
          </a:p>
          <a:p>
            <a:pPr lvl="1"/>
            <a:r>
              <a:rPr lang="en-US" sz="1600" dirty="0"/>
              <a:t>HP </a:t>
            </a:r>
            <a:r>
              <a:rPr lang="en-US" sz="1600" dirty="0" err="1"/>
              <a:t>OpenView</a:t>
            </a:r>
            <a:r>
              <a:rPr lang="en-US" sz="1600" dirty="0"/>
              <a:t>, </a:t>
            </a:r>
            <a:r>
              <a:rPr lang="en-US" sz="1600" dirty="0" err="1"/>
              <a:t>Nagios</a:t>
            </a:r>
            <a:r>
              <a:rPr lang="en-US" sz="1600" dirty="0"/>
              <a:t>, </a:t>
            </a:r>
            <a:r>
              <a:rPr lang="en-US" sz="1600" dirty="0" err="1"/>
              <a:t>Zenoss</a:t>
            </a:r>
            <a:endParaRPr lang="en-US" sz="1600" dirty="0"/>
          </a:p>
          <a:p>
            <a:pPr lvl="1"/>
            <a:endParaRPr lang="en-US" sz="1600" dirty="0" smtClean="0">
              <a:hlinkClick r:id="rId2"/>
            </a:endParaRPr>
          </a:p>
          <a:p>
            <a:pPr lvl="1"/>
            <a:endParaRPr lang="en-US" sz="1600" dirty="0" smtClean="0">
              <a:hlinkClick r:id="rId2"/>
            </a:endParaRPr>
          </a:p>
          <a:p>
            <a:r>
              <a:rPr lang="en-US" sz="2000" dirty="0" smtClean="0">
                <a:hlinkClick r:id="rId2"/>
              </a:rPr>
              <a:t>http</a:t>
            </a:r>
            <a:r>
              <a:rPr lang="en-US" sz="2000" dirty="0">
                <a:hlinkClick r:id="rId2"/>
              </a:rPr>
              <a:t>://</a:t>
            </a:r>
            <a:r>
              <a:rPr lang="en-US" sz="2000" dirty="0" smtClean="0">
                <a:hlinkClick r:id="rId2"/>
              </a:rPr>
              <a:t>ipinfo.info/html/network_management_software.php</a:t>
            </a:r>
            <a:r>
              <a:rPr lang="en-US" sz="2000" dirty="0" smtClean="0"/>
              <a:t> </a:t>
            </a:r>
            <a:endParaRPr lang="en-US" sz="2000" dirty="0"/>
          </a:p>
        </p:txBody>
      </p:sp>
      <p:sp>
        <p:nvSpPr>
          <p:cNvPr id="2" name="Pladsholder til sidefod 1"/>
          <p:cNvSpPr>
            <a:spLocks noGrp="1"/>
          </p:cNvSpPr>
          <p:nvPr>
            <p:ph type="ftr" sz="quarter" idx="12"/>
          </p:nvPr>
        </p:nvSpPr>
        <p:spPr/>
        <p:txBody>
          <a:bodyPr/>
          <a:lstStyle/>
          <a:p>
            <a:pPr>
              <a:defRPr/>
            </a:pPr>
            <a:r>
              <a:rPr lang="da-DK" smtClean="0"/>
              <a:t>© Mercantec 2015</a:t>
            </a:r>
            <a:endParaRPr lang="da-DK" dirty="0"/>
          </a:p>
        </p:txBody>
      </p:sp>
      <p:pic>
        <p:nvPicPr>
          <p:cNvPr id="4" name="Billede 3" descr="Skærmklip">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480" y="5013176"/>
            <a:ext cx="4139952" cy="6365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da-DK" dirty="0" smtClean="0"/>
              <a:t>SNMP </a:t>
            </a:r>
            <a:r>
              <a:rPr lang="da-DK" dirty="0" err="1" smtClean="0"/>
              <a:t>commands</a:t>
            </a:r>
            <a:endParaRPr lang="da-DK" dirty="0" smtClean="0"/>
          </a:p>
        </p:txBody>
      </p:sp>
      <p:sp>
        <p:nvSpPr>
          <p:cNvPr id="15363" name="Rectangle 3"/>
          <p:cNvSpPr>
            <a:spLocks noGrp="1" noChangeArrowheads="1"/>
          </p:cNvSpPr>
          <p:nvPr>
            <p:ph idx="1"/>
          </p:nvPr>
        </p:nvSpPr>
        <p:spPr/>
        <p:txBody>
          <a:bodyPr/>
          <a:lstStyle/>
          <a:p>
            <a:pPr>
              <a:lnSpc>
                <a:spcPct val="80000"/>
              </a:lnSpc>
            </a:pPr>
            <a:r>
              <a:rPr lang="en-US" sz="1800" dirty="0"/>
              <a:t>Management console and network device communicate </a:t>
            </a:r>
            <a:r>
              <a:rPr lang="en-US" sz="1800" dirty="0" smtClean="0"/>
              <a:t>using SNMP </a:t>
            </a:r>
            <a:r>
              <a:rPr lang="en-US" sz="1800" dirty="0"/>
              <a:t>command </a:t>
            </a:r>
            <a:r>
              <a:rPr lang="en-US" sz="1800" dirty="0" smtClean="0"/>
              <a:t>set</a:t>
            </a:r>
            <a:endParaRPr lang="en-US" sz="1800" dirty="0"/>
          </a:p>
          <a:p>
            <a:pPr lvl="1">
              <a:lnSpc>
                <a:spcPct val="80000"/>
              </a:lnSpc>
            </a:pPr>
            <a:r>
              <a:rPr lang="en-US" sz="1400" dirty="0"/>
              <a:t>The philosophy is that there should be few and very simple commands, as the chart below also </a:t>
            </a:r>
            <a:r>
              <a:rPr lang="en-US" sz="1400" dirty="0" smtClean="0"/>
              <a:t>shows</a:t>
            </a:r>
          </a:p>
          <a:p>
            <a:pPr lvl="1">
              <a:lnSpc>
                <a:spcPct val="80000"/>
              </a:lnSpc>
            </a:pPr>
            <a:endParaRPr lang="en-US" sz="1800" dirty="0"/>
          </a:p>
          <a:p>
            <a:pPr>
              <a:lnSpc>
                <a:spcPct val="80000"/>
              </a:lnSpc>
            </a:pPr>
            <a:r>
              <a:rPr lang="en-US" sz="1800" dirty="0"/>
              <a:t>So if you need a variable from a device such as uptime </a:t>
            </a:r>
            <a:r>
              <a:rPr lang="en-US" sz="1800" dirty="0" smtClean="0"/>
              <a:t>you’ll send the </a:t>
            </a:r>
            <a:r>
              <a:rPr lang="en-US" sz="1800" dirty="0"/>
              <a:t>"Get request variable" </a:t>
            </a:r>
            <a:r>
              <a:rPr lang="en-US" sz="1800" dirty="0" smtClean="0"/>
              <a:t>command</a:t>
            </a:r>
            <a:endParaRPr lang="en-US" sz="1800" dirty="0"/>
          </a:p>
          <a:p>
            <a:pPr lvl="1">
              <a:lnSpc>
                <a:spcPct val="80000"/>
              </a:lnSpc>
            </a:pPr>
            <a:r>
              <a:rPr lang="en-US" sz="1400" dirty="0"/>
              <a:t>The device then sends "Get response variable value"</a:t>
            </a:r>
            <a:endParaRPr lang="da-DK" sz="1100" dirty="0" smtClean="0"/>
          </a:p>
        </p:txBody>
      </p:sp>
      <p:sp>
        <p:nvSpPr>
          <p:cNvPr id="2" name="Pladsholder til sidefod 1"/>
          <p:cNvSpPr>
            <a:spLocks noGrp="1"/>
          </p:cNvSpPr>
          <p:nvPr>
            <p:ph type="ftr" sz="quarter" idx="12"/>
          </p:nvPr>
        </p:nvSpPr>
        <p:spPr/>
        <p:txBody>
          <a:bodyPr/>
          <a:lstStyle/>
          <a:p>
            <a:pPr>
              <a:defRPr/>
            </a:pPr>
            <a:r>
              <a:rPr lang="en-US" smtClean="0"/>
              <a:t>© Mercantec 2015</a:t>
            </a:r>
            <a:endParaRPr lang="en-US"/>
          </a:p>
        </p:txBody>
      </p:sp>
      <p:grpSp>
        <p:nvGrpSpPr>
          <p:cNvPr id="15364" name="Rectangle 5"/>
          <p:cNvGrpSpPr>
            <a:grpSpLocks noGrp="1" noRot="1"/>
          </p:cNvGrpSpPr>
          <p:nvPr/>
        </p:nvGrpSpPr>
        <p:grpSpPr bwMode="auto">
          <a:xfrm>
            <a:off x="533400" y="3788246"/>
            <a:ext cx="8135938" cy="2305050"/>
            <a:chOff x="385" y="2840"/>
            <a:chExt cx="5125" cy="1452"/>
          </a:xfrm>
        </p:grpSpPr>
        <p:sp>
          <p:nvSpPr>
            <p:cNvPr id="15367" name="Rectangle 6"/>
            <p:cNvSpPr>
              <a:spLocks noChangeArrowheads="1"/>
            </p:cNvSpPr>
            <p:nvPr/>
          </p:nvSpPr>
          <p:spPr bwMode="auto">
            <a:xfrm>
              <a:off x="1818" y="3990"/>
              <a:ext cx="3692"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cs typeface="Times New Roman" pitchFamily="18" charset="0"/>
                </a:rPr>
                <a:t>Send an alert if a specified event (event) occurs</a:t>
              </a:r>
              <a:endParaRPr lang="da-DK" sz="2000" dirty="0"/>
            </a:p>
          </p:txBody>
        </p:sp>
        <p:sp>
          <p:nvSpPr>
            <p:cNvPr id="15368" name="Rectangle 7"/>
            <p:cNvSpPr>
              <a:spLocks noChangeArrowheads="1"/>
            </p:cNvSpPr>
            <p:nvPr/>
          </p:nvSpPr>
          <p:spPr bwMode="auto">
            <a:xfrm>
              <a:off x="385" y="3990"/>
              <a:ext cx="1433"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a:cs typeface="Times New Roman" pitchFamily="18" charset="0"/>
                </a:rPr>
                <a:t>Trap</a:t>
              </a:r>
              <a:endParaRPr lang="da-DK" sz="2000"/>
            </a:p>
          </p:txBody>
        </p:sp>
        <p:sp>
          <p:nvSpPr>
            <p:cNvPr id="15369" name="Rectangle 8"/>
            <p:cNvSpPr>
              <a:spLocks noChangeArrowheads="1"/>
            </p:cNvSpPr>
            <p:nvPr/>
          </p:nvSpPr>
          <p:spPr bwMode="auto">
            <a:xfrm>
              <a:off x="1818" y="3760"/>
              <a:ext cx="369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cs typeface="Times New Roman" pitchFamily="18" charset="0"/>
                </a:rPr>
                <a:t>Save a value in the specified variable</a:t>
              </a:r>
              <a:endParaRPr lang="da-DK" sz="2000" dirty="0"/>
            </a:p>
          </p:txBody>
        </p:sp>
        <p:sp>
          <p:nvSpPr>
            <p:cNvPr id="15370" name="Rectangle 9"/>
            <p:cNvSpPr>
              <a:spLocks noChangeArrowheads="1"/>
            </p:cNvSpPr>
            <p:nvPr/>
          </p:nvSpPr>
          <p:spPr bwMode="auto">
            <a:xfrm>
              <a:off x="385" y="3760"/>
              <a:ext cx="143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a:cs typeface="Times New Roman" pitchFamily="18" charset="0"/>
                </a:rPr>
                <a:t>Set – request</a:t>
              </a:r>
              <a:endParaRPr lang="da-DK" sz="2000"/>
            </a:p>
          </p:txBody>
        </p:sp>
        <p:sp>
          <p:nvSpPr>
            <p:cNvPr id="15371" name="Rectangle 10"/>
            <p:cNvSpPr>
              <a:spLocks noChangeArrowheads="1"/>
            </p:cNvSpPr>
            <p:nvPr/>
          </p:nvSpPr>
          <p:spPr bwMode="auto">
            <a:xfrm>
              <a:off x="1818" y="3530"/>
              <a:ext cx="369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cs typeface="Times New Roman" pitchFamily="18" charset="0"/>
                </a:rPr>
                <a:t>Answer to a "Get req." Or "Get next req." </a:t>
              </a:r>
              <a:r>
                <a:rPr lang="en-US" sz="2000" dirty="0" smtClean="0">
                  <a:cs typeface="Times New Roman" pitchFamily="18" charset="0"/>
                </a:rPr>
                <a:t>Command</a:t>
              </a:r>
              <a:endParaRPr lang="da-DK" sz="2000" dirty="0"/>
            </a:p>
          </p:txBody>
        </p:sp>
        <p:sp>
          <p:nvSpPr>
            <p:cNvPr id="15372" name="Rectangle 11"/>
            <p:cNvSpPr>
              <a:spLocks noChangeArrowheads="1"/>
            </p:cNvSpPr>
            <p:nvPr/>
          </p:nvSpPr>
          <p:spPr bwMode="auto">
            <a:xfrm>
              <a:off x="385" y="3530"/>
              <a:ext cx="143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a:cs typeface="Times New Roman" pitchFamily="18" charset="0"/>
                </a:rPr>
                <a:t>Get – response</a:t>
              </a:r>
              <a:endParaRPr lang="da-DK" sz="2000"/>
            </a:p>
          </p:txBody>
        </p:sp>
        <p:sp>
          <p:nvSpPr>
            <p:cNvPr id="15373" name="Rectangle 12"/>
            <p:cNvSpPr>
              <a:spLocks noChangeArrowheads="1"/>
            </p:cNvSpPr>
            <p:nvPr/>
          </p:nvSpPr>
          <p:spPr bwMode="auto">
            <a:xfrm>
              <a:off x="1818" y="3300"/>
              <a:ext cx="369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cs typeface="Times New Roman" pitchFamily="18" charset="0"/>
                </a:rPr>
                <a:t>Get the value of the next variable - after Get request</a:t>
              </a:r>
              <a:endParaRPr lang="da-DK" sz="2000" dirty="0"/>
            </a:p>
          </p:txBody>
        </p:sp>
        <p:sp>
          <p:nvSpPr>
            <p:cNvPr id="15374" name="Rectangle 13"/>
            <p:cNvSpPr>
              <a:spLocks noChangeArrowheads="1"/>
            </p:cNvSpPr>
            <p:nvPr/>
          </p:nvSpPr>
          <p:spPr bwMode="auto">
            <a:xfrm>
              <a:off x="385" y="3300"/>
              <a:ext cx="143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a:cs typeface="Times New Roman" pitchFamily="18" charset="0"/>
                </a:rPr>
                <a:t>Get – next request</a:t>
              </a:r>
              <a:endParaRPr lang="da-DK" sz="2000"/>
            </a:p>
          </p:txBody>
        </p:sp>
        <p:sp>
          <p:nvSpPr>
            <p:cNvPr id="15375" name="Rectangle 14"/>
            <p:cNvSpPr>
              <a:spLocks noChangeArrowheads="1"/>
            </p:cNvSpPr>
            <p:nvPr/>
          </p:nvSpPr>
          <p:spPr bwMode="auto">
            <a:xfrm>
              <a:off x="1818" y="3070"/>
              <a:ext cx="369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cs typeface="Times New Roman" pitchFamily="18" charset="0"/>
                </a:rPr>
                <a:t>Get the value of the specified variable</a:t>
              </a:r>
              <a:endParaRPr lang="da-DK" sz="2000" dirty="0"/>
            </a:p>
          </p:txBody>
        </p:sp>
        <p:sp>
          <p:nvSpPr>
            <p:cNvPr id="15376" name="Rectangle 15"/>
            <p:cNvSpPr>
              <a:spLocks noChangeArrowheads="1"/>
            </p:cNvSpPr>
            <p:nvPr/>
          </p:nvSpPr>
          <p:spPr bwMode="auto">
            <a:xfrm>
              <a:off x="385" y="3070"/>
              <a:ext cx="143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a:cs typeface="Times New Roman" pitchFamily="18" charset="0"/>
                </a:rPr>
                <a:t>Get – request</a:t>
              </a:r>
              <a:endParaRPr lang="da-DK" sz="2000"/>
            </a:p>
          </p:txBody>
        </p:sp>
        <p:sp>
          <p:nvSpPr>
            <p:cNvPr id="15377" name="Rectangle 16"/>
            <p:cNvSpPr>
              <a:spLocks noChangeArrowheads="1"/>
            </p:cNvSpPr>
            <p:nvPr/>
          </p:nvSpPr>
          <p:spPr bwMode="auto">
            <a:xfrm>
              <a:off x="1818" y="2840"/>
              <a:ext cx="3692" cy="230"/>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b="1" dirty="0" err="1" smtClean="0">
                  <a:cs typeface="Times New Roman" pitchFamily="18" charset="0"/>
                </a:rPr>
                <a:t>Function</a:t>
              </a:r>
              <a:endParaRPr lang="da-DK" sz="2000" dirty="0"/>
            </a:p>
          </p:txBody>
        </p:sp>
        <p:sp>
          <p:nvSpPr>
            <p:cNvPr id="15378" name="Rectangle 17"/>
            <p:cNvSpPr>
              <a:spLocks noChangeArrowheads="1"/>
            </p:cNvSpPr>
            <p:nvPr/>
          </p:nvSpPr>
          <p:spPr bwMode="auto">
            <a:xfrm>
              <a:off x="385" y="2840"/>
              <a:ext cx="1433" cy="230"/>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a-DK" sz="2000" b="1" dirty="0">
                  <a:cs typeface="Times New Roman" pitchFamily="18" charset="0"/>
                </a:rPr>
                <a:t>SNMP </a:t>
              </a:r>
              <a:r>
                <a:rPr lang="da-DK" sz="2000" b="1" dirty="0" err="1" smtClean="0">
                  <a:cs typeface="Times New Roman" pitchFamily="18" charset="0"/>
                </a:rPr>
                <a:t>command</a:t>
              </a:r>
              <a:endParaRPr lang="da-DK" sz="2000" dirty="0"/>
            </a:p>
          </p:txBody>
        </p:sp>
        <p:sp>
          <p:nvSpPr>
            <p:cNvPr id="15379" name="Line 18"/>
            <p:cNvSpPr>
              <a:spLocks noChangeShapeType="1"/>
            </p:cNvSpPr>
            <p:nvPr/>
          </p:nvSpPr>
          <p:spPr bwMode="auto">
            <a:xfrm>
              <a:off x="385" y="2840"/>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15380" name="Line 19"/>
            <p:cNvSpPr>
              <a:spLocks noChangeShapeType="1"/>
            </p:cNvSpPr>
            <p:nvPr/>
          </p:nvSpPr>
          <p:spPr bwMode="auto">
            <a:xfrm>
              <a:off x="385" y="4292"/>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15381" name="Line 20"/>
            <p:cNvSpPr>
              <a:spLocks noChangeShapeType="1"/>
            </p:cNvSpPr>
            <p:nvPr/>
          </p:nvSpPr>
          <p:spPr bwMode="auto">
            <a:xfrm>
              <a:off x="385" y="2840"/>
              <a:ext cx="0" cy="145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15382" name="Line 21"/>
            <p:cNvSpPr>
              <a:spLocks noChangeShapeType="1"/>
            </p:cNvSpPr>
            <p:nvPr/>
          </p:nvSpPr>
          <p:spPr bwMode="auto">
            <a:xfrm>
              <a:off x="5510" y="2840"/>
              <a:ext cx="0" cy="145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15383" name="Line 22"/>
            <p:cNvSpPr>
              <a:spLocks noChangeShapeType="1"/>
            </p:cNvSpPr>
            <p:nvPr/>
          </p:nvSpPr>
          <p:spPr bwMode="auto">
            <a:xfrm>
              <a:off x="385" y="3070"/>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15384" name="Line 23"/>
            <p:cNvSpPr>
              <a:spLocks noChangeShapeType="1"/>
            </p:cNvSpPr>
            <p:nvPr/>
          </p:nvSpPr>
          <p:spPr bwMode="auto">
            <a:xfrm>
              <a:off x="1818" y="2840"/>
              <a:ext cx="0" cy="145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15385" name="Line 24"/>
            <p:cNvSpPr>
              <a:spLocks noChangeShapeType="1"/>
            </p:cNvSpPr>
            <p:nvPr/>
          </p:nvSpPr>
          <p:spPr bwMode="auto">
            <a:xfrm>
              <a:off x="385" y="3300"/>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15386" name="Line 25"/>
            <p:cNvSpPr>
              <a:spLocks noChangeShapeType="1"/>
            </p:cNvSpPr>
            <p:nvPr/>
          </p:nvSpPr>
          <p:spPr bwMode="auto">
            <a:xfrm>
              <a:off x="385" y="3530"/>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15387" name="Line 26"/>
            <p:cNvSpPr>
              <a:spLocks noChangeShapeType="1"/>
            </p:cNvSpPr>
            <p:nvPr/>
          </p:nvSpPr>
          <p:spPr bwMode="auto">
            <a:xfrm>
              <a:off x="385" y="3760"/>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sp>
          <p:nvSpPr>
            <p:cNvPr id="15388" name="Line 27"/>
            <p:cNvSpPr>
              <a:spLocks noChangeShapeType="1"/>
            </p:cNvSpPr>
            <p:nvPr/>
          </p:nvSpPr>
          <p:spPr bwMode="auto">
            <a:xfrm>
              <a:off x="385" y="3990"/>
              <a:ext cx="512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2000"/>
            </a:p>
          </p:txBody>
        </p:sp>
      </p:grpSp>
      <p:sp>
        <p:nvSpPr>
          <p:cNvPr id="15365" name="Rectangle 4"/>
          <p:cNvSpPr>
            <a:spLocks noChangeArrowheads="1"/>
          </p:cNvSpPr>
          <p:nvPr/>
        </p:nvSpPr>
        <p:spPr bwMode="auto">
          <a:xfrm>
            <a:off x="0" y="2647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theme/theme1.xml><?xml version="1.0" encoding="utf-8"?>
<a:theme xmlns:a="http://schemas.openxmlformats.org/drawingml/2006/main" name="HOT-tema-adva-v1">
  <a:themeElements>
    <a:clrScheme name="Mercante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rcantec">
      <a:majorFont>
        <a:latin typeface="Times New Roman"/>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0" i="0" u="none" strike="noStrike" cap="none" normalizeH="0" baseline="0" smtClean="0">
            <a:ln>
              <a:noFill/>
            </a:ln>
            <a:solidFill>
              <a:schemeClr val="tx1"/>
            </a:solidFill>
            <a:effectLst/>
            <a:latin typeface="Arial" charset="0"/>
          </a:defRPr>
        </a:defPPr>
      </a:lstStyle>
    </a:lnDef>
  </a:objectDefaults>
  <a:extraClrSchemeLst>
    <a:extraClrScheme>
      <a:clrScheme name="Mercante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rcante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rcante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rcante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rcante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rcante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rcante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rcante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rcante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rcante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rcante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rcante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HOT-tema-adva-v1</Template>
  <TotalTime>12983</TotalTime>
  <Words>2011</Words>
  <Application>Microsoft Office PowerPoint</Application>
  <PresentationFormat>Skærmshow (4:3)</PresentationFormat>
  <Paragraphs>390</Paragraphs>
  <Slides>19</Slides>
  <Notes>5</Notes>
  <HiddenSlides>0</HiddenSlides>
  <MMClips>0</MMClips>
  <ScaleCrop>false</ScaleCrop>
  <HeadingPairs>
    <vt:vector size="6" baseType="variant">
      <vt:variant>
        <vt:lpstr>Tema</vt:lpstr>
      </vt:variant>
      <vt:variant>
        <vt:i4>1</vt:i4>
      </vt:variant>
      <vt:variant>
        <vt:lpstr>Integrerede OLE-servere</vt:lpstr>
      </vt:variant>
      <vt:variant>
        <vt:i4>2</vt:i4>
      </vt:variant>
      <vt:variant>
        <vt:lpstr>Diastitler</vt:lpstr>
      </vt:variant>
      <vt:variant>
        <vt:i4>19</vt:i4>
      </vt:variant>
    </vt:vector>
  </HeadingPairs>
  <TitlesOfParts>
    <vt:vector size="22" baseType="lpstr">
      <vt:lpstr>HOT-tema-adva-v1</vt:lpstr>
      <vt:lpstr>Bitmapbillede</vt:lpstr>
      <vt:lpstr>Flash Movie</vt:lpstr>
      <vt:lpstr>Network management</vt:lpstr>
      <vt:lpstr>Network management</vt:lpstr>
      <vt:lpstr>Why network management?</vt:lpstr>
      <vt:lpstr>SNMP and CMIP</vt:lpstr>
      <vt:lpstr>SNMP - overview and history</vt:lpstr>
      <vt:lpstr>SNMP units</vt:lpstr>
      <vt:lpstr>SNMP units</vt:lpstr>
      <vt:lpstr>Network Management Software</vt:lpstr>
      <vt:lpstr>SNMP commands</vt:lpstr>
      <vt:lpstr>SNMP commands (continued)</vt:lpstr>
      <vt:lpstr>SNMP commands (continued)</vt:lpstr>
      <vt:lpstr>SNMP versions</vt:lpstr>
      <vt:lpstr>SNMP versions (continued)</vt:lpstr>
      <vt:lpstr>MIB - Management Information Base </vt:lpstr>
      <vt:lpstr>MIB tree</vt:lpstr>
      <vt:lpstr>MIB variants</vt:lpstr>
      <vt:lpstr>RMON (Remote Monitoring)</vt:lpstr>
      <vt:lpstr>RMON I categories</vt:lpstr>
      <vt:lpstr>RMON II categories</vt:lpstr>
    </vt:vector>
  </TitlesOfParts>
  <Company>Erhvervsuddannelsescenter Midt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 Videre - Bogen - v1a</dc:title>
  <dc:subject>En samlet præsentation til netværk videregående</dc:subject>
  <dc:creator>Henrik Thomsen, Uffe Jensen og Anders Valgreen</dc:creator>
  <cp:lastModifiedBy>Anders Dahl Valgreen</cp:lastModifiedBy>
  <cp:revision>234</cp:revision>
  <cp:lastPrinted>2013-12-03T20:57:35Z</cp:lastPrinted>
  <dcterms:created xsi:type="dcterms:W3CDTF">2003-03-07T06:59:26Z</dcterms:created>
  <dcterms:modified xsi:type="dcterms:W3CDTF">2015-11-23T19:36:12Z</dcterms:modified>
</cp:coreProperties>
</file>