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30"/>
  </p:notesMasterIdLst>
  <p:handoutMasterIdLst>
    <p:handoutMasterId r:id="rId31"/>
  </p:handoutMasterIdLst>
  <p:sldIdLst>
    <p:sldId id="1020" r:id="rId2"/>
    <p:sldId id="988" r:id="rId3"/>
    <p:sldId id="989" r:id="rId4"/>
    <p:sldId id="990" r:id="rId5"/>
    <p:sldId id="991" r:id="rId6"/>
    <p:sldId id="992" r:id="rId7"/>
    <p:sldId id="993" r:id="rId8"/>
    <p:sldId id="994" r:id="rId9"/>
    <p:sldId id="996" r:id="rId10"/>
    <p:sldId id="1021" r:id="rId11"/>
    <p:sldId id="997" r:id="rId12"/>
    <p:sldId id="998" r:id="rId13"/>
    <p:sldId id="999" r:id="rId14"/>
    <p:sldId id="1000" r:id="rId15"/>
    <p:sldId id="1001" r:id="rId16"/>
    <p:sldId id="1002" r:id="rId17"/>
    <p:sldId id="1003" r:id="rId18"/>
    <p:sldId id="1004" r:id="rId19"/>
    <p:sldId id="1005" r:id="rId20"/>
    <p:sldId id="1006" r:id="rId21"/>
    <p:sldId id="1007" r:id="rId22"/>
    <p:sldId id="1008" r:id="rId23"/>
    <p:sldId id="1009" r:id="rId24"/>
    <p:sldId id="1010" r:id="rId25"/>
    <p:sldId id="1011" r:id="rId26"/>
    <p:sldId id="1013" r:id="rId27"/>
    <p:sldId id="1017" r:id="rId28"/>
    <p:sldId id="1019" r:id="rId2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scaleToFitPaper="1" frameSlides="1"/>
  <p:clrMru>
    <a:srgbClr val="FFFF66"/>
    <a:srgbClr val="0066FF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8" autoAdjust="0"/>
    <p:restoredTop sz="94757" autoAdjust="0"/>
  </p:normalViewPr>
  <p:slideViewPr>
    <p:cSldViewPr>
      <p:cViewPr varScale="1">
        <p:scale>
          <a:sx n="76" d="100"/>
          <a:sy n="76" d="100"/>
        </p:scale>
        <p:origin x="-2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21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29" tIns="49765" rIns="99529" bIns="49765" numCol="1" anchor="t" anchorCtr="0" compatLnSpc="1">
            <a:prstTxWarp prst="textNoShape">
              <a:avLst/>
            </a:prstTxWarp>
          </a:bodyPr>
          <a:lstStyle>
            <a:lvl1pPr defTabSz="995363">
              <a:defRPr sz="1400"/>
            </a:lvl1pPr>
          </a:lstStyle>
          <a:p>
            <a:r>
              <a:rPr lang="en-GB" smtClean="0"/>
              <a:t>Netteknik 1  (AMU 44947)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29" tIns="49765" rIns="99529" bIns="49765" numCol="1" anchor="t" anchorCtr="0" compatLnSpc="1">
            <a:prstTxWarp prst="textNoShape">
              <a:avLst/>
            </a:prstTxWarp>
          </a:bodyPr>
          <a:lstStyle>
            <a:lvl1pPr algn="r" defTabSz="995363">
              <a:defRPr sz="1400"/>
            </a:lvl1pPr>
          </a:lstStyle>
          <a:p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29" tIns="49765" rIns="99529" bIns="49765" numCol="1" anchor="b" anchorCtr="0" compatLnSpc="1">
            <a:prstTxWarp prst="textNoShape">
              <a:avLst/>
            </a:prstTxWarp>
          </a:bodyPr>
          <a:lstStyle>
            <a:lvl1pPr defTabSz="995363">
              <a:defRPr sz="1400"/>
            </a:lvl1pPr>
          </a:lstStyle>
          <a:p>
            <a:r>
              <a:rPr lang="en-GB" smtClean="0"/>
              <a:t>© Mercantec 2014</a:t>
            </a: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29" tIns="49765" rIns="99529" bIns="49765" numCol="1" anchor="b" anchorCtr="0" compatLnSpc="1">
            <a:prstTxWarp prst="textNoShape">
              <a:avLst/>
            </a:prstTxWarp>
          </a:bodyPr>
          <a:lstStyle>
            <a:lvl1pPr algn="r" defTabSz="995363">
              <a:defRPr sz="1400"/>
            </a:lvl1pPr>
          </a:lstStyle>
          <a:p>
            <a:fld id="{D8EE8BBA-7B55-4346-9804-4383D7F79FC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91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29" tIns="49765" rIns="99529" bIns="49765" numCol="1" anchor="t" anchorCtr="0" compatLnSpc="1">
            <a:prstTxWarp prst="textNoShape">
              <a:avLst/>
            </a:prstTxWarp>
          </a:bodyPr>
          <a:lstStyle>
            <a:lvl1pPr defTabSz="995363">
              <a:defRPr sz="1400"/>
            </a:lvl1pPr>
          </a:lstStyle>
          <a:p>
            <a:r>
              <a:rPr lang="en-GB" smtClean="0"/>
              <a:t>Netteknik 1  (AMU 44947)</a:t>
            </a: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29" tIns="49765" rIns="99529" bIns="49765" numCol="1" anchor="t" anchorCtr="0" compatLnSpc="1">
            <a:prstTxWarp prst="textNoShape">
              <a:avLst/>
            </a:prstTxWarp>
          </a:bodyPr>
          <a:lstStyle>
            <a:lvl1pPr algn="r" defTabSz="995363">
              <a:defRPr sz="14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29" tIns="49765" rIns="99529" bIns="49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teksttypografierne i masteren</a:t>
            </a:r>
          </a:p>
          <a:p>
            <a:pPr lvl="0"/>
            <a:r>
              <a:rPr lang="en-GB" smtClean="0"/>
              <a:t>Andet niveau</a:t>
            </a:r>
          </a:p>
          <a:p>
            <a:pPr lvl="0"/>
            <a:r>
              <a:rPr lang="en-GB" smtClean="0"/>
              <a:t>Tredje niveau</a:t>
            </a:r>
          </a:p>
          <a:p>
            <a:pPr lvl="0"/>
            <a:r>
              <a:rPr lang="en-GB" smtClean="0"/>
              <a:t>Fjerde niveau</a:t>
            </a:r>
          </a:p>
          <a:p>
            <a:pPr lvl="0"/>
            <a:r>
              <a:rPr lang="en-GB" smtClean="0"/>
              <a:t>Femte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29" tIns="49765" rIns="99529" bIns="49765" numCol="1" anchor="b" anchorCtr="0" compatLnSpc="1">
            <a:prstTxWarp prst="textNoShape">
              <a:avLst/>
            </a:prstTxWarp>
          </a:bodyPr>
          <a:lstStyle>
            <a:lvl1pPr defTabSz="995363">
              <a:defRPr sz="1400"/>
            </a:lvl1pPr>
          </a:lstStyle>
          <a:p>
            <a:r>
              <a:rPr lang="en-GB" smtClean="0"/>
              <a:t>© Mercantec 2014</a:t>
            </a: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29" tIns="49765" rIns="99529" bIns="49765" numCol="1" anchor="b" anchorCtr="0" compatLnSpc="1">
            <a:prstTxWarp prst="textNoShape">
              <a:avLst/>
            </a:prstTxWarp>
          </a:bodyPr>
          <a:lstStyle>
            <a:lvl1pPr algn="r" defTabSz="995363">
              <a:defRPr sz="1400"/>
            </a:lvl1pPr>
          </a:lstStyle>
          <a:p>
            <a:fld id="{3C09CEB0-4B3C-4422-929D-1BC8F6832DB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833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37881-D76E-4E44-B615-3422079E2C59}" type="slidenum">
              <a:rPr lang="en-US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(C) Mercantec 2014</a:t>
            </a:r>
            <a:endParaRPr lang="en-US"/>
          </a:p>
        </p:txBody>
      </p:sp>
      <p:sp>
        <p:nvSpPr>
          <p:cNvPr id="3" name="Pladsholder til sidehoved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Netteknik 1 (AMU 44947)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smtClean="0"/>
              <a:t>Netteknik 1  (AMU 44947)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smtClean="0"/>
              <a:t>© Mercantec 2014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3771F-8831-44A7-A78F-318A9B83F4A7}" type="slidenum">
              <a:rPr lang="en-GB"/>
              <a:pPr/>
              <a:t>2</a:t>
            </a:fld>
            <a:endParaRPr lang="en-GB"/>
          </a:p>
        </p:txBody>
      </p:sp>
      <p:sp>
        <p:nvSpPr>
          <p:cNvPr id="177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03288" eaLnBrk="1" hangingPunct="1">
              <a:spcBef>
                <a:spcPct val="0"/>
              </a:spcBef>
            </a:pPr>
            <a:r>
              <a:rPr lang="da-DK" sz="2400"/>
              <a:t> </a:t>
            </a:r>
            <a:endParaRPr lang="en-GB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3238" y="2420888"/>
            <a:ext cx="5612160" cy="1143000"/>
          </a:xfrm>
        </p:spPr>
        <p:txBody>
          <a:bodyPr/>
          <a:lstStyle>
            <a:lvl1pPr algn="l">
              <a:defRPr sz="54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US" noProof="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71651" y="4653136"/>
            <a:ext cx="6400800" cy="1511300"/>
          </a:xfrm>
        </p:spPr>
        <p:txBody>
          <a:bodyPr anchor="ctr"/>
          <a:lstStyle>
            <a:lvl1pPr marL="0" indent="0" algn="l">
              <a:buFontTx/>
              <a:buNone/>
              <a:defRPr sz="3200">
                <a:solidFill>
                  <a:srgbClr val="8FB01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US" noProof="0" dirty="0" smtClean="0"/>
          </a:p>
        </p:txBody>
      </p:sp>
      <p:pic>
        <p:nvPicPr>
          <p:cNvPr id="21512" name="Picture 8" descr="cabl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699792" cy="24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096344" cy="130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3173238" y="3573016"/>
            <a:ext cx="5615335" cy="1081087"/>
          </a:xfrm>
        </p:spPr>
        <p:txBody>
          <a:bodyPr anchor="ctr"/>
          <a:lstStyle>
            <a:lvl1pPr marL="0" indent="0" algn="l">
              <a:buFontTx/>
              <a:buNone/>
              <a:defRPr sz="240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bright="78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38"/>
          <a:stretch/>
        </p:blipFill>
        <p:spPr>
          <a:xfrm>
            <a:off x="0" y="1484784"/>
            <a:ext cx="9144000" cy="48965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84959"/>
            <a:ext cx="8229600" cy="4541203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143000" indent="-22860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00200" indent="-22860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57400" indent="-22860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DE30-02F5-4280-861E-812F83DEF351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gen animation 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84959"/>
            <a:ext cx="8229600" cy="4541203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/>
            </a:lvl1pPr>
            <a:lvl2pPr marL="800100" indent="-34290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114550" indent="-2857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6C96-ED1C-466B-A44B-B723552C30D5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7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indholdsobjekt uden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04056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8FB018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2400">
                <a:latin typeface="Arial" pitchFamily="34" charset="0"/>
                <a:cs typeface="Arial" pitchFamily="34" charset="0"/>
              </a:defRPr>
            </a:lvl5pPr>
            <a:lvl6pPr marL="2286000" indent="0">
              <a:buClr>
                <a:srgbClr val="660066"/>
              </a:buClr>
              <a:buFont typeface="Arial" panose="020B0604020202020204" pitchFamily="34" charset="0"/>
              <a:buNone/>
              <a:defRPr sz="240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>
          <a:xfrm>
            <a:off x="467544" y="620688"/>
            <a:ext cx="5761806" cy="400050"/>
          </a:xfrm>
        </p:spPr>
        <p:txBody>
          <a:bodyPr anchor="ctr"/>
          <a:lstStyle>
            <a:lvl1pPr marL="0" indent="0" algn="l">
              <a:buFont typeface="Courier New" pitchFamily="49" charset="0"/>
              <a:buNone/>
              <a:defRPr sz="160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7524328" y="6477459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solidFill>
                  <a:srgbClr val="660066"/>
                </a:solidFill>
                <a:hlinkClick r:id="rId2" action="ppaction://hlinksldjump"/>
              </a:rPr>
              <a:t>Kapiteloversigt - klik her …</a:t>
            </a:r>
            <a:endParaRPr lang="da-DK" sz="800" dirty="0">
              <a:solidFill>
                <a:srgbClr val="660066"/>
              </a:solidFill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2"/>
          </p:nvPr>
        </p:nvSpPr>
        <p:spPr>
          <a:xfrm>
            <a:off x="1043608" y="2060848"/>
            <a:ext cx="7560840" cy="4187924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0000"/>
              </a:lnSpc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2114550" indent="-285750">
              <a:lnSpc>
                <a:spcPct val="100000"/>
              </a:lnSpc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5pPr>
            <a:lvl6pPr marL="2514600" indent="-228600">
              <a:lnSpc>
                <a:spcPct val="100000"/>
              </a:lnSpc>
              <a:buClr>
                <a:srgbClr val="660066"/>
              </a:buClr>
              <a:buFont typeface="Courier New" pitchFamily="49" charset="0"/>
              <a:buChar char="o"/>
              <a:defRPr sz="110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gen animation Titel og indholdsobjekt uden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04056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8FB018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2400">
                <a:latin typeface="Arial" pitchFamily="34" charset="0"/>
                <a:cs typeface="Arial" pitchFamily="34" charset="0"/>
              </a:defRPr>
            </a:lvl5pPr>
            <a:lvl6pPr marL="2286000" indent="0">
              <a:buClr>
                <a:srgbClr val="660066"/>
              </a:buClr>
              <a:buFont typeface="Arial" panose="020B0604020202020204" pitchFamily="34" charset="0"/>
              <a:buNone/>
              <a:defRPr sz="240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>
          <a:xfrm>
            <a:off x="467544" y="620688"/>
            <a:ext cx="5761806" cy="400050"/>
          </a:xfrm>
        </p:spPr>
        <p:txBody>
          <a:bodyPr anchor="ctr"/>
          <a:lstStyle>
            <a:lvl1pPr marL="0" indent="0" algn="l">
              <a:buFont typeface="Courier New" pitchFamily="49" charset="0"/>
              <a:buNone/>
              <a:defRPr sz="160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7524328" y="6477459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solidFill>
                  <a:srgbClr val="660066"/>
                </a:solidFill>
                <a:hlinkClick r:id="rId2" action="ppaction://hlinksldjump"/>
              </a:rPr>
              <a:t>Kapiteloversigt - klik her …</a:t>
            </a:r>
            <a:endParaRPr lang="da-DK" sz="800" dirty="0">
              <a:solidFill>
                <a:srgbClr val="660066"/>
              </a:solidFill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2"/>
          </p:nvPr>
        </p:nvSpPr>
        <p:spPr>
          <a:xfrm>
            <a:off x="1043608" y="2060848"/>
            <a:ext cx="7560840" cy="4187924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0000"/>
              </a:lnSpc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2114550" indent="-285750">
              <a:lnSpc>
                <a:spcPct val="100000"/>
              </a:lnSpc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5pPr>
            <a:lvl6pPr marL="2514600" indent="-228600">
              <a:lnSpc>
                <a:spcPct val="100000"/>
              </a:lnSpc>
              <a:buClr>
                <a:srgbClr val="660066"/>
              </a:buClr>
              <a:buFont typeface="Courier New" pitchFamily="49" charset="0"/>
              <a:buChar char="o"/>
              <a:defRPr sz="110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099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9012"/>
            <a:ext cx="4835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da-DK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800"/>
            <a:ext cx="8229600" cy="452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teksttypografierne i masteren</a:t>
            </a:r>
          </a:p>
          <a:p>
            <a:pPr lvl="1"/>
            <a:r>
              <a:rPr lang="da-DK" altLang="da-DK" dirty="0" smtClean="0"/>
              <a:t>Andet niveau</a:t>
            </a:r>
          </a:p>
          <a:p>
            <a:pPr lvl="2"/>
            <a:r>
              <a:rPr lang="da-DK" altLang="da-DK" dirty="0" smtClean="0"/>
              <a:t>Tredje niveau</a:t>
            </a:r>
          </a:p>
          <a:p>
            <a:pPr lvl="3"/>
            <a:r>
              <a:rPr lang="da-DK" altLang="da-DK" dirty="0" smtClean="0"/>
              <a:t>Fjerde niveau</a:t>
            </a:r>
          </a:p>
          <a:p>
            <a:pPr lvl="4"/>
            <a:r>
              <a:rPr lang="da-DK" altLang="da-DK" dirty="0" smtClean="0"/>
              <a:t>Femte niveau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336" y="6309320"/>
            <a:ext cx="1090612" cy="3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F286C96-ED1C-466B-A44B-B723552C30D5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283894" cy="1382856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  <a:extLst/>
        </p:spPr>
      </p:pic>
      <p:sp>
        <p:nvSpPr>
          <p:cNvPr id="2" name="Pladsholder til sidefod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Mercantec 2014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7030A0"/>
        </a:buClr>
        <a:buFont typeface="Wingdings" pitchFamily="2" charset="2"/>
        <a:buChar char="§"/>
        <a:defRPr sz="2400">
          <a:solidFill>
            <a:schemeClr val="bg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7030A0"/>
        </a:buClr>
        <a:buFont typeface="Wingdings" pitchFamily="2" charset="2"/>
        <a:buChar char="§"/>
        <a:defRPr sz="2000">
          <a:solidFill>
            <a:schemeClr val="bg2">
              <a:lumMod val="75000"/>
            </a:schemeClr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7030A0"/>
        </a:buClr>
        <a:buFont typeface="Wingdings" pitchFamily="2" charset="2"/>
        <a:buChar char="§"/>
        <a:defRPr sz="1800">
          <a:solidFill>
            <a:schemeClr val="bg2">
              <a:lumMod val="75000"/>
            </a:schemeClr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7030A0"/>
        </a:buClr>
        <a:buFont typeface="Wingdings" pitchFamily="2" charset="2"/>
        <a:buChar char="§"/>
        <a:defRPr sz="1600">
          <a:solidFill>
            <a:schemeClr val="bg2">
              <a:lumMod val="75000"/>
            </a:schemeClr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7030A0"/>
        </a:buClr>
        <a:buFont typeface="Wingdings" pitchFamily="2" charset="2"/>
        <a:buChar char="§"/>
        <a:defRPr sz="1600">
          <a:solidFill>
            <a:schemeClr val="bg2">
              <a:lumMod val="75000"/>
            </a:schemeClr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lnSpc>
          <a:spcPts val="3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3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3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3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3173237" y="2420888"/>
            <a:ext cx="5674237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a-DK" sz="3600" b="1" dirty="0" smtClean="0"/>
              <a:t>IP routing</a:t>
            </a:r>
            <a:endParaRPr lang="da-DK" sz="2400" dirty="0"/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Netteknik 1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- </a:t>
            </a:r>
            <a:r>
              <a:rPr lang="da-DK" dirty="0"/>
              <a:t>f</a:t>
            </a:r>
            <a:r>
              <a:rPr lang="da-DK" dirty="0" smtClean="0"/>
              <a:t>lytter pakkerne effektivt på lag 3!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7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2786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291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78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41075"/>
              </p:ext>
            </p:extLst>
          </p:nvPr>
        </p:nvGraphicFramePr>
        <p:xfrm>
          <a:off x="28956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82833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R1, R2 og </a:t>
            </a:r>
            <a:r>
              <a:rPr lang="da-DK" dirty="0" smtClean="0">
                <a:solidFill>
                  <a:srgbClr val="003366"/>
                </a:solidFill>
              </a:rPr>
              <a:t>R3 er </a:t>
            </a:r>
            <a:r>
              <a:rPr lang="da-DK" dirty="0">
                <a:solidFill>
                  <a:srgbClr val="003366"/>
                </a:solidFill>
              </a:rPr>
              <a:t>lige </a:t>
            </a:r>
            <a:r>
              <a:rPr lang="da-DK" dirty="0" smtClean="0">
                <a:solidFill>
                  <a:srgbClr val="003366"/>
                </a:solidFill>
              </a:rPr>
              <a:t>tændt …</a:t>
            </a:r>
            <a:endParaRPr lang="da-DK" dirty="0">
              <a:solidFill>
                <a:srgbClr val="003366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Mercantec</a:t>
            </a:r>
            <a:r>
              <a:rPr lang="en-US" dirty="0" smtClean="0"/>
              <a:t> 2014</a:t>
            </a:r>
            <a:endParaRPr lang="en-US" dirty="0"/>
          </a:p>
        </p:txBody>
      </p:sp>
      <p:graphicFrame>
        <p:nvGraphicFramePr>
          <p:cNvPr id="1782834" name="Group 50"/>
          <p:cNvGraphicFramePr>
            <a:graphicFrameLocks noGrp="1"/>
          </p:cNvGraphicFramePr>
          <p:nvPr/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2880" name="Group 96"/>
          <p:cNvGraphicFramePr>
            <a:graphicFrameLocks noGrp="1"/>
          </p:cNvGraphicFramePr>
          <p:nvPr/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82926" name="Text Box 142"/>
          <p:cNvSpPr txBox="1">
            <a:spLocks noChangeArrowheads="1"/>
          </p:cNvSpPr>
          <p:nvPr/>
        </p:nvSpPr>
        <p:spPr bwMode="auto">
          <a:xfrm>
            <a:off x="3505200" y="37338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400">
                <a:solidFill>
                  <a:srgbClr val="003366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605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2786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953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78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92495"/>
              </p:ext>
            </p:extLst>
          </p:nvPr>
        </p:nvGraphicFramePr>
        <p:xfrm>
          <a:off x="28956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82833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R1, R2 og </a:t>
            </a:r>
            <a:r>
              <a:rPr lang="da-DK" dirty="0" smtClean="0">
                <a:solidFill>
                  <a:srgbClr val="003366"/>
                </a:solidFill>
              </a:rPr>
              <a:t>R3 er </a:t>
            </a:r>
            <a:r>
              <a:rPr lang="da-DK" dirty="0">
                <a:solidFill>
                  <a:srgbClr val="003366"/>
                </a:solidFill>
              </a:rPr>
              <a:t>lige </a:t>
            </a:r>
            <a:r>
              <a:rPr lang="da-DK" dirty="0" smtClean="0">
                <a:solidFill>
                  <a:srgbClr val="003366"/>
                </a:solidFill>
              </a:rPr>
              <a:t>tændt …</a:t>
            </a:r>
            <a:endParaRPr lang="da-DK" dirty="0">
              <a:solidFill>
                <a:srgbClr val="003366"/>
              </a:solidFill>
            </a:endParaRP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Mercantec</a:t>
            </a:r>
            <a:r>
              <a:rPr lang="en-US" dirty="0" smtClean="0"/>
              <a:t> 2014</a:t>
            </a:r>
            <a:endParaRPr lang="en-US" dirty="0"/>
          </a:p>
        </p:txBody>
      </p:sp>
      <p:graphicFrame>
        <p:nvGraphicFramePr>
          <p:cNvPr id="1782834" name="Group 50"/>
          <p:cNvGraphicFramePr>
            <a:graphicFrameLocks noGrp="1"/>
          </p:cNvGraphicFramePr>
          <p:nvPr/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2880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33638"/>
              </p:ext>
            </p:extLst>
          </p:nvPr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782926" name="Text Box 142"/>
          <p:cNvSpPr txBox="1">
            <a:spLocks noChangeArrowheads="1"/>
          </p:cNvSpPr>
          <p:nvPr/>
        </p:nvSpPr>
        <p:spPr bwMode="auto">
          <a:xfrm>
            <a:off x="3505200" y="37338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400">
                <a:solidFill>
                  <a:srgbClr val="003366"/>
                </a:solidFill>
              </a:rPr>
              <a:t>X</a:t>
            </a:r>
          </a:p>
        </p:txBody>
      </p:sp>
      <p:sp>
        <p:nvSpPr>
          <p:cNvPr id="6" name="Afrundet rektangulær billedforklaring 5"/>
          <p:cNvSpPr/>
          <p:nvPr/>
        </p:nvSpPr>
        <p:spPr bwMode="auto">
          <a:xfrm>
            <a:off x="1763688" y="1268760"/>
            <a:ext cx="3744416" cy="1634490"/>
          </a:xfrm>
          <a:prstGeom prst="wedgeRoundRectCallout">
            <a:avLst>
              <a:gd name="adj1" fmla="val 63566"/>
              <a:gd name="adj2" fmla="val 72419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Systemadministratoren </a:t>
            </a:r>
            <a:r>
              <a:rPr kumimoji="0" lang="da-DK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</a:t>
            </a: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gjort sit arbejde og indtastet alle de </a:t>
            </a:r>
            <a:r>
              <a:rPr kumimoji="0" lang="da-DK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lokale interfaces </a:t>
            </a:r>
            <a:r>
              <a:rPr kumimoji="0" lang="da-DK" sz="1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ip</a:t>
            </a:r>
            <a:r>
              <a:rPr kumimoji="0" lang="da-DK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adresser</a:t>
            </a: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så de står allerede  i tabellen når routeren starter op – se f.eks. R3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803704" y="3177064"/>
            <a:ext cx="1512168" cy="360040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474986" y="3049182"/>
            <a:ext cx="1512168" cy="360040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956104" y="4473208"/>
            <a:ext cx="1512168" cy="360040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3810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978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38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245265"/>
              </p:ext>
            </p:extLst>
          </p:nvPr>
        </p:nvGraphicFramePr>
        <p:xfrm>
          <a:off x="2895600" y="4648200"/>
          <a:ext cx="2895600" cy="216535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Mercantec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783857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R1 opdaterer </a:t>
            </a:r>
            <a:r>
              <a:rPr lang="da-DK" dirty="0" smtClean="0">
                <a:solidFill>
                  <a:srgbClr val="003366"/>
                </a:solidFill>
              </a:rPr>
              <a:t>R2 via RIP pakke</a:t>
            </a:r>
            <a:endParaRPr lang="da-DK" dirty="0">
              <a:solidFill>
                <a:srgbClr val="003366"/>
              </a:solidFill>
            </a:endParaRPr>
          </a:p>
        </p:txBody>
      </p:sp>
      <p:graphicFrame>
        <p:nvGraphicFramePr>
          <p:cNvPr id="178385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153348"/>
              </p:ext>
            </p:extLst>
          </p:nvPr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390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22554"/>
              </p:ext>
            </p:extLst>
          </p:nvPr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83950" name="AutoShape 142"/>
          <p:cNvSpPr>
            <a:spLocks noChangeArrowheads="1"/>
          </p:cNvSpPr>
          <p:nvPr/>
        </p:nvSpPr>
        <p:spPr bwMode="auto">
          <a:xfrm>
            <a:off x="2819400" y="2590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>
                <a:solidFill>
                  <a:srgbClr val="003366"/>
                </a:solidFill>
              </a:rPr>
              <a:t>R1</a:t>
            </a:r>
          </a:p>
        </p:txBody>
      </p:sp>
      <p:sp>
        <p:nvSpPr>
          <p:cNvPr id="1783951" name="Text Box 143"/>
          <p:cNvSpPr txBox="1">
            <a:spLocks noChangeArrowheads="1"/>
          </p:cNvSpPr>
          <p:nvPr/>
        </p:nvSpPr>
        <p:spPr bwMode="auto">
          <a:xfrm>
            <a:off x="3505200" y="37338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400">
                <a:solidFill>
                  <a:srgbClr val="003366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4834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002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48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42761"/>
              </p:ext>
            </p:extLst>
          </p:nvPr>
        </p:nvGraphicFramePr>
        <p:xfrm>
          <a:off x="28956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84881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>
                <a:solidFill>
                  <a:srgbClr val="003366"/>
                </a:solidFill>
              </a:rPr>
              <a:t>To mulige veje til 192.168.1.8?</a:t>
            </a:r>
          </a:p>
        </p:txBody>
      </p:sp>
      <p:graphicFrame>
        <p:nvGraphicFramePr>
          <p:cNvPr id="178488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977762"/>
              </p:ext>
            </p:extLst>
          </p:nvPr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492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5249"/>
              </p:ext>
            </p:extLst>
          </p:nvPr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84974" name="AutoShape 142"/>
          <p:cNvSpPr>
            <a:spLocks noChangeArrowheads="1"/>
          </p:cNvSpPr>
          <p:nvPr/>
        </p:nvSpPr>
        <p:spPr bwMode="auto">
          <a:xfrm>
            <a:off x="2819400" y="2590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>
                <a:solidFill>
                  <a:srgbClr val="003366"/>
                </a:solidFill>
              </a:rPr>
              <a:t>R1</a:t>
            </a:r>
          </a:p>
        </p:txBody>
      </p:sp>
      <p:sp>
        <p:nvSpPr>
          <p:cNvPr id="1784975" name="Text Box 143"/>
          <p:cNvSpPr txBox="1">
            <a:spLocks noChangeArrowheads="1"/>
          </p:cNvSpPr>
          <p:nvPr/>
        </p:nvSpPr>
        <p:spPr bwMode="auto">
          <a:xfrm>
            <a:off x="3505200" y="37338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400">
                <a:solidFill>
                  <a:srgbClr val="003366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5858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026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58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16993"/>
              </p:ext>
            </p:extLst>
          </p:nvPr>
        </p:nvGraphicFramePr>
        <p:xfrm>
          <a:off x="28956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85905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>
                <a:solidFill>
                  <a:srgbClr val="003366"/>
                </a:solidFill>
              </a:rPr>
              <a:t>Mindst antal hop vælges!</a:t>
            </a:r>
          </a:p>
        </p:txBody>
      </p:sp>
      <p:graphicFrame>
        <p:nvGraphicFramePr>
          <p:cNvPr id="178590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79208"/>
              </p:ext>
            </p:extLst>
          </p:nvPr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5952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22482"/>
              </p:ext>
            </p:extLst>
          </p:nvPr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85998" name="AutoShape 142"/>
          <p:cNvSpPr>
            <a:spLocks noChangeArrowheads="1"/>
          </p:cNvSpPr>
          <p:nvPr/>
        </p:nvSpPr>
        <p:spPr bwMode="auto">
          <a:xfrm>
            <a:off x="2819400" y="2590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>
                <a:solidFill>
                  <a:srgbClr val="003366"/>
                </a:solidFill>
              </a:rPr>
              <a:t>R1</a:t>
            </a:r>
          </a:p>
        </p:txBody>
      </p:sp>
      <p:sp>
        <p:nvSpPr>
          <p:cNvPr id="1785999" name="Text Box 143"/>
          <p:cNvSpPr txBox="1">
            <a:spLocks noChangeArrowheads="1"/>
          </p:cNvSpPr>
          <p:nvPr/>
        </p:nvSpPr>
        <p:spPr bwMode="auto">
          <a:xfrm>
            <a:off x="3505200" y="37338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400">
                <a:solidFill>
                  <a:srgbClr val="003366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6882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050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68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89808"/>
              </p:ext>
            </p:extLst>
          </p:nvPr>
        </p:nvGraphicFramePr>
        <p:xfrm>
          <a:off x="28956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86929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>
                <a:solidFill>
                  <a:srgbClr val="003366"/>
                </a:solidFill>
              </a:rPr>
              <a:t>R1 opdaterer R3</a:t>
            </a:r>
          </a:p>
        </p:txBody>
      </p:sp>
      <p:graphicFrame>
        <p:nvGraphicFramePr>
          <p:cNvPr id="1786930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69194"/>
              </p:ext>
            </p:extLst>
          </p:nvPr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697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85181"/>
              </p:ext>
            </p:extLst>
          </p:nvPr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87022" name="AutoShape 142"/>
          <p:cNvSpPr>
            <a:spLocks noChangeArrowheads="1"/>
          </p:cNvSpPr>
          <p:nvPr/>
        </p:nvSpPr>
        <p:spPr bwMode="auto">
          <a:xfrm>
            <a:off x="2286025" y="2895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>
                <a:solidFill>
                  <a:srgbClr val="003366"/>
                </a:solidFill>
              </a:rPr>
              <a:t>R</a:t>
            </a:r>
          </a:p>
          <a:p>
            <a:pPr algn="ctr"/>
            <a:r>
              <a:rPr lang="da-DK" sz="2400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1787023" name="Text Box 143"/>
          <p:cNvSpPr txBox="1">
            <a:spLocks noChangeArrowheads="1"/>
          </p:cNvSpPr>
          <p:nvPr/>
        </p:nvSpPr>
        <p:spPr bwMode="auto">
          <a:xfrm>
            <a:off x="3505200" y="37338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400">
                <a:solidFill>
                  <a:srgbClr val="003366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7906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074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790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03383"/>
              </p:ext>
            </p:extLst>
          </p:nvPr>
        </p:nvGraphicFramePr>
        <p:xfrm>
          <a:off x="28956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87953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>
                <a:solidFill>
                  <a:srgbClr val="003366"/>
                </a:solidFill>
              </a:rPr>
              <a:t>R2 opdaterer R3</a:t>
            </a:r>
          </a:p>
        </p:txBody>
      </p:sp>
      <p:graphicFrame>
        <p:nvGraphicFramePr>
          <p:cNvPr id="1787954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88569"/>
              </p:ext>
            </p:extLst>
          </p:nvPr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8000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435773"/>
              </p:ext>
            </p:extLst>
          </p:nvPr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88046" name="Text Box 142"/>
          <p:cNvSpPr txBox="1">
            <a:spLocks noChangeArrowheads="1"/>
          </p:cNvSpPr>
          <p:nvPr/>
        </p:nvSpPr>
        <p:spPr bwMode="auto">
          <a:xfrm>
            <a:off x="3505200" y="37338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400">
                <a:solidFill>
                  <a:srgbClr val="003366"/>
                </a:solidFill>
              </a:rPr>
              <a:t>X</a:t>
            </a:r>
          </a:p>
        </p:txBody>
      </p:sp>
      <p:sp>
        <p:nvSpPr>
          <p:cNvPr id="144" name="AutoShape 142"/>
          <p:cNvSpPr>
            <a:spLocks noChangeArrowheads="1"/>
          </p:cNvSpPr>
          <p:nvPr/>
        </p:nvSpPr>
        <p:spPr bwMode="auto">
          <a:xfrm rot="3360914">
            <a:off x="2853429" y="2911052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>
                <a:solidFill>
                  <a:srgbClr val="003366"/>
                </a:solidFill>
              </a:rPr>
              <a:t>R</a:t>
            </a:r>
          </a:p>
          <a:p>
            <a:pPr algn="ctr"/>
            <a:r>
              <a:rPr lang="da-DK" sz="2400" dirty="0" smtClean="0">
                <a:solidFill>
                  <a:srgbClr val="003366"/>
                </a:solidFill>
              </a:rPr>
              <a:t>2</a:t>
            </a:r>
            <a:endParaRPr lang="da-DK" sz="2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8930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098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89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07972"/>
              </p:ext>
            </p:extLst>
          </p:nvPr>
        </p:nvGraphicFramePr>
        <p:xfrm>
          <a:off x="28956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88977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 smtClean="0">
                <a:solidFill>
                  <a:srgbClr val="003366"/>
                </a:solidFill>
              </a:rPr>
              <a:t>Lidt efter: Alle routere opdateret!</a:t>
            </a:r>
            <a:endParaRPr lang="da-DK" dirty="0">
              <a:solidFill>
                <a:srgbClr val="003366"/>
              </a:solidFill>
            </a:endParaRPr>
          </a:p>
        </p:txBody>
      </p:sp>
      <p:graphicFrame>
        <p:nvGraphicFramePr>
          <p:cNvPr id="178897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22960"/>
              </p:ext>
            </p:extLst>
          </p:nvPr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902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50126"/>
              </p:ext>
            </p:extLst>
          </p:nvPr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89070" name="Text Box 142"/>
          <p:cNvSpPr txBox="1">
            <a:spLocks noChangeArrowheads="1"/>
          </p:cNvSpPr>
          <p:nvPr/>
        </p:nvSpPr>
        <p:spPr bwMode="auto">
          <a:xfrm>
            <a:off x="3505200" y="37338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400">
                <a:solidFill>
                  <a:srgbClr val="003366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9954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167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99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23050"/>
              </p:ext>
            </p:extLst>
          </p:nvPr>
        </p:nvGraphicFramePr>
        <p:xfrm>
          <a:off x="28956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90001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>
                <a:solidFill>
                  <a:srgbClr val="003366"/>
                </a:solidFill>
              </a:rPr>
              <a:t>Default Gateway tændes...</a:t>
            </a:r>
          </a:p>
        </p:txBody>
      </p:sp>
      <p:graphicFrame>
        <p:nvGraphicFramePr>
          <p:cNvPr id="179000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92075"/>
              </p:ext>
            </p:extLst>
          </p:nvPr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004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87902"/>
              </p:ext>
            </p:extLst>
          </p:nvPr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0094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18933"/>
              </p:ext>
            </p:extLst>
          </p:nvPr>
        </p:nvGraphicFramePr>
        <p:xfrm>
          <a:off x="6019800" y="46482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0978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191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09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813967"/>
              </p:ext>
            </p:extLst>
          </p:nvPr>
        </p:nvGraphicFramePr>
        <p:xfrm>
          <a:off x="28956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91025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>
                <a:solidFill>
                  <a:srgbClr val="003366"/>
                </a:solidFill>
              </a:rPr>
              <a:t>Kort tid efter: Konvergens!</a:t>
            </a:r>
          </a:p>
        </p:txBody>
      </p:sp>
      <p:graphicFrame>
        <p:nvGraphicFramePr>
          <p:cNvPr id="179102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72862"/>
              </p:ext>
            </p:extLst>
          </p:nvPr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1072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67457"/>
              </p:ext>
            </p:extLst>
          </p:nvPr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1118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89640"/>
              </p:ext>
            </p:extLst>
          </p:nvPr>
        </p:nvGraphicFramePr>
        <p:xfrm>
          <a:off x="60198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Routingsteknik</a:t>
            </a:r>
          </a:p>
        </p:txBody>
      </p:sp>
      <p:sp>
        <p:nvSpPr>
          <p:cNvPr id="1772548" name="Rectangle 4"/>
          <p:cNvSpPr>
            <a:spLocks noChangeArrowheads="1"/>
          </p:cNvSpPr>
          <p:nvPr/>
        </p:nvSpPr>
        <p:spPr bwMode="auto">
          <a:xfrm>
            <a:off x="685800" y="1484784"/>
            <a:ext cx="7696200" cy="472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da-DK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Routere er de enheder på netværket som kan </a:t>
            </a:r>
            <a:r>
              <a:rPr lang="da-DK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flytte IP datapakker </a:t>
            </a:r>
            <a:r>
              <a:rPr lang="da-DK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mellem </a:t>
            </a:r>
            <a:r>
              <a:rPr lang="da-DK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forskellige logiske netværk </a:t>
            </a:r>
            <a:r>
              <a:rPr lang="da-DK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(IP net)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7030A0"/>
              </a:buClr>
              <a:buFont typeface="Wingdings" pitchFamily="2" charset="2"/>
              <a:buChar char="§"/>
            </a:pPr>
            <a:endParaRPr lang="da-DK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7030A0"/>
              </a:buClr>
              <a:buFont typeface="Wingdings" pitchFamily="2" charset="2"/>
              <a:buChar char="§"/>
            </a:pPr>
            <a:endParaRPr lang="da-DK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7030A0"/>
              </a:buClr>
              <a:buFont typeface="Wingdings" pitchFamily="2" charset="2"/>
              <a:buChar char="§"/>
            </a:pPr>
            <a:endParaRPr lang="da-DK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7030A0"/>
              </a:buClr>
              <a:buFont typeface="Wingdings" pitchFamily="2" charset="2"/>
              <a:buChar char="§"/>
            </a:pPr>
            <a:endParaRPr lang="da-DK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7030A0"/>
              </a:buClr>
              <a:buFont typeface="Wingdings" pitchFamily="2" charset="2"/>
              <a:buChar char="§"/>
            </a:pPr>
            <a:endParaRPr lang="da-DK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7030A0"/>
              </a:buClr>
              <a:buFont typeface="Wingdings" pitchFamily="2" charset="2"/>
              <a:buChar char="§"/>
            </a:pPr>
            <a:endParaRPr lang="da-DK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da-DK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Routere er normalt </a:t>
            </a:r>
            <a:r>
              <a:rPr lang="da-DK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Default gateway </a:t>
            </a:r>
            <a:r>
              <a:rPr lang="da-DK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enheder der er medlem af et bestemt </a:t>
            </a:r>
            <a:r>
              <a:rPr lang="da-DK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da-DK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og routeren kender dermed ‘</a:t>
            </a:r>
            <a:r>
              <a:rPr lang="da-DK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alle andre net</a:t>
            </a:r>
            <a:r>
              <a:rPr lang="da-DK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’!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da-DK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Routere ‘</a:t>
            </a:r>
            <a:r>
              <a:rPr lang="da-DK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snakker sammen</a:t>
            </a:r>
            <a:r>
              <a:rPr lang="da-DK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med andre routere via </a:t>
            </a:r>
            <a:r>
              <a:rPr lang="da-DK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routing protokoller</a:t>
            </a:r>
            <a:r>
              <a:rPr lang="da-DK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og de lærer dermed – dynamisk - mange andre netværk at kende </a:t>
            </a:r>
            <a:r>
              <a:rPr lang="da-DK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da-DK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7256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06879" cy="180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e 2"/>
          <p:cNvGrpSpPr/>
          <p:nvPr/>
        </p:nvGrpSpPr>
        <p:grpSpPr>
          <a:xfrm>
            <a:off x="1403648" y="2951366"/>
            <a:ext cx="1059179" cy="621650"/>
            <a:chOff x="6490682" y="3383414"/>
            <a:chExt cx="1059179" cy="621650"/>
          </a:xfrm>
        </p:grpSpPr>
        <p:cxnSp>
          <p:nvCxnSpPr>
            <p:cNvPr id="7" name="Lige pilforbindelse 6"/>
            <p:cNvCxnSpPr/>
            <p:nvPr/>
          </p:nvCxnSpPr>
          <p:spPr bwMode="auto">
            <a:xfrm>
              <a:off x="6588224" y="3826557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8" name="Billede 7" title="BPDU pakk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3645024"/>
              <a:ext cx="473930" cy="360040"/>
            </a:xfrm>
            <a:prstGeom prst="rect">
              <a:avLst/>
            </a:prstGeom>
          </p:spPr>
        </p:pic>
        <p:sp>
          <p:nvSpPr>
            <p:cNvPr id="9" name="Tekstboks 8"/>
            <p:cNvSpPr txBox="1"/>
            <p:nvPr/>
          </p:nvSpPr>
          <p:spPr>
            <a:xfrm>
              <a:off x="6490682" y="3383414"/>
              <a:ext cx="105917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a-DK" sz="11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IP pakke</a:t>
              </a:r>
              <a:endParaRPr lang="da-DK" sz="11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e 3"/>
          <p:cNvGrpSpPr/>
          <p:nvPr/>
        </p:nvGrpSpPr>
        <p:grpSpPr>
          <a:xfrm>
            <a:off x="4592941" y="2951366"/>
            <a:ext cx="1059179" cy="621650"/>
            <a:chOff x="6490682" y="3383414"/>
            <a:chExt cx="1059179" cy="621650"/>
          </a:xfrm>
        </p:grpSpPr>
        <p:cxnSp>
          <p:nvCxnSpPr>
            <p:cNvPr id="11" name="Lige pilforbindelse 10"/>
            <p:cNvCxnSpPr/>
            <p:nvPr/>
          </p:nvCxnSpPr>
          <p:spPr bwMode="auto">
            <a:xfrm>
              <a:off x="6588224" y="3826557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2" name="Billede 11" title="BPDU pakk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3645024"/>
              <a:ext cx="473930" cy="360040"/>
            </a:xfrm>
            <a:prstGeom prst="rect">
              <a:avLst/>
            </a:prstGeom>
          </p:spPr>
        </p:pic>
        <p:sp>
          <p:nvSpPr>
            <p:cNvPr id="13" name="Tekstboks 12"/>
            <p:cNvSpPr txBox="1"/>
            <p:nvPr/>
          </p:nvSpPr>
          <p:spPr>
            <a:xfrm>
              <a:off x="6490682" y="3383414"/>
              <a:ext cx="105917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a-DK" sz="11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IP pakke</a:t>
              </a:r>
              <a:endParaRPr lang="da-DK" sz="11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pe 14"/>
          <p:cNvGrpSpPr/>
          <p:nvPr/>
        </p:nvGrpSpPr>
        <p:grpSpPr>
          <a:xfrm>
            <a:off x="6732240" y="2940270"/>
            <a:ext cx="1059179" cy="621650"/>
            <a:chOff x="6490682" y="3383414"/>
            <a:chExt cx="1059179" cy="621650"/>
          </a:xfrm>
        </p:grpSpPr>
        <p:cxnSp>
          <p:nvCxnSpPr>
            <p:cNvPr id="16" name="Lige pilforbindelse 15"/>
            <p:cNvCxnSpPr/>
            <p:nvPr/>
          </p:nvCxnSpPr>
          <p:spPr bwMode="auto">
            <a:xfrm>
              <a:off x="6588224" y="3826557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7" name="Billede 16" title="BPDU pakk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3645024"/>
              <a:ext cx="473930" cy="360040"/>
            </a:xfrm>
            <a:prstGeom prst="rect">
              <a:avLst/>
            </a:prstGeom>
          </p:spPr>
        </p:pic>
        <p:sp>
          <p:nvSpPr>
            <p:cNvPr id="18" name="Tekstboks 17"/>
            <p:cNvSpPr txBox="1"/>
            <p:nvPr/>
          </p:nvSpPr>
          <p:spPr>
            <a:xfrm>
              <a:off x="6490682" y="3383414"/>
              <a:ext cx="105917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a-DK" sz="11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IP pakke</a:t>
              </a:r>
              <a:endParaRPr lang="da-DK" sz="11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3347864" y="2780928"/>
            <a:ext cx="1296144" cy="796279"/>
            <a:chOff x="9252520" y="3717032"/>
            <a:chExt cx="1296144" cy="796279"/>
          </a:xfrm>
        </p:grpSpPr>
        <p:cxnSp>
          <p:nvCxnSpPr>
            <p:cNvPr id="20" name="Lige pilforbindelse 19"/>
            <p:cNvCxnSpPr/>
            <p:nvPr/>
          </p:nvCxnSpPr>
          <p:spPr bwMode="auto">
            <a:xfrm>
              <a:off x="9324528" y="4333291"/>
              <a:ext cx="1033646" cy="151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pic>
          <p:nvPicPr>
            <p:cNvPr id="21" name="Billede 20" title="BPDU pakk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094" y="4153271"/>
              <a:ext cx="473930" cy="36004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  <p:sp>
          <p:nvSpPr>
            <p:cNvPr id="22" name="Tekstboks 21"/>
            <p:cNvSpPr txBox="1"/>
            <p:nvPr/>
          </p:nvSpPr>
          <p:spPr>
            <a:xfrm>
              <a:off x="9252520" y="3717032"/>
              <a:ext cx="129614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a-DK" sz="11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Router</a:t>
              </a:r>
            </a:p>
            <a:p>
              <a:pPr algn="ctr"/>
              <a:r>
                <a:rPr lang="da-DK" sz="1100" b="1" dirty="0" err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protocol</a:t>
              </a:r>
              <a:r>
                <a:rPr lang="da-DK" sz="11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pakke</a:t>
              </a:r>
              <a:endParaRPr lang="da-DK" sz="11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54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b="1" dirty="0">
                <a:solidFill>
                  <a:srgbClr val="003366"/>
                </a:solidFill>
              </a:rPr>
              <a:t>RIP</a:t>
            </a:r>
            <a:r>
              <a:rPr lang="da-DK" dirty="0">
                <a:solidFill>
                  <a:srgbClr val="003366"/>
                </a:solidFill>
              </a:rPr>
              <a:t> - teknisk set</a:t>
            </a:r>
          </a:p>
        </p:txBody>
      </p:sp>
      <p:sp>
        <p:nvSpPr>
          <p:cNvPr id="17920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84959"/>
            <a:ext cx="8229600" cy="40925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2000" b="1" kern="1200" dirty="0"/>
              <a:t>Maksimum HOP-Count = 15</a:t>
            </a:r>
          </a:p>
          <a:p>
            <a:pPr lvl="1"/>
            <a:r>
              <a:rPr lang="da-DK" sz="1800" dirty="0"/>
              <a:t>Dvs. pakkerne kan maksimalt passere 15 routere på deres vej gennem nettet.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2000" b="1" kern="1200" dirty="0"/>
              <a:t>HOP-Count = 16 betyder uendeligt langt væk</a:t>
            </a:r>
          </a:p>
          <a:p>
            <a:pPr lvl="1"/>
            <a:r>
              <a:rPr lang="da-DK" sz="1800" dirty="0"/>
              <a:t>I praksis betyder det, at det interface på routeren der normalt har forbindelse med IP nettet (det logiske net) hvor HOP-Count er på 16, ikke har kontakt til nettet. Det logiske netværk kan ikke nås og fjernes derfor fra routetabellen.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2000" b="1" kern="1200" dirty="0"/>
              <a:t>Split-Horizon.</a:t>
            </a:r>
          </a:p>
          <a:p>
            <a:pPr lvl="1"/>
            <a:r>
              <a:rPr lang="da-DK" sz="1800" dirty="0"/>
              <a:t>En router sender ikke oplysninger tilbage til naboroutere som den har modtaget fra dem.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da-DK" sz="2000" kern="120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RIP - teknisk </a:t>
            </a:r>
            <a:r>
              <a:rPr lang="da-DK" dirty="0" smtClean="0">
                <a:solidFill>
                  <a:srgbClr val="003366"/>
                </a:solidFill>
              </a:rPr>
              <a:t>set (fortsat)</a:t>
            </a:r>
            <a:endParaRPr lang="da-DK" dirty="0">
              <a:solidFill>
                <a:srgbClr val="003366"/>
              </a:solidFill>
            </a:endParaRPr>
          </a:p>
        </p:txBody>
      </p:sp>
      <p:sp>
        <p:nvSpPr>
          <p:cNvPr id="1793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584959"/>
            <a:ext cx="8229600" cy="47188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b="1" kern="1200" dirty="0"/>
              <a:t>Fordele</a:t>
            </a:r>
          </a:p>
          <a:p>
            <a:pPr lvl="1"/>
            <a:r>
              <a:rPr lang="da-DK" dirty="0"/>
              <a:t>Simpel opdatering.</a:t>
            </a:r>
          </a:p>
          <a:p>
            <a:pPr lvl="1"/>
            <a:r>
              <a:rPr lang="da-DK" dirty="0"/>
              <a:t>Simpel implementering.</a:t>
            </a:r>
          </a:p>
          <a:p>
            <a:pPr lvl="1"/>
            <a:r>
              <a:rPr lang="da-DK" dirty="0"/>
              <a:t>God til mindre net. Op til Ca. 20 routere </a:t>
            </a:r>
          </a:p>
          <a:p>
            <a:pPr lvl="1"/>
            <a:r>
              <a:rPr lang="da-DK" dirty="0"/>
              <a:t>Hvis nettet kun består af Cisco-routere se </a:t>
            </a:r>
            <a:r>
              <a:rPr lang="da-DK" dirty="0" smtClean="0"/>
              <a:t>IGRP</a:t>
            </a:r>
          </a:p>
          <a:p>
            <a:pPr lvl="1"/>
            <a:endParaRPr lang="da-DK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b="1" kern="1200" dirty="0"/>
              <a:t>Ulemper</a:t>
            </a:r>
          </a:p>
          <a:p>
            <a:pPr lvl="1"/>
            <a:r>
              <a:rPr lang="da-DK" dirty="0"/>
              <a:t>Periodiske opdateringer fylder båndbredde</a:t>
            </a:r>
          </a:p>
          <a:p>
            <a:pPr lvl="1"/>
            <a:r>
              <a:rPr lang="da-DK" dirty="0"/>
              <a:t>Langsom til at ”konvergere”. (Opdatere)</a:t>
            </a:r>
          </a:p>
          <a:p>
            <a:pPr lvl="1"/>
            <a:r>
              <a:rPr lang="da-DK" dirty="0"/>
              <a:t>Uegnet til større net.</a:t>
            </a:r>
          </a:p>
          <a:p>
            <a:pPr lvl="1"/>
            <a:r>
              <a:rPr lang="da-DK" dirty="0"/>
              <a:t>Tager ikke hensyn til båndbredde eller andre parametre.</a:t>
            </a:r>
          </a:p>
          <a:p>
            <a:pPr lvl="1"/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02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4050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264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40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76086"/>
              </p:ext>
            </p:extLst>
          </p:nvPr>
        </p:nvGraphicFramePr>
        <p:xfrm>
          <a:off x="28956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94097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Når der </a:t>
            </a:r>
            <a:r>
              <a:rPr lang="da-DK" dirty="0" smtClean="0">
                <a:solidFill>
                  <a:srgbClr val="003366"/>
                </a:solidFill>
              </a:rPr>
              <a:t>sker ændringer …</a:t>
            </a:r>
            <a:endParaRPr lang="da-DK" dirty="0">
              <a:solidFill>
                <a:srgbClr val="003366"/>
              </a:solidFill>
            </a:endParaRPr>
          </a:p>
        </p:txBody>
      </p:sp>
      <p:graphicFrame>
        <p:nvGraphicFramePr>
          <p:cNvPr id="179409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02239"/>
              </p:ext>
            </p:extLst>
          </p:nvPr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414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49812"/>
              </p:ext>
            </p:extLst>
          </p:nvPr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419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76487"/>
              </p:ext>
            </p:extLst>
          </p:nvPr>
        </p:nvGraphicFramePr>
        <p:xfrm>
          <a:off x="60198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94236" name="Text Box 188"/>
          <p:cNvSpPr txBox="1">
            <a:spLocks noChangeArrowheads="1"/>
          </p:cNvSpPr>
          <p:nvPr/>
        </p:nvSpPr>
        <p:spPr bwMode="auto">
          <a:xfrm>
            <a:off x="1905000" y="29718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400">
                <a:solidFill>
                  <a:srgbClr val="FF3300"/>
                </a:solidFill>
              </a:rPr>
              <a:t>X</a:t>
            </a:r>
            <a:endParaRPr lang="da-DK" sz="4400">
              <a:solidFill>
                <a:srgbClr val="003366"/>
              </a:solidFill>
            </a:endParaRPr>
          </a:p>
        </p:txBody>
      </p:sp>
      <p:sp>
        <p:nvSpPr>
          <p:cNvPr id="1794237" name="AutoShape 189"/>
          <p:cNvSpPr>
            <a:spLocks noChangeArrowheads="1"/>
          </p:cNvSpPr>
          <p:nvPr/>
        </p:nvSpPr>
        <p:spPr bwMode="auto">
          <a:xfrm>
            <a:off x="1259632" y="980728"/>
            <a:ext cx="3384376" cy="496416"/>
          </a:xfrm>
          <a:prstGeom prst="wedgeRoundRectCallout">
            <a:avLst>
              <a:gd name="adj1" fmla="val -22286"/>
              <a:gd name="adj2" fmla="val 37939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da-DK" sz="2400" dirty="0" err="1">
                <a:solidFill>
                  <a:srgbClr val="003366"/>
                </a:solidFill>
              </a:rPr>
              <a:t>Wan</a:t>
            </a:r>
            <a:r>
              <a:rPr lang="da-DK" sz="2400" dirty="0">
                <a:solidFill>
                  <a:srgbClr val="003366"/>
                </a:solidFill>
              </a:rPr>
              <a:t> </a:t>
            </a:r>
            <a:r>
              <a:rPr lang="da-DK" sz="2400" dirty="0" err="1" smtClean="0">
                <a:solidFill>
                  <a:srgbClr val="003366"/>
                </a:solidFill>
              </a:rPr>
              <a:t>linien</a:t>
            </a:r>
            <a:r>
              <a:rPr lang="da-DK" sz="2400" dirty="0" smtClean="0">
                <a:solidFill>
                  <a:srgbClr val="003366"/>
                </a:solidFill>
              </a:rPr>
              <a:t> går ned … </a:t>
            </a:r>
            <a:r>
              <a:rPr lang="da-DK" sz="2400" dirty="0" smtClean="0">
                <a:solidFill>
                  <a:srgbClr val="003366"/>
                </a:solidFill>
                <a:sym typeface="Wingdings" pitchFamily="2" charset="2"/>
              </a:rPr>
              <a:t></a:t>
            </a:r>
            <a:endParaRPr lang="da-DK" sz="2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5074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287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5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749744"/>
              </p:ext>
            </p:extLst>
          </p:nvPr>
        </p:nvGraphicFramePr>
        <p:xfrm>
          <a:off x="28956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95121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R1 og R3 </a:t>
            </a:r>
            <a:r>
              <a:rPr lang="da-DK" dirty="0" smtClean="0">
                <a:solidFill>
                  <a:srgbClr val="003366"/>
                </a:solidFill>
              </a:rPr>
              <a:t>‘opdager’ tabt </a:t>
            </a:r>
            <a:r>
              <a:rPr lang="da-DK" dirty="0">
                <a:solidFill>
                  <a:srgbClr val="003366"/>
                </a:solidFill>
              </a:rPr>
              <a:t>WAN</a:t>
            </a:r>
          </a:p>
        </p:txBody>
      </p:sp>
      <p:graphicFrame>
        <p:nvGraphicFramePr>
          <p:cNvPr id="179512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14021"/>
              </p:ext>
            </p:extLst>
          </p:nvPr>
        </p:nvGraphicFramePr>
        <p:xfrm>
          <a:off x="6019800" y="2286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516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48275"/>
              </p:ext>
            </p:extLst>
          </p:nvPr>
        </p:nvGraphicFramePr>
        <p:xfrm>
          <a:off x="6019800" y="2438400"/>
          <a:ext cx="2895600" cy="210534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5214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80167"/>
              </p:ext>
            </p:extLst>
          </p:nvPr>
        </p:nvGraphicFramePr>
        <p:xfrm>
          <a:off x="6019800" y="4648200"/>
          <a:ext cx="2895600" cy="207391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192.168.1.4/30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95260" name="Text Box 188"/>
          <p:cNvSpPr txBox="1">
            <a:spLocks noChangeArrowheads="1"/>
          </p:cNvSpPr>
          <p:nvPr/>
        </p:nvSpPr>
        <p:spPr bwMode="auto">
          <a:xfrm>
            <a:off x="1905000" y="29718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400">
                <a:solidFill>
                  <a:srgbClr val="FF3300"/>
                </a:solidFill>
              </a:rPr>
              <a:t>X</a:t>
            </a:r>
            <a:endParaRPr lang="da-DK" sz="44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6098" name="Object 2"/>
          <p:cNvGraphicFramePr>
            <a:graphicFrameLocks noChangeAspect="1"/>
          </p:cNvGraphicFramePr>
          <p:nvPr/>
        </p:nvGraphicFramePr>
        <p:xfrm>
          <a:off x="533400" y="14478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312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60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19500"/>
              </p:ext>
            </p:extLst>
          </p:nvPr>
        </p:nvGraphicFramePr>
        <p:xfrm>
          <a:off x="2895600" y="4648200"/>
          <a:ext cx="2895600" cy="188976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96145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Nye router </a:t>
            </a:r>
            <a:r>
              <a:rPr lang="da-DK" dirty="0" smtClean="0">
                <a:solidFill>
                  <a:srgbClr val="003366"/>
                </a:solidFill>
              </a:rPr>
              <a:t>giver igen </a:t>
            </a:r>
            <a:r>
              <a:rPr lang="da-DK" dirty="0">
                <a:solidFill>
                  <a:srgbClr val="003366"/>
                </a:solidFill>
              </a:rPr>
              <a:t>konvergens!</a:t>
            </a:r>
          </a:p>
        </p:txBody>
      </p:sp>
      <p:graphicFrame>
        <p:nvGraphicFramePr>
          <p:cNvPr id="179614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57020"/>
              </p:ext>
            </p:extLst>
          </p:nvPr>
        </p:nvGraphicFramePr>
        <p:xfrm>
          <a:off x="6019800" y="228600"/>
          <a:ext cx="2895600" cy="192246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6192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05424"/>
              </p:ext>
            </p:extLst>
          </p:nvPr>
        </p:nvGraphicFramePr>
        <p:xfrm>
          <a:off x="6019800" y="2438400"/>
          <a:ext cx="2895600" cy="1921193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6238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71779"/>
              </p:ext>
            </p:extLst>
          </p:nvPr>
        </p:nvGraphicFramePr>
        <p:xfrm>
          <a:off x="6019800" y="4648200"/>
          <a:ext cx="2895600" cy="1891030"/>
        </p:xfrm>
        <a:graphic>
          <a:graphicData uri="http://schemas.openxmlformats.org/drawingml/2006/table">
            <a:tbl>
              <a:tblPr/>
              <a:tblGrid>
                <a:gridCol w="1201738"/>
                <a:gridCol w="1084262"/>
                <a:gridCol w="609600"/>
              </a:tblGrid>
              <a:tr h="2365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192.168.1.16/30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192.168.1.12/30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192.168.1.8/30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96284" name="Text Box 188"/>
          <p:cNvSpPr txBox="1">
            <a:spLocks noChangeArrowheads="1"/>
          </p:cNvSpPr>
          <p:nvPr/>
        </p:nvSpPr>
        <p:spPr bwMode="auto">
          <a:xfrm>
            <a:off x="1905000" y="29718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4400">
                <a:solidFill>
                  <a:srgbClr val="FF3300"/>
                </a:solidFill>
              </a:rPr>
              <a:t>X</a:t>
            </a:r>
            <a:endParaRPr lang="da-DK" sz="4400">
              <a:solidFill>
                <a:srgbClr val="003366"/>
              </a:solidFill>
            </a:endParaRPr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495796" y="5020985"/>
            <a:ext cx="1702891" cy="1464231"/>
          </a:xfrm>
          <a:prstGeom prst="wedgeRoundRectCallout">
            <a:avLst>
              <a:gd name="adj1" fmla="val 11392"/>
              <a:gd name="adj2" fmla="val -15649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a-DK" sz="1600" dirty="0" smtClean="0">
                <a:solidFill>
                  <a:schemeClr val="tx1"/>
                </a:solidFill>
                <a:latin typeface="Arial" charset="0"/>
              </a:rPr>
              <a:t>Transportnettet 192.168.1.4/30 ‘forsvinder’ fra tabellerne = dynamik!</a:t>
            </a:r>
            <a:endParaRPr lang="da-D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En </a:t>
            </a:r>
            <a:r>
              <a:rPr lang="da-DK" dirty="0" smtClean="0">
                <a:solidFill>
                  <a:srgbClr val="003366"/>
                </a:solidFill>
              </a:rPr>
              <a:t>nyere </a:t>
            </a:r>
            <a:r>
              <a:rPr lang="da-DK" dirty="0">
                <a:solidFill>
                  <a:srgbClr val="003366"/>
                </a:solidFill>
              </a:rPr>
              <a:t>Distance </a:t>
            </a:r>
            <a:r>
              <a:rPr lang="da-DK" dirty="0" err="1">
                <a:solidFill>
                  <a:srgbClr val="003366"/>
                </a:solidFill>
              </a:rPr>
              <a:t>Vector</a:t>
            </a:r>
            <a:r>
              <a:rPr lang="da-DK" dirty="0">
                <a:solidFill>
                  <a:srgbClr val="003366"/>
                </a:solidFill>
              </a:rPr>
              <a:t> protokol</a:t>
            </a:r>
          </a:p>
        </p:txBody>
      </p:sp>
      <p:sp>
        <p:nvSpPr>
          <p:cNvPr id="1797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84959"/>
            <a:ext cx="8229600" cy="48286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b="1" kern="1200" dirty="0"/>
              <a:t>EIGRP</a:t>
            </a:r>
            <a:r>
              <a:rPr lang="da-DK" kern="1200" dirty="0"/>
              <a:t> - </a:t>
            </a:r>
            <a:r>
              <a:rPr lang="en-US" kern="1200" dirty="0"/>
              <a:t>Enhanced Interior Gateway Routing Protocol</a:t>
            </a:r>
            <a:endParaRPr lang="da-DK" kern="1200" dirty="0"/>
          </a:p>
          <a:p>
            <a:pPr lvl="1"/>
            <a:r>
              <a:rPr lang="da-DK" dirty="0"/>
              <a:t>Den er Cisco proprietær.</a:t>
            </a:r>
          </a:p>
          <a:p>
            <a:pPr lvl="1"/>
            <a:r>
              <a:rPr lang="da-DK" dirty="0"/>
              <a:t>Det er en forbedret RIP protokol.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da-DK" kern="1200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kern="1200" dirty="0" smtClean="0"/>
              <a:t>Fordele</a:t>
            </a:r>
            <a:r>
              <a:rPr lang="da-DK" kern="1200" dirty="0"/>
              <a:t>:</a:t>
            </a:r>
          </a:p>
          <a:p>
            <a:pPr lvl="1"/>
            <a:r>
              <a:rPr lang="da-DK" dirty="0"/>
              <a:t>Kan finde ud af store net</a:t>
            </a:r>
          </a:p>
          <a:p>
            <a:pPr lvl="2"/>
            <a:r>
              <a:rPr lang="da-DK" dirty="0"/>
              <a:t>Maksimum HOP-Count = 255</a:t>
            </a:r>
          </a:p>
          <a:p>
            <a:pPr lvl="1"/>
            <a:r>
              <a:rPr lang="da-DK" dirty="0"/>
              <a:t>Kan ”måle” afstand mellem net på kombinationer opsat af:</a:t>
            </a:r>
          </a:p>
          <a:p>
            <a:pPr lvl="2"/>
            <a:r>
              <a:rPr lang="da-DK" dirty="0"/>
              <a:t>Hop-</a:t>
            </a:r>
            <a:r>
              <a:rPr lang="da-DK" dirty="0" err="1"/>
              <a:t>count</a:t>
            </a:r>
            <a:r>
              <a:rPr lang="da-DK" dirty="0"/>
              <a:t>, Båndbredde, forsinkelse, belastning, pålidelighed og pakkestørrelse.</a:t>
            </a:r>
          </a:p>
          <a:p>
            <a:pPr lvl="1"/>
            <a:endParaRPr lang="da-DK" sz="2400" dirty="0"/>
          </a:p>
          <a:p>
            <a:pPr lvl="1"/>
            <a:endParaRPr lang="da-DK" sz="240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b="1" dirty="0">
                <a:solidFill>
                  <a:srgbClr val="003366"/>
                </a:solidFill>
              </a:rPr>
              <a:t>Link State </a:t>
            </a:r>
            <a:r>
              <a:rPr lang="da-DK" dirty="0" smtClean="0">
                <a:solidFill>
                  <a:srgbClr val="003366"/>
                </a:solidFill>
              </a:rPr>
              <a:t>protokoller</a:t>
            </a:r>
            <a:endParaRPr lang="da-DK" dirty="0">
              <a:solidFill>
                <a:srgbClr val="003366"/>
              </a:solidFill>
            </a:endParaRP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84959"/>
            <a:ext cx="8229600" cy="4489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kern="1200" dirty="0" smtClean="0"/>
              <a:t>En helt anden type routing protokol end distance </a:t>
            </a:r>
            <a:r>
              <a:rPr lang="da-DK" kern="1200" dirty="0" err="1" smtClean="0"/>
              <a:t>vector</a:t>
            </a:r>
            <a:r>
              <a:rPr lang="da-DK" kern="1200" dirty="0" smtClean="0"/>
              <a:t> typen er </a:t>
            </a:r>
            <a:r>
              <a:rPr lang="da-DK" b="1" kern="1200" dirty="0" smtClean="0"/>
              <a:t>link </a:t>
            </a:r>
            <a:r>
              <a:rPr lang="da-DK" b="1" kern="1200" dirty="0" err="1" smtClean="0"/>
              <a:t>state</a:t>
            </a:r>
            <a:r>
              <a:rPr lang="da-DK" b="1" kern="1200" dirty="0" smtClean="0"/>
              <a:t> </a:t>
            </a:r>
            <a:r>
              <a:rPr lang="da-DK" kern="1200" dirty="0" smtClean="0"/>
              <a:t>protokollen: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da-DK" sz="1800" kern="1200" dirty="0" smtClean="0"/>
              <a:t>Link </a:t>
            </a:r>
            <a:r>
              <a:rPr lang="da-DK" sz="1800" kern="1200" dirty="0"/>
              <a:t>State = </a:t>
            </a:r>
            <a:r>
              <a:rPr lang="da-DK" sz="1800" b="1" kern="1200" dirty="0" smtClean="0"/>
              <a:t>forbindelsens </a:t>
            </a:r>
            <a:r>
              <a:rPr lang="da-DK" sz="1800" b="1" kern="1200" dirty="0"/>
              <a:t>tilstand</a:t>
            </a:r>
          </a:p>
          <a:p>
            <a:pPr lvl="2"/>
            <a:r>
              <a:rPr lang="da-DK" dirty="0"/>
              <a:t>Link </a:t>
            </a:r>
            <a:r>
              <a:rPr lang="da-DK" dirty="0" err="1"/>
              <a:t>state</a:t>
            </a:r>
            <a:r>
              <a:rPr lang="da-DK" dirty="0"/>
              <a:t> </a:t>
            </a:r>
            <a:r>
              <a:rPr lang="da-DK" b="1" dirty="0"/>
              <a:t>UP </a:t>
            </a:r>
            <a:r>
              <a:rPr lang="da-DK" dirty="0"/>
              <a:t>eller Link </a:t>
            </a:r>
            <a:r>
              <a:rPr lang="da-DK" dirty="0" err="1"/>
              <a:t>state</a:t>
            </a:r>
            <a:r>
              <a:rPr lang="da-DK" dirty="0"/>
              <a:t> </a:t>
            </a:r>
            <a:r>
              <a:rPr lang="da-DK" b="1" dirty="0"/>
              <a:t>DOWN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da-DK" sz="1800" kern="1200" dirty="0" smtClean="0"/>
              <a:t>Hvis </a:t>
            </a:r>
            <a:r>
              <a:rPr lang="da-DK" sz="1800" kern="1200" dirty="0"/>
              <a:t>en </a:t>
            </a:r>
            <a:r>
              <a:rPr lang="da-DK" sz="1800" kern="1200" dirty="0" smtClean="0"/>
              <a:t>link </a:t>
            </a:r>
            <a:r>
              <a:rPr lang="da-DK" sz="1800" kern="1200" dirty="0"/>
              <a:t>ændrer </a:t>
            </a:r>
            <a:r>
              <a:rPr lang="da-DK" sz="1800" kern="1200" dirty="0" err="1" smtClean="0"/>
              <a:t>state</a:t>
            </a:r>
            <a:r>
              <a:rPr lang="da-DK" sz="1800" kern="1200" dirty="0" smtClean="0"/>
              <a:t> </a:t>
            </a:r>
            <a:r>
              <a:rPr lang="da-DK" sz="1800" kern="1200" dirty="0"/>
              <a:t>sendes en </a:t>
            </a:r>
            <a:r>
              <a:rPr lang="da-DK" sz="1800" b="1" kern="1200" dirty="0"/>
              <a:t>LSA</a:t>
            </a:r>
            <a:r>
              <a:rPr lang="da-DK" sz="1800" kern="1200" dirty="0"/>
              <a:t> </a:t>
            </a:r>
            <a:r>
              <a:rPr lang="da-DK" sz="1800" kern="1200" dirty="0" smtClean="0"/>
              <a:t>pakke til </a:t>
            </a:r>
            <a:r>
              <a:rPr lang="da-DK" sz="1800" kern="1200" dirty="0"/>
              <a:t>alle </a:t>
            </a:r>
            <a:r>
              <a:rPr lang="da-DK" sz="1800" kern="1200" dirty="0" smtClean="0"/>
              <a:t>andre routere</a:t>
            </a:r>
            <a:r>
              <a:rPr lang="da-DK" sz="1800" kern="1200" dirty="0"/>
              <a:t> </a:t>
            </a:r>
            <a:r>
              <a:rPr lang="da-DK" sz="1800" kern="1200" dirty="0" smtClean="0"/>
              <a:t>som er med i protokol-samarbejdet</a:t>
            </a:r>
            <a:endParaRPr lang="da-DK" sz="1800" kern="1200" dirty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da-DK" sz="1800" kern="1200" dirty="0" smtClean="0"/>
              <a:t>Alle routere </a:t>
            </a:r>
            <a:r>
              <a:rPr lang="da-DK" sz="1800" kern="1200" dirty="0"/>
              <a:t>prøver nu </a:t>
            </a:r>
            <a:r>
              <a:rPr lang="da-DK" sz="1800" kern="1200" dirty="0" smtClean="0"/>
              <a:t>aktivt at </a:t>
            </a:r>
            <a:r>
              <a:rPr lang="da-DK" sz="1800" kern="1200" dirty="0"/>
              <a:t>finde en ny </a:t>
            </a:r>
            <a:r>
              <a:rPr lang="da-DK" sz="1800" kern="1200" dirty="0" smtClean="0"/>
              <a:t>vej </a:t>
            </a:r>
            <a:r>
              <a:rPr lang="da-DK" sz="1800" kern="1200" dirty="0"/>
              <a:t>frem til </a:t>
            </a:r>
            <a:r>
              <a:rPr lang="da-DK" sz="1800" kern="1200" dirty="0" smtClean="0"/>
              <a:t>netværket </a:t>
            </a:r>
            <a:r>
              <a:rPr lang="da-DK" sz="1800" kern="1200" dirty="0"/>
              <a:t>bag </a:t>
            </a:r>
            <a:r>
              <a:rPr lang="da-DK" sz="1800" kern="1200" dirty="0" smtClean="0"/>
              <a:t>den defekte link og de ‘snakker sammen’ via protokollen undervejs</a:t>
            </a:r>
            <a:endParaRPr lang="da-DK" sz="1800" kern="1200" dirty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da-DK" sz="1800" kern="1200" dirty="0" smtClean="0"/>
              <a:t>‘Bedste vej’ til netværket udregnes </a:t>
            </a:r>
            <a:r>
              <a:rPr lang="da-DK" sz="1800" kern="1200" dirty="0"/>
              <a:t>ved hjælp af en </a:t>
            </a:r>
            <a:r>
              <a:rPr lang="da-DK" sz="1800" b="1" kern="1200" dirty="0"/>
              <a:t>algoritme</a:t>
            </a:r>
            <a:r>
              <a:rPr lang="da-DK" sz="1800" kern="1200" dirty="0"/>
              <a:t> </a:t>
            </a:r>
            <a:r>
              <a:rPr lang="da-DK" sz="1800" kern="1200" dirty="0" smtClean="0"/>
              <a:t>kaldet </a:t>
            </a:r>
            <a:r>
              <a:rPr lang="da-DK" sz="1800" b="1" kern="1200" dirty="0" err="1" smtClean="0"/>
              <a:t>Shortest</a:t>
            </a:r>
            <a:r>
              <a:rPr lang="da-DK" sz="1800" b="1" kern="1200" dirty="0" smtClean="0"/>
              <a:t> Path First</a:t>
            </a:r>
            <a:r>
              <a:rPr lang="da-DK" sz="1800" kern="1200" dirty="0" smtClean="0"/>
              <a:t>, SFP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da-DK" sz="1600" kern="1200" dirty="0" smtClean="0"/>
              <a:t>Algoritmen er udviklet af professor </a:t>
            </a:r>
            <a:r>
              <a:rPr lang="da-DK" sz="1600" kern="1200" dirty="0" err="1" smtClean="0"/>
              <a:t>Dijkstra</a:t>
            </a:r>
            <a:r>
              <a:rPr lang="da-DK" sz="1600" kern="1200" dirty="0" smtClean="0"/>
              <a:t>, en hollandsk matematiker </a:t>
            </a:r>
            <a:r>
              <a:rPr lang="da-DK" sz="1600" kern="1200" dirty="0" smtClean="0">
                <a:sym typeface="Wingdings" pitchFamily="2" charset="2"/>
              </a:rPr>
              <a:t></a:t>
            </a:r>
            <a:endParaRPr lang="da-DK" sz="1600" kern="12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da-DK" kern="120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3266" name="Group 2"/>
          <p:cNvGrpSpPr>
            <a:grpSpLocks noRot="1"/>
          </p:cNvGrpSpPr>
          <p:nvPr/>
        </p:nvGrpSpPr>
        <p:grpSpPr bwMode="auto">
          <a:xfrm>
            <a:off x="5682457" y="2051843"/>
            <a:ext cx="2736850" cy="3681413"/>
            <a:chOff x="3787" y="204"/>
            <a:chExt cx="1724" cy="23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03267" name="Rectangle 3"/>
            <p:cNvSpPr>
              <a:spLocks noChangeArrowheads="1"/>
            </p:cNvSpPr>
            <p:nvPr/>
          </p:nvSpPr>
          <p:spPr bwMode="auto">
            <a:xfrm>
              <a:off x="5096" y="1467"/>
              <a:ext cx="415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a-DK" sz="1200"/>
            </a:p>
          </p:txBody>
        </p:sp>
        <p:sp>
          <p:nvSpPr>
            <p:cNvPr id="1803268" name="Rectangle 4"/>
            <p:cNvSpPr>
              <a:spLocks noChangeArrowheads="1"/>
            </p:cNvSpPr>
            <p:nvPr/>
          </p:nvSpPr>
          <p:spPr bwMode="auto">
            <a:xfrm>
              <a:off x="4353" y="1467"/>
              <a:ext cx="743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69" name="Rectangle 5"/>
            <p:cNvSpPr>
              <a:spLocks noChangeArrowheads="1"/>
            </p:cNvSpPr>
            <p:nvPr/>
          </p:nvSpPr>
          <p:spPr bwMode="auto">
            <a:xfrm>
              <a:off x="3787" y="1467"/>
              <a:ext cx="566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70" name="Rectangle 6"/>
            <p:cNvSpPr>
              <a:spLocks noChangeArrowheads="1"/>
            </p:cNvSpPr>
            <p:nvPr/>
          </p:nvSpPr>
          <p:spPr bwMode="auto">
            <a:xfrm>
              <a:off x="5096" y="1643"/>
              <a:ext cx="415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a-DK" sz="1200"/>
            </a:p>
          </p:txBody>
        </p:sp>
        <p:sp>
          <p:nvSpPr>
            <p:cNvPr id="1803271" name="Rectangle 7"/>
            <p:cNvSpPr>
              <a:spLocks noChangeArrowheads="1"/>
            </p:cNvSpPr>
            <p:nvPr/>
          </p:nvSpPr>
          <p:spPr bwMode="auto">
            <a:xfrm>
              <a:off x="4353" y="1643"/>
              <a:ext cx="743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72" name="Rectangle 8"/>
            <p:cNvSpPr>
              <a:spLocks noChangeArrowheads="1"/>
            </p:cNvSpPr>
            <p:nvPr/>
          </p:nvSpPr>
          <p:spPr bwMode="auto">
            <a:xfrm>
              <a:off x="3787" y="1643"/>
              <a:ext cx="566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73" name="Rectangle 9"/>
            <p:cNvSpPr>
              <a:spLocks noChangeArrowheads="1"/>
            </p:cNvSpPr>
            <p:nvPr/>
          </p:nvSpPr>
          <p:spPr bwMode="auto">
            <a:xfrm>
              <a:off x="5096" y="1819"/>
              <a:ext cx="415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a-DK" sz="1200"/>
            </a:p>
          </p:txBody>
        </p:sp>
        <p:sp>
          <p:nvSpPr>
            <p:cNvPr id="1803274" name="Rectangle 10"/>
            <p:cNvSpPr>
              <a:spLocks noChangeArrowheads="1"/>
            </p:cNvSpPr>
            <p:nvPr/>
          </p:nvSpPr>
          <p:spPr bwMode="auto">
            <a:xfrm>
              <a:off x="4353" y="1819"/>
              <a:ext cx="743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75" name="Rectangle 11"/>
            <p:cNvSpPr>
              <a:spLocks noChangeArrowheads="1"/>
            </p:cNvSpPr>
            <p:nvPr/>
          </p:nvSpPr>
          <p:spPr bwMode="auto">
            <a:xfrm>
              <a:off x="3787" y="1819"/>
              <a:ext cx="566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76" name="Rectangle 12"/>
            <p:cNvSpPr>
              <a:spLocks noChangeArrowheads="1"/>
            </p:cNvSpPr>
            <p:nvPr/>
          </p:nvSpPr>
          <p:spPr bwMode="auto">
            <a:xfrm>
              <a:off x="5096" y="2347"/>
              <a:ext cx="415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a-DK" sz="1200"/>
            </a:p>
          </p:txBody>
        </p:sp>
        <p:sp>
          <p:nvSpPr>
            <p:cNvPr id="1803277" name="Rectangle 13"/>
            <p:cNvSpPr>
              <a:spLocks noChangeArrowheads="1"/>
            </p:cNvSpPr>
            <p:nvPr/>
          </p:nvSpPr>
          <p:spPr bwMode="auto">
            <a:xfrm>
              <a:off x="5096" y="2171"/>
              <a:ext cx="415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a-DK" sz="1200"/>
            </a:p>
          </p:txBody>
        </p:sp>
        <p:sp>
          <p:nvSpPr>
            <p:cNvPr id="1803278" name="Rectangle 14"/>
            <p:cNvSpPr>
              <a:spLocks noChangeArrowheads="1"/>
            </p:cNvSpPr>
            <p:nvPr/>
          </p:nvSpPr>
          <p:spPr bwMode="auto">
            <a:xfrm>
              <a:off x="5096" y="1995"/>
              <a:ext cx="415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da-DK" sz="1200"/>
            </a:p>
          </p:txBody>
        </p:sp>
        <p:sp>
          <p:nvSpPr>
            <p:cNvPr id="1803279" name="Rectangle 15"/>
            <p:cNvSpPr>
              <a:spLocks noChangeArrowheads="1"/>
            </p:cNvSpPr>
            <p:nvPr/>
          </p:nvSpPr>
          <p:spPr bwMode="auto">
            <a:xfrm>
              <a:off x="5096" y="1291"/>
              <a:ext cx="415" cy="17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da-DK" sz="1200"/>
                <a:t>48</a:t>
              </a:r>
            </a:p>
          </p:txBody>
        </p:sp>
        <p:sp>
          <p:nvSpPr>
            <p:cNvPr id="1803280" name="Rectangle 16"/>
            <p:cNvSpPr>
              <a:spLocks noChangeArrowheads="1"/>
            </p:cNvSpPr>
            <p:nvPr/>
          </p:nvSpPr>
          <p:spPr bwMode="auto">
            <a:xfrm>
              <a:off x="5096" y="1115"/>
              <a:ext cx="415" cy="17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da-DK" sz="1200"/>
                <a:t>25</a:t>
              </a:r>
            </a:p>
          </p:txBody>
        </p:sp>
        <p:sp>
          <p:nvSpPr>
            <p:cNvPr id="1803281" name="Rectangle 17"/>
            <p:cNvSpPr>
              <a:spLocks noChangeArrowheads="1"/>
            </p:cNvSpPr>
            <p:nvPr/>
          </p:nvSpPr>
          <p:spPr bwMode="auto">
            <a:xfrm>
              <a:off x="5096" y="939"/>
              <a:ext cx="415" cy="17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da-DK" sz="1200"/>
                <a:t>1</a:t>
              </a:r>
            </a:p>
          </p:txBody>
        </p:sp>
        <p:sp>
          <p:nvSpPr>
            <p:cNvPr id="1803282" name="Rectangle 18"/>
            <p:cNvSpPr>
              <a:spLocks noChangeArrowheads="1"/>
            </p:cNvSpPr>
            <p:nvPr/>
          </p:nvSpPr>
          <p:spPr bwMode="auto">
            <a:xfrm>
              <a:off x="5096" y="763"/>
              <a:ext cx="415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da-DK" sz="1200" dirty="0"/>
                <a:t>48</a:t>
              </a:r>
            </a:p>
          </p:txBody>
        </p:sp>
        <p:sp>
          <p:nvSpPr>
            <p:cNvPr id="1803283" name="Rectangle 19"/>
            <p:cNvSpPr>
              <a:spLocks noChangeArrowheads="1"/>
            </p:cNvSpPr>
            <p:nvPr/>
          </p:nvSpPr>
          <p:spPr bwMode="auto">
            <a:xfrm>
              <a:off x="5096" y="587"/>
              <a:ext cx="415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da-DK" sz="1200"/>
                <a:t>1</a:t>
              </a:r>
            </a:p>
          </p:txBody>
        </p:sp>
        <p:sp>
          <p:nvSpPr>
            <p:cNvPr id="1803284" name="Rectangle 20"/>
            <p:cNvSpPr>
              <a:spLocks noChangeArrowheads="1"/>
            </p:cNvSpPr>
            <p:nvPr/>
          </p:nvSpPr>
          <p:spPr bwMode="auto">
            <a:xfrm>
              <a:off x="5096" y="415"/>
              <a:ext cx="415" cy="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 b="1" dirty="0"/>
                <a:t>COST</a:t>
              </a:r>
            </a:p>
          </p:txBody>
        </p:sp>
        <p:sp>
          <p:nvSpPr>
            <p:cNvPr id="1803285" name="Rectangle 21"/>
            <p:cNvSpPr>
              <a:spLocks noChangeArrowheads="1"/>
            </p:cNvSpPr>
            <p:nvPr/>
          </p:nvSpPr>
          <p:spPr bwMode="auto">
            <a:xfrm>
              <a:off x="4353" y="1115"/>
              <a:ext cx="743" cy="17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/>
                <a:t>192.168.1.6/30</a:t>
              </a:r>
            </a:p>
          </p:txBody>
        </p:sp>
        <p:sp>
          <p:nvSpPr>
            <p:cNvPr id="1803286" name="Rectangle 22"/>
            <p:cNvSpPr>
              <a:spLocks noChangeArrowheads="1"/>
            </p:cNvSpPr>
            <p:nvPr/>
          </p:nvSpPr>
          <p:spPr bwMode="auto">
            <a:xfrm>
              <a:off x="3787" y="1115"/>
              <a:ext cx="566" cy="17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/>
                <a:t>R3</a:t>
              </a:r>
            </a:p>
          </p:txBody>
        </p:sp>
        <p:sp>
          <p:nvSpPr>
            <p:cNvPr id="1803287" name="Rectangle 23"/>
            <p:cNvSpPr>
              <a:spLocks noChangeArrowheads="1"/>
            </p:cNvSpPr>
            <p:nvPr/>
          </p:nvSpPr>
          <p:spPr bwMode="auto">
            <a:xfrm>
              <a:off x="4353" y="1291"/>
              <a:ext cx="743" cy="17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/>
                <a:t>192.168.1.14/30</a:t>
              </a:r>
            </a:p>
          </p:txBody>
        </p:sp>
        <p:sp>
          <p:nvSpPr>
            <p:cNvPr id="1803288" name="Rectangle 24"/>
            <p:cNvSpPr>
              <a:spLocks noChangeArrowheads="1"/>
            </p:cNvSpPr>
            <p:nvPr/>
          </p:nvSpPr>
          <p:spPr bwMode="auto">
            <a:xfrm>
              <a:off x="3787" y="1291"/>
              <a:ext cx="566" cy="17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/>
                <a:t>R3</a:t>
              </a:r>
            </a:p>
          </p:txBody>
        </p:sp>
        <p:sp>
          <p:nvSpPr>
            <p:cNvPr id="1803289" name="Rectangle 25"/>
            <p:cNvSpPr>
              <a:spLocks noChangeArrowheads="1"/>
            </p:cNvSpPr>
            <p:nvPr/>
          </p:nvSpPr>
          <p:spPr bwMode="auto">
            <a:xfrm>
              <a:off x="4353" y="1995"/>
              <a:ext cx="743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90" name="Rectangle 26"/>
            <p:cNvSpPr>
              <a:spLocks noChangeArrowheads="1"/>
            </p:cNvSpPr>
            <p:nvPr/>
          </p:nvSpPr>
          <p:spPr bwMode="auto">
            <a:xfrm>
              <a:off x="3787" y="1995"/>
              <a:ext cx="566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91" name="Rectangle 27"/>
            <p:cNvSpPr>
              <a:spLocks noChangeArrowheads="1"/>
            </p:cNvSpPr>
            <p:nvPr/>
          </p:nvSpPr>
          <p:spPr bwMode="auto">
            <a:xfrm>
              <a:off x="4353" y="2171"/>
              <a:ext cx="743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92" name="Rectangle 28"/>
            <p:cNvSpPr>
              <a:spLocks noChangeArrowheads="1"/>
            </p:cNvSpPr>
            <p:nvPr/>
          </p:nvSpPr>
          <p:spPr bwMode="auto">
            <a:xfrm>
              <a:off x="3787" y="2171"/>
              <a:ext cx="566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93" name="Rectangle 29"/>
            <p:cNvSpPr>
              <a:spLocks noChangeArrowheads="1"/>
            </p:cNvSpPr>
            <p:nvPr/>
          </p:nvSpPr>
          <p:spPr bwMode="auto">
            <a:xfrm>
              <a:off x="4353" y="2347"/>
              <a:ext cx="743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94" name="Rectangle 30"/>
            <p:cNvSpPr>
              <a:spLocks noChangeArrowheads="1"/>
            </p:cNvSpPr>
            <p:nvPr/>
          </p:nvSpPr>
          <p:spPr bwMode="auto">
            <a:xfrm>
              <a:off x="3787" y="2347"/>
              <a:ext cx="566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803295" name="Rectangle 31"/>
            <p:cNvSpPr>
              <a:spLocks noChangeArrowheads="1"/>
            </p:cNvSpPr>
            <p:nvPr/>
          </p:nvSpPr>
          <p:spPr bwMode="auto">
            <a:xfrm>
              <a:off x="4353" y="939"/>
              <a:ext cx="743" cy="17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/>
                <a:t>195.181.56.2/24</a:t>
              </a:r>
            </a:p>
          </p:txBody>
        </p:sp>
        <p:sp>
          <p:nvSpPr>
            <p:cNvPr id="1803296" name="Rectangle 32"/>
            <p:cNvSpPr>
              <a:spLocks noChangeArrowheads="1"/>
            </p:cNvSpPr>
            <p:nvPr/>
          </p:nvSpPr>
          <p:spPr bwMode="auto">
            <a:xfrm>
              <a:off x="3787" y="939"/>
              <a:ext cx="566" cy="17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/>
                <a:t>R3</a:t>
              </a:r>
            </a:p>
          </p:txBody>
        </p:sp>
        <p:sp>
          <p:nvSpPr>
            <p:cNvPr id="1803297" name="Rectangle 33"/>
            <p:cNvSpPr>
              <a:spLocks noChangeArrowheads="1"/>
            </p:cNvSpPr>
            <p:nvPr/>
          </p:nvSpPr>
          <p:spPr bwMode="auto">
            <a:xfrm>
              <a:off x="4353" y="763"/>
              <a:ext cx="743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 dirty="0"/>
                <a:t>192.168.1.18/30</a:t>
              </a:r>
            </a:p>
          </p:txBody>
        </p:sp>
        <p:sp>
          <p:nvSpPr>
            <p:cNvPr id="1803298" name="Rectangle 34"/>
            <p:cNvSpPr>
              <a:spLocks noChangeArrowheads="1"/>
            </p:cNvSpPr>
            <p:nvPr/>
          </p:nvSpPr>
          <p:spPr bwMode="auto">
            <a:xfrm>
              <a:off x="3787" y="763"/>
              <a:ext cx="566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/>
                <a:t>R4</a:t>
              </a:r>
            </a:p>
          </p:txBody>
        </p:sp>
        <p:sp>
          <p:nvSpPr>
            <p:cNvPr id="1803299" name="Rectangle 35"/>
            <p:cNvSpPr>
              <a:spLocks noChangeArrowheads="1"/>
            </p:cNvSpPr>
            <p:nvPr/>
          </p:nvSpPr>
          <p:spPr bwMode="auto">
            <a:xfrm>
              <a:off x="4353" y="587"/>
              <a:ext cx="743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 dirty="0"/>
                <a:t>195.181.56.1/24</a:t>
              </a:r>
            </a:p>
          </p:txBody>
        </p:sp>
        <p:sp>
          <p:nvSpPr>
            <p:cNvPr id="1803300" name="Rectangle 36"/>
            <p:cNvSpPr>
              <a:spLocks noChangeArrowheads="1"/>
            </p:cNvSpPr>
            <p:nvPr/>
          </p:nvSpPr>
          <p:spPr bwMode="auto">
            <a:xfrm>
              <a:off x="3787" y="587"/>
              <a:ext cx="566" cy="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/>
                <a:t>R4</a:t>
              </a:r>
            </a:p>
          </p:txBody>
        </p:sp>
        <p:sp>
          <p:nvSpPr>
            <p:cNvPr id="1803301" name="Rectangle 37"/>
            <p:cNvSpPr>
              <a:spLocks noChangeArrowheads="1"/>
            </p:cNvSpPr>
            <p:nvPr/>
          </p:nvSpPr>
          <p:spPr bwMode="auto">
            <a:xfrm>
              <a:off x="4353" y="415"/>
              <a:ext cx="743" cy="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da-DK" sz="1200" b="1" dirty="0"/>
                <a:t>LINK</a:t>
              </a:r>
            </a:p>
          </p:txBody>
        </p:sp>
        <p:sp>
          <p:nvSpPr>
            <p:cNvPr id="1803302" name="Rectangle 38"/>
            <p:cNvSpPr>
              <a:spLocks noChangeArrowheads="1"/>
            </p:cNvSpPr>
            <p:nvPr/>
          </p:nvSpPr>
          <p:spPr bwMode="auto">
            <a:xfrm>
              <a:off x="3787" y="415"/>
              <a:ext cx="566" cy="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a-DK" sz="1200" b="1" dirty="0"/>
                <a:t>ROUTER</a:t>
              </a:r>
            </a:p>
          </p:txBody>
        </p:sp>
        <p:sp>
          <p:nvSpPr>
            <p:cNvPr id="1803303" name="Rectangle 39"/>
            <p:cNvSpPr>
              <a:spLocks noChangeArrowheads="1"/>
            </p:cNvSpPr>
            <p:nvPr/>
          </p:nvSpPr>
          <p:spPr bwMode="auto">
            <a:xfrm>
              <a:off x="3787" y="204"/>
              <a:ext cx="1724" cy="2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da-DK" sz="1600" b="1" dirty="0"/>
                <a:t>Topologi Database   R4</a:t>
              </a:r>
            </a:p>
          </p:txBody>
        </p:sp>
        <p:sp>
          <p:nvSpPr>
            <p:cNvPr id="1803304" name="Line 40"/>
            <p:cNvSpPr>
              <a:spLocks noChangeShapeType="1"/>
            </p:cNvSpPr>
            <p:nvPr/>
          </p:nvSpPr>
          <p:spPr bwMode="auto">
            <a:xfrm>
              <a:off x="3787" y="204"/>
              <a:ext cx="17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05" name="Line 41"/>
            <p:cNvSpPr>
              <a:spLocks noChangeShapeType="1"/>
            </p:cNvSpPr>
            <p:nvPr/>
          </p:nvSpPr>
          <p:spPr bwMode="auto">
            <a:xfrm>
              <a:off x="3787" y="415"/>
              <a:ext cx="17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06" name="Line 42"/>
            <p:cNvSpPr>
              <a:spLocks noChangeShapeType="1"/>
            </p:cNvSpPr>
            <p:nvPr/>
          </p:nvSpPr>
          <p:spPr bwMode="auto">
            <a:xfrm>
              <a:off x="3787" y="587"/>
              <a:ext cx="1724" cy="0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07" name="Line 43"/>
            <p:cNvSpPr>
              <a:spLocks noChangeShapeType="1"/>
            </p:cNvSpPr>
            <p:nvPr/>
          </p:nvSpPr>
          <p:spPr bwMode="auto">
            <a:xfrm>
              <a:off x="3787" y="763"/>
              <a:ext cx="1724" cy="0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08" name="Line 44"/>
            <p:cNvSpPr>
              <a:spLocks noChangeShapeType="1"/>
            </p:cNvSpPr>
            <p:nvPr/>
          </p:nvSpPr>
          <p:spPr bwMode="auto">
            <a:xfrm>
              <a:off x="3787" y="939"/>
              <a:ext cx="1724" cy="0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09" name="Line 45"/>
            <p:cNvSpPr>
              <a:spLocks noChangeShapeType="1"/>
            </p:cNvSpPr>
            <p:nvPr/>
          </p:nvSpPr>
          <p:spPr bwMode="auto">
            <a:xfrm>
              <a:off x="3787" y="1115"/>
              <a:ext cx="17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10" name="Line 46"/>
            <p:cNvSpPr>
              <a:spLocks noChangeShapeType="1"/>
            </p:cNvSpPr>
            <p:nvPr/>
          </p:nvSpPr>
          <p:spPr bwMode="auto">
            <a:xfrm>
              <a:off x="3787" y="2523"/>
              <a:ext cx="1724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11" name="Line 47"/>
            <p:cNvSpPr>
              <a:spLocks noChangeShapeType="1"/>
            </p:cNvSpPr>
            <p:nvPr/>
          </p:nvSpPr>
          <p:spPr bwMode="auto">
            <a:xfrm>
              <a:off x="3787" y="204"/>
              <a:ext cx="0" cy="2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12" name="Line 48"/>
            <p:cNvSpPr>
              <a:spLocks noChangeShapeType="1"/>
            </p:cNvSpPr>
            <p:nvPr/>
          </p:nvSpPr>
          <p:spPr bwMode="auto">
            <a:xfrm>
              <a:off x="5511" y="204"/>
              <a:ext cx="0" cy="2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13" name="Line 49"/>
            <p:cNvSpPr>
              <a:spLocks noChangeShapeType="1"/>
            </p:cNvSpPr>
            <p:nvPr/>
          </p:nvSpPr>
          <p:spPr bwMode="auto">
            <a:xfrm>
              <a:off x="3787" y="415"/>
              <a:ext cx="0" cy="2108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14" name="Line 50"/>
            <p:cNvSpPr>
              <a:spLocks noChangeShapeType="1"/>
            </p:cNvSpPr>
            <p:nvPr/>
          </p:nvSpPr>
          <p:spPr bwMode="auto">
            <a:xfrm>
              <a:off x="4353" y="415"/>
              <a:ext cx="0" cy="21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15" name="Line 51"/>
            <p:cNvSpPr>
              <a:spLocks noChangeShapeType="1"/>
            </p:cNvSpPr>
            <p:nvPr/>
          </p:nvSpPr>
          <p:spPr bwMode="auto">
            <a:xfrm>
              <a:off x="5511" y="415"/>
              <a:ext cx="0" cy="2108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16" name="Line 52"/>
            <p:cNvSpPr>
              <a:spLocks noChangeShapeType="1"/>
            </p:cNvSpPr>
            <p:nvPr/>
          </p:nvSpPr>
          <p:spPr bwMode="auto">
            <a:xfrm>
              <a:off x="3787" y="2347"/>
              <a:ext cx="17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17" name="Line 53"/>
            <p:cNvSpPr>
              <a:spLocks noChangeShapeType="1"/>
            </p:cNvSpPr>
            <p:nvPr/>
          </p:nvSpPr>
          <p:spPr bwMode="auto">
            <a:xfrm>
              <a:off x="3787" y="2171"/>
              <a:ext cx="1724" cy="0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18" name="Line 54"/>
            <p:cNvSpPr>
              <a:spLocks noChangeShapeType="1"/>
            </p:cNvSpPr>
            <p:nvPr/>
          </p:nvSpPr>
          <p:spPr bwMode="auto">
            <a:xfrm>
              <a:off x="3787" y="1467"/>
              <a:ext cx="17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19" name="Line 55"/>
            <p:cNvSpPr>
              <a:spLocks noChangeShapeType="1"/>
            </p:cNvSpPr>
            <p:nvPr/>
          </p:nvSpPr>
          <p:spPr bwMode="auto">
            <a:xfrm>
              <a:off x="3787" y="1291"/>
              <a:ext cx="17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20" name="Line 56"/>
            <p:cNvSpPr>
              <a:spLocks noChangeShapeType="1"/>
            </p:cNvSpPr>
            <p:nvPr/>
          </p:nvSpPr>
          <p:spPr bwMode="auto">
            <a:xfrm>
              <a:off x="5096" y="415"/>
              <a:ext cx="0" cy="21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21" name="Line 57"/>
            <p:cNvSpPr>
              <a:spLocks noChangeShapeType="1"/>
            </p:cNvSpPr>
            <p:nvPr/>
          </p:nvSpPr>
          <p:spPr bwMode="auto">
            <a:xfrm>
              <a:off x="3787" y="1995"/>
              <a:ext cx="17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22" name="Line 58"/>
            <p:cNvSpPr>
              <a:spLocks noChangeShapeType="1"/>
            </p:cNvSpPr>
            <p:nvPr/>
          </p:nvSpPr>
          <p:spPr bwMode="auto">
            <a:xfrm>
              <a:off x="3787" y="1819"/>
              <a:ext cx="17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03323" name="Line 59"/>
            <p:cNvSpPr>
              <a:spLocks noChangeShapeType="1"/>
            </p:cNvSpPr>
            <p:nvPr/>
          </p:nvSpPr>
          <p:spPr bwMode="auto">
            <a:xfrm>
              <a:off x="3787" y="1643"/>
              <a:ext cx="1724" cy="0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803324" name="Rectangle 60"/>
          <p:cNvSpPr>
            <a:spLocks noGrp="1" noChangeArrowheads="1"/>
          </p:cNvSpPr>
          <p:nvPr>
            <p:ph type="title"/>
          </p:nvPr>
        </p:nvSpPr>
        <p:spPr>
          <a:xfrm>
            <a:off x="467544" y="189012"/>
            <a:ext cx="4968552" cy="6477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R4 </a:t>
            </a:r>
            <a:r>
              <a:rPr lang="da-DK" dirty="0" smtClean="0">
                <a:solidFill>
                  <a:srgbClr val="003366"/>
                </a:solidFill>
              </a:rPr>
              <a:t>‘bygger’ </a:t>
            </a:r>
            <a:r>
              <a:rPr lang="da-DK" dirty="0" err="1" smtClean="0">
                <a:solidFill>
                  <a:srgbClr val="003366"/>
                </a:solidFill>
              </a:rPr>
              <a:t>Dijkstra</a:t>
            </a:r>
            <a:r>
              <a:rPr lang="da-DK" dirty="0" smtClean="0">
                <a:solidFill>
                  <a:srgbClr val="003366"/>
                </a:solidFill>
              </a:rPr>
              <a:t> topologi træ …</a:t>
            </a:r>
            <a:endParaRPr lang="da-DK" dirty="0">
              <a:solidFill>
                <a:srgbClr val="003366"/>
              </a:solidFill>
            </a:endParaRPr>
          </a:p>
        </p:txBody>
      </p:sp>
      <p:graphicFrame>
        <p:nvGraphicFramePr>
          <p:cNvPr id="1803371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3680"/>
              </p:ext>
            </p:extLst>
          </p:nvPr>
        </p:nvGraphicFramePr>
        <p:xfrm>
          <a:off x="330994" y="2273275"/>
          <a:ext cx="5351463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399" name="Visio" r:id="rId3" imgW="4237560" imgH="2341800" progId="Visio.Drawing.11">
                  <p:embed/>
                </p:oleObj>
              </mc:Choice>
              <mc:Fallback>
                <p:oleObj name="Visio" r:id="rId3" imgW="4237560" imgH="2341800" progId="Visio.Drawing.11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4" y="2273275"/>
                        <a:ext cx="5351463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Link State </a:t>
            </a:r>
            <a:r>
              <a:rPr lang="da-DK" dirty="0" smtClean="0">
                <a:solidFill>
                  <a:srgbClr val="003366"/>
                </a:solidFill>
              </a:rPr>
              <a:t>– og dens fordele </a:t>
            </a:r>
            <a:r>
              <a:rPr lang="da-DK" dirty="0" smtClean="0">
                <a:solidFill>
                  <a:srgbClr val="003366"/>
                </a:solidFill>
                <a:sym typeface="Wingdings" pitchFamily="2" charset="2"/>
              </a:rPr>
              <a:t></a:t>
            </a:r>
            <a:endParaRPr lang="da-DK" dirty="0">
              <a:solidFill>
                <a:srgbClr val="003366"/>
              </a:solidFill>
            </a:endParaRPr>
          </a:p>
        </p:txBody>
      </p:sp>
      <p:sp>
        <p:nvSpPr>
          <p:cNvPr id="1798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84959"/>
            <a:ext cx="8229600" cy="306507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2000" kern="1200" dirty="0"/>
              <a:t>Link State </a:t>
            </a:r>
            <a:r>
              <a:rPr lang="da-DK" sz="2000" kern="1200" dirty="0" smtClean="0"/>
              <a:t>routingsprotokol </a:t>
            </a:r>
            <a:r>
              <a:rPr lang="da-DK" sz="2000" kern="1200" dirty="0"/>
              <a:t>sender ikke hele r</a:t>
            </a:r>
            <a:r>
              <a:rPr lang="da-DK" sz="2000" kern="1200" dirty="0" smtClean="0"/>
              <a:t>oute-tabeller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da-DK" sz="1600" kern="1200" dirty="0" smtClean="0"/>
              <a:t>Kun små Link </a:t>
            </a:r>
            <a:r>
              <a:rPr lang="da-DK" sz="1600" kern="1200" dirty="0"/>
              <a:t>State </a:t>
            </a:r>
            <a:r>
              <a:rPr lang="da-DK" sz="1600" kern="1200" dirty="0" err="1"/>
              <a:t>Advertisments</a:t>
            </a:r>
            <a:r>
              <a:rPr lang="da-DK" sz="1600" kern="1200" dirty="0"/>
              <a:t> </a:t>
            </a:r>
            <a:r>
              <a:rPr lang="da-DK" sz="1600" kern="1200" dirty="0" smtClean="0"/>
              <a:t>- </a:t>
            </a:r>
            <a:r>
              <a:rPr lang="da-DK" sz="1600" kern="1200" dirty="0" err="1" smtClean="0"/>
              <a:t>LSA’er</a:t>
            </a:r>
            <a:r>
              <a:rPr lang="da-DK" sz="1600" kern="1200" dirty="0" smtClean="0"/>
              <a:t> – sendes mellem routerne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da-DK" sz="1600" kern="1200" dirty="0" smtClean="0"/>
              <a:t>Dette </a:t>
            </a:r>
            <a:r>
              <a:rPr lang="da-DK" sz="1600" b="1" kern="1200" dirty="0" smtClean="0"/>
              <a:t>sparer båndbredde </a:t>
            </a:r>
            <a:r>
              <a:rPr lang="da-DK" sz="1600" kern="1200" dirty="0" smtClean="0"/>
              <a:t>og giver </a:t>
            </a:r>
            <a:r>
              <a:rPr lang="da-DK" sz="1600" b="1" kern="1200" dirty="0" smtClean="0"/>
              <a:t>meget hurtig konvergens i nettet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da-DK" sz="1600" kern="1200" dirty="0" smtClean="0"/>
              <a:t>Kan håndtere </a:t>
            </a:r>
            <a:r>
              <a:rPr lang="da-DK" sz="1600" b="1" kern="1200" dirty="0" smtClean="0"/>
              <a:t>meget store netværk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endParaRPr lang="da-DK" sz="1600" b="1" kern="12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2000" kern="1200" dirty="0" smtClean="0"/>
              <a:t>Eksempler på link </a:t>
            </a:r>
            <a:r>
              <a:rPr lang="da-DK" sz="2000" kern="1200" dirty="0" err="1" smtClean="0"/>
              <a:t>state</a:t>
            </a:r>
            <a:r>
              <a:rPr lang="da-DK" sz="2000" kern="1200" dirty="0" smtClean="0"/>
              <a:t> protokoller:</a:t>
            </a:r>
          </a:p>
          <a:p>
            <a:pPr lvl="1"/>
            <a:r>
              <a:rPr lang="da-DK" sz="1800" b="1" dirty="0"/>
              <a:t>OSPF</a:t>
            </a:r>
            <a:r>
              <a:rPr lang="da-DK" sz="1800" dirty="0"/>
              <a:t> (Open </a:t>
            </a:r>
            <a:r>
              <a:rPr lang="da-DK" sz="1800" dirty="0" err="1"/>
              <a:t>Shortest</a:t>
            </a:r>
            <a:r>
              <a:rPr lang="da-DK" sz="1800" dirty="0"/>
              <a:t> Path First)</a:t>
            </a:r>
          </a:p>
          <a:p>
            <a:pPr lvl="1"/>
            <a:r>
              <a:rPr lang="da-DK" sz="1800" b="1" dirty="0"/>
              <a:t>IS-IS</a:t>
            </a:r>
            <a:r>
              <a:rPr lang="da-DK" sz="1800" dirty="0"/>
              <a:t> (</a:t>
            </a:r>
            <a:r>
              <a:rPr lang="da-DK" sz="1800" dirty="0" err="1"/>
              <a:t>Intermediate</a:t>
            </a:r>
            <a:r>
              <a:rPr lang="da-DK" sz="1800" dirty="0"/>
              <a:t> System to </a:t>
            </a:r>
            <a:r>
              <a:rPr lang="da-DK" sz="1800" dirty="0" err="1"/>
              <a:t>Intermediate</a:t>
            </a:r>
            <a:r>
              <a:rPr lang="da-DK" sz="1800" dirty="0"/>
              <a:t> System) 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>
                <a:solidFill>
                  <a:srgbClr val="003366"/>
                </a:solidFill>
              </a:rPr>
              <a:t>Routetabellen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84959"/>
            <a:ext cx="4336362" cy="21976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2000" kern="1200" dirty="0"/>
              <a:t>Alle Host har en routetabel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2000" kern="1200" dirty="0"/>
              <a:t>Routetabellen indeholder liste over alle kendte logiske net.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2000" kern="1200" dirty="0" smtClean="0"/>
              <a:t>Routetabellen </a:t>
            </a:r>
            <a:r>
              <a:rPr lang="da-DK" sz="2000" kern="1200" dirty="0"/>
              <a:t>bruges til bestemme hvor den </a:t>
            </a:r>
            <a:r>
              <a:rPr lang="da-DK" sz="2000" kern="1200" dirty="0" smtClean="0"/>
              <a:t>enkelte</a:t>
            </a:r>
            <a:br>
              <a:rPr lang="da-DK" sz="2000" kern="1200" dirty="0" smtClean="0"/>
            </a:br>
            <a:r>
              <a:rPr lang="da-DK" sz="2000" kern="1200" dirty="0" smtClean="0"/>
              <a:t>Host </a:t>
            </a:r>
            <a:r>
              <a:rPr lang="da-DK" sz="2000" kern="1200" dirty="0"/>
              <a:t>skal sende IP-pakker hen. 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89009"/>
            <a:ext cx="8206879" cy="180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 descr="Skærmkl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62" y="2008989"/>
            <a:ext cx="3880861" cy="157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Lige pilforbindelse 6"/>
          <p:cNvCxnSpPr/>
          <p:nvPr/>
        </p:nvCxnSpPr>
        <p:spPr bwMode="auto">
          <a:xfrm flipH="1">
            <a:off x="3275856" y="3645024"/>
            <a:ext cx="1440160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6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 smtClean="0">
                <a:solidFill>
                  <a:srgbClr val="003366"/>
                </a:solidFill>
              </a:rPr>
              <a:t>Routing </a:t>
            </a:r>
            <a:r>
              <a:rPr lang="da-DK" dirty="0">
                <a:solidFill>
                  <a:srgbClr val="003366"/>
                </a:solidFill>
              </a:rPr>
              <a:t>protokoller</a:t>
            </a:r>
          </a:p>
        </p:txBody>
      </p:sp>
      <p:sp>
        <p:nvSpPr>
          <p:cNvPr id="17756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84959"/>
            <a:ext cx="8229600" cy="50404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800" kern="1200" dirty="0"/>
              <a:t>En </a:t>
            </a:r>
            <a:r>
              <a:rPr lang="da-DK" sz="1800" b="1" kern="1200" dirty="0"/>
              <a:t>routing protokol </a:t>
            </a:r>
            <a:r>
              <a:rPr lang="da-DK" sz="1800" kern="1200" dirty="0"/>
              <a:t>tillader routere at kommunikere med andre routere for at opdatere og vedligeholde deres router tabeller. På den måde deles router informationen mellem routerne. Eksempler på routing protokoller er:</a:t>
            </a:r>
          </a:p>
          <a:p>
            <a:pPr lvl="1"/>
            <a:r>
              <a:rPr lang="da-DK" sz="1600" b="1" dirty="0"/>
              <a:t>RIP </a:t>
            </a:r>
            <a:r>
              <a:rPr lang="da-DK" sz="1600" dirty="0"/>
              <a:t>(Routing Information Protocol) </a:t>
            </a:r>
          </a:p>
          <a:p>
            <a:pPr lvl="1"/>
            <a:r>
              <a:rPr lang="da-DK" sz="1600" b="1" dirty="0" smtClean="0"/>
              <a:t>EIGRP</a:t>
            </a:r>
            <a:r>
              <a:rPr lang="da-DK" sz="1600" dirty="0" smtClean="0"/>
              <a:t> (</a:t>
            </a:r>
            <a:r>
              <a:rPr lang="da-DK" sz="1600" dirty="0" err="1" smtClean="0"/>
              <a:t>Enhanced</a:t>
            </a:r>
            <a:r>
              <a:rPr lang="da-DK" sz="1600" dirty="0" smtClean="0"/>
              <a:t> </a:t>
            </a:r>
            <a:r>
              <a:rPr lang="da-DK" sz="1600" dirty="0" err="1" smtClean="0"/>
              <a:t>Interior</a:t>
            </a:r>
            <a:r>
              <a:rPr lang="da-DK" sz="1600" dirty="0" smtClean="0"/>
              <a:t> </a:t>
            </a:r>
            <a:r>
              <a:rPr lang="da-DK" sz="1600" dirty="0"/>
              <a:t>Gateway Routing Protocol) </a:t>
            </a:r>
          </a:p>
          <a:p>
            <a:pPr lvl="1"/>
            <a:r>
              <a:rPr lang="da-DK" sz="1600" b="1" dirty="0"/>
              <a:t>OSPF</a:t>
            </a:r>
            <a:r>
              <a:rPr lang="da-DK" sz="1600" dirty="0"/>
              <a:t> (Open </a:t>
            </a:r>
            <a:r>
              <a:rPr lang="da-DK" sz="1600" dirty="0" err="1"/>
              <a:t>Shortest</a:t>
            </a:r>
            <a:r>
              <a:rPr lang="da-DK" sz="1600" dirty="0"/>
              <a:t> Path First)</a:t>
            </a:r>
          </a:p>
          <a:p>
            <a:pPr lvl="1"/>
            <a:r>
              <a:rPr lang="da-DK" sz="1600" b="1" dirty="0"/>
              <a:t>IS-IS</a:t>
            </a:r>
            <a:r>
              <a:rPr lang="da-DK" sz="1600" dirty="0"/>
              <a:t> (</a:t>
            </a:r>
            <a:r>
              <a:rPr lang="da-DK" sz="1600" dirty="0" err="1"/>
              <a:t>Intermediate</a:t>
            </a:r>
            <a:r>
              <a:rPr lang="da-DK" sz="1600" dirty="0"/>
              <a:t> System to </a:t>
            </a:r>
            <a:r>
              <a:rPr lang="da-DK" sz="1600" dirty="0" err="1"/>
              <a:t>Intermediate</a:t>
            </a:r>
            <a:r>
              <a:rPr lang="da-DK" sz="1600" dirty="0"/>
              <a:t> System) </a:t>
            </a:r>
            <a:endParaRPr lang="da-DK" sz="1600" dirty="0" smtClean="0"/>
          </a:p>
          <a:p>
            <a:pPr lvl="1"/>
            <a:endParaRPr lang="da-DK" sz="16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800" kern="1200" dirty="0" smtClean="0"/>
              <a:t>En </a:t>
            </a:r>
            <a:r>
              <a:rPr lang="da-DK" sz="1800" b="1" kern="1200" dirty="0" err="1"/>
              <a:t>routed</a:t>
            </a:r>
            <a:r>
              <a:rPr lang="da-DK" sz="1800" b="1" kern="1200" dirty="0"/>
              <a:t> protokol </a:t>
            </a:r>
            <a:r>
              <a:rPr lang="da-DK" sz="1800" kern="1200" dirty="0"/>
              <a:t>er enhver netværks protokol som har information om netværks adresser, så data kan sendes fra node til node og fra netværk til netværk. Eksempler på routede protokoller er:</a:t>
            </a:r>
          </a:p>
          <a:p>
            <a:pPr lvl="1"/>
            <a:r>
              <a:rPr lang="da-DK" sz="1600" b="1" dirty="0"/>
              <a:t>IP</a:t>
            </a:r>
            <a:r>
              <a:rPr lang="da-DK" sz="1600" dirty="0"/>
              <a:t> (Internet Protokol</a:t>
            </a:r>
            <a:r>
              <a:rPr lang="da-DK" sz="1600" dirty="0" smtClean="0"/>
              <a:t>)</a:t>
            </a:r>
            <a:endParaRPr lang="da-DK" sz="1600" dirty="0"/>
          </a:p>
          <a:p>
            <a:pPr lvl="1"/>
            <a:r>
              <a:rPr lang="da-DK" sz="1600" b="1" dirty="0"/>
              <a:t>IPX</a:t>
            </a:r>
            <a:r>
              <a:rPr lang="da-DK" sz="1600" dirty="0"/>
              <a:t> (</a:t>
            </a:r>
            <a:r>
              <a:rPr lang="da-DK" sz="1600" dirty="0" err="1"/>
              <a:t>Internetwork</a:t>
            </a:r>
            <a:r>
              <a:rPr lang="da-DK" sz="1600" dirty="0"/>
              <a:t> </a:t>
            </a:r>
            <a:r>
              <a:rPr lang="da-DK" sz="1600" dirty="0" err="1"/>
              <a:t>Packet</a:t>
            </a:r>
            <a:r>
              <a:rPr lang="da-DK" sz="1600" dirty="0"/>
              <a:t> </a:t>
            </a:r>
            <a:r>
              <a:rPr lang="da-DK" sz="1600" dirty="0" err="1"/>
              <a:t>eXchange</a:t>
            </a:r>
            <a:r>
              <a:rPr lang="da-DK" sz="1600" dirty="0" smtClean="0"/>
              <a:t>)</a:t>
            </a:r>
            <a:endParaRPr lang="da-DK" sz="16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1800" kern="1200" dirty="0"/>
              <a:t>Men </a:t>
            </a:r>
            <a:r>
              <a:rPr lang="da-DK" sz="1800" kern="1200" dirty="0" smtClean="0"/>
              <a:t>den gamle Ethernet LAN protokol </a:t>
            </a:r>
            <a:r>
              <a:rPr lang="da-DK" sz="1800" b="1" kern="1200" dirty="0" err="1"/>
              <a:t>NetBEUI</a:t>
            </a:r>
            <a:r>
              <a:rPr lang="da-DK" sz="1800" kern="1200" dirty="0"/>
              <a:t> (Net BIOS Extended User Interface) </a:t>
            </a:r>
            <a:r>
              <a:rPr lang="da-DK" sz="1800" b="1" kern="1200" dirty="0"/>
              <a:t>er </a:t>
            </a:r>
            <a:r>
              <a:rPr lang="da-DK" sz="1800" b="1" kern="1200" dirty="0" smtClean="0"/>
              <a:t>ikke </a:t>
            </a:r>
            <a:r>
              <a:rPr lang="da-DK" sz="1800" kern="1200" dirty="0" smtClean="0"/>
              <a:t>en </a:t>
            </a:r>
            <a:r>
              <a:rPr lang="da-DK" sz="1800" kern="1200" dirty="0" err="1" smtClean="0"/>
              <a:t>routed</a:t>
            </a:r>
            <a:r>
              <a:rPr lang="da-DK" sz="1800" kern="1200" dirty="0" smtClean="0"/>
              <a:t> protokol </a:t>
            </a:r>
            <a:r>
              <a:rPr lang="da-DK" sz="1800" kern="1200" dirty="0"/>
              <a:t>fordi den mangler </a:t>
            </a:r>
            <a:r>
              <a:rPr lang="da-DK" sz="1800" kern="1200" dirty="0" smtClean="0"/>
              <a:t>IP adresser</a:t>
            </a:r>
            <a:endParaRPr lang="da-DK" sz="1800" kern="12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da-DK" sz="1800" kern="120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8" presetClass="entr" presetSubtype="353333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97168" presetClass="entr" presetSubtype="3533338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97168" presetClass="entr" presetSubtype="3533338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97168" presetClass="entr" presetSubtype="3533338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97168" presetClass="entr" presetSubtype="3533338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97168" presetClass="entr" presetSubtype="353333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97168" presetClass="entr" presetSubtype="3533338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97168" presetClass="entr" presetSubtype="3533338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97168" presetClass="entr" presetSubtype="353333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56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>
                <a:solidFill>
                  <a:srgbClr val="003366"/>
                </a:solidFill>
              </a:rPr>
              <a:t>Opbygning af Routetabellen</a:t>
            </a:r>
          </a:p>
        </p:txBody>
      </p:sp>
      <p:sp>
        <p:nvSpPr>
          <p:cNvPr id="17766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84959"/>
            <a:ext cx="8229600" cy="417101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2000" kern="1200" dirty="0"/>
              <a:t>Routetabellen kan modtage informationer både statisk og dynamisk</a:t>
            </a:r>
            <a:r>
              <a:rPr lang="da-DK" sz="2000" kern="1200" dirty="0" smtClean="0"/>
              <a:t>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da-DK" sz="2000" kern="1200" dirty="0"/>
          </a:p>
          <a:p>
            <a:pPr lvl="1"/>
            <a:r>
              <a:rPr lang="da-DK" b="1" dirty="0"/>
              <a:t>Statisk </a:t>
            </a:r>
            <a:r>
              <a:rPr lang="da-DK" dirty="0"/>
              <a:t>opbygning</a:t>
            </a:r>
          </a:p>
          <a:p>
            <a:pPr lvl="2"/>
            <a:r>
              <a:rPr lang="da-DK" dirty="0"/>
              <a:t>Informationer til tabellen </a:t>
            </a:r>
            <a:r>
              <a:rPr lang="da-DK" b="1" dirty="0"/>
              <a:t>indtastes manuelt</a:t>
            </a:r>
            <a:r>
              <a:rPr lang="da-DK" dirty="0"/>
              <a:t>.</a:t>
            </a:r>
          </a:p>
          <a:p>
            <a:pPr lvl="1"/>
            <a:endParaRPr lang="da-DK" dirty="0" smtClean="0"/>
          </a:p>
          <a:p>
            <a:pPr lvl="1"/>
            <a:r>
              <a:rPr lang="da-DK" b="1" dirty="0" smtClean="0"/>
              <a:t>Dynamisk</a:t>
            </a:r>
            <a:endParaRPr lang="da-DK" b="1" dirty="0"/>
          </a:p>
          <a:p>
            <a:pPr lvl="2"/>
            <a:r>
              <a:rPr lang="da-DK" dirty="0"/>
              <a:t>Informationer til tabellen </a:t>
            </a:r>
            <a:r>
              <a:rPr lang="da-DK" b="1" dirty="0"/>
              <a:t>modtages automatisk </a:t>
            </a:r>
            <a:r>
              <a:rPr lang="da-DK" dirty="0"/>
              <a:t>via </a:t>
            </a:r>
            <a:r>
              <a:rPr lang="da-DK" dirty="0" err="1"/>
              <a:t>routningsprotokollerne</a:t>
            </a:r>
            <a:r>
              <a:rPr lang="da-DK" dirty="0"/>
              <a:t>:</a:t>
            </a:r>
          </a:p>
          <a:p>
            <a:pPr lvl="3"/>
            <a:r>
              <a:rPr lang="da-DK" b="1" dirty="0"/>
              <a:t>RIP, OSPF, IGRP, BGP</a:t>
            </a:r>
            <a:r>
              <a:rPr lang="da-DK" dirty="0"/>
              <a:t>….</a:t>
            </a:r>
          </a:p>
          <a:p>
            <a:pPr lvl="2"/>
            <a:r>
              <a:rPr lang="da-DK" dirty="0"/>
              <a:t>Der er </a:t>
            </a:r>
            <a:r>
              <a:rPr lang="da-DK" b="1" dirty="0" smtClean="0"/>
              <a:t>to </a:t>
            </a:r>
            <a:r>
              <a:rPr lang="da-DK" b="1" dirty="0"/>
              <a:t>typer </a:t>
            </a:r>
            <a:r>
              <a:rPr lang="da-DK" dirty="0"/>
              <a:t>dynamiske </a:t>
            </a:r>
            <a:r>
              <a:rPr lang="da-DK" dirty="0" err="1"/>
              <a:t>routningsprotokoller</a:t>
            </a:r>
            <a:r>
              <a:rPr lang="da-DK" dirty="0"/>
              <a:t>:</a:t>
            </a:r>
          </a:p>
          <a:p>
            <a:pPr lvl="3"/>
            <a:r>
              <a:rPr lang="da-DK" b="1" dirty="0"/>
              <a:t>Distance </a:t>
            </a:r>
            <a:r>
              <a:rPr lang="da-DK" b="1" dirty="0" err="1"/>
              <a:t>Vector</a:t>
            </a:r>
            <a:endParaRPr lang="da-DK" b="1" dirty="0"/>
          </a:p>
          <a:p>
            <a:pPr lvl="3"/>
            <a:r>
              <a:rPr lang="da-DK" b="1" dirty="0"/>
              <a:t>Link State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664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>
                <a:solidFill>
                  <a:srgbClr val="003366"/>
                </a:solidFill>
              </a:rPr>
              <a:t>Netværk til demonstration af RIP 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graphicFrame>
        <p:nvGraphicFramePr>
          <p:cNvPr id="1777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988059"/>
              </p:ext>
            </p:extLst>
          </p:nvPr>
        </p:nvGraphicFramePr>
        <p:xfrm>
          <a:off x="1259632" y="1807492"/>
          <a:ext cx="6604000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693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807492"/>
                        <a:ext cx="6604000" cy="414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8690" name="Object 2"/>
          <p:cNvGraphicFramePr>
            <a:graphicFrameLocks noChangeAspect="1"/>
          </p:cNvGraphicFramePr>
          <p:nvPr/>
        </p:nvGraphicFramePr>
        <p:xfrm>
          <a:off x="304800" y="1676400"/>
          <a:ext cx="5308600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813" name="Visio" r:id="rId3" imgW="5596560" imgH="3510720" progId="Visio.Drawing.11">
                  <p:embed/>
                </p:oleObj>
              </mc:Choice>
              <mc:Fallback>
                <p:oleObj name="Visio" r:id="rId3" imgW="5596560" imgH="3510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5308600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86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15505"/>
              </p:ext>
            </p:extLst>
          </p:nvPr>
        </p:nvGraphicFramePr>
        <p:xfrm>
          <a:off x="2895600" y="4876800"/>
          <a:ext cx="2286000" cy="1732280"/>
        </p:xfrm>
        <a:graphic>
          <a:graphicData uri="http://schemas.openxmlformats.org/drawingml/2006/table">
            <a:tbl>
              <a:tblPr/>
              <a:tblGrid>
                <a:gridCol w="1106488"/>
                <a:gridCol w="1179512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871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45482"/>
              </p:ext>
            </p:extLst>
          </p:nvPr>
        </p:nvGraphicFramePr>
        <p:xfrm>
          <a:off x="6019800" y="1066800"/>
          <a:ext cx="2286000" cy="1732280"/>
        </p:xfrm>
        <a:graphic>
          <a:graphicData uri="http://schemas.openxmlformats.org/drawingml/2006/table">
            <a:tbl>
              <a:tblPr/>
              <a:tblGrid>
                <a:gridCol w="1106488"/>
                <a:gridCol w="1179512"/>
              </a:tblGrid>
              <a:tr h="279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873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07779"/>
              </p:ext>
            </p:extLst>
          </p:nvPr>
        </p:nvGraphicFramePr>
        <p:xfrm>
          <a:off x="6019800" y="2971800"/>
          <a:ext cx="2286000" cy="1727518"/>
        </p:xfrm>
        <a:graphic>
          <a:graphicData uri="http://schemas.openxmlformats.org/drawingml/2006/table">
            <a:tbl>
              <a:tblPr/>
              <a:tblGrid>
                <a:gridCol w="1106488"/>
                <a:gridCol w="1179512"/>
              </a:tblGrid>
              <a:tr h="279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8763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81418"/>
              </p:ext>
            </p:extLst>
          </p:nvPr>
        </p:nvGraphicFramePr>
        <p:xfrm>
          <a:off x="6019800" y="4876800"/>
          <a:ext cx="2286000" cy="1732280"/>
        </p:xfrm>
        <a:graphic>
          <a:graphicData uri="http://schemas.openxmlformats.org/drawingml/2006/table">
            <a:tbl>
              <a:tblPr/>
              <a:tblGrid>
                <a:gridCol w="1106488"/>
                <a:gridCol w="1179512"/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Routertabel   R4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NETVÆRK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SENDES TIL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195.181.54/24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195.181.55/24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195.181.56/24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195.181.56.0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0.0.0.0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192.168.1.17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  <p:sp>
        <p:nvSpPr>
          <p:cNvPr id="1778787" name="Rectangle 9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Én routetabel i hver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Statisk </a:t>
            </a:r>
            <a:r>
              <a:rPr lang="da-DK" dirty="0" smtClean="0">
                <a:solidFill>
                  <a:srgbClr val="003366"/>
                </a:solidFill>
              </a:rPr>
              <a:t>kontra dynamisk routing</a:t>
            </a:r>
            <a:endParaRPr lang="da-DK" dirty="0">
              <a:solidFill>
                <a:srgbClr val="003366"/>
              </a:solidFill>
            </a:endParaRPr>
          </a:p>
        </p:txBody>
      </p:sp>
      <p:sp>
        <p:nvSpPr>
          <p:cNvPr id="17797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84959"/>
            <a:ext cx="8229600" cy="503894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2000" b="1" kern="1200" dirty="0"/>
              <a:t>Statiske routes</a:t>
            </a:r>
          </a:p>
          <a:p>
            <a:pPr lvl="1"/>
            <a:r>
              <a:rPr lang="da-DK" sz="1800" dirty="0"/>
              <a:t>Manuelt opsatte og faste routes i router </a:t>
            </a:r>
            <a:r>
              <a:rPr lang="da-DK" sz="1800" dirty="0" smtClean="0"/>
              <a:t>tabellen</a:t>
            </a:r>
            <a:endParaRPr lang="da-DK" sz="1800" dirty="0"/>
          </a:p>
          <a:p>
            <a:pPr lvl="1"/>
            <a:r>
              <a:rPr lang="da-DK" sz="1800" dirty="0"/>
              <a:t>De ændres kun når administratoren mener der er behov for </a:t>
            </a:r>
            <a:r>
              <a:rPr lang="da-DK" sz="1800" dirty="0" smtClean="0"/>
              <a:t>det</a:t>
            </a:r>
            <a:endParaRPr lang="da-DK" sz="1800" dirty="0"/>
          </a:p>
          <a:p>
            <a:pPr lvl="1"/>
            <a:r>
              <a:rPr lang="da-DK" sz="1800" dirty="0"/>
              <a:t>Denne form for routing er </a:t>
            </a:r>
            <a:r>
              <a:rPr lang="da-DK" sz="1800" b="1" dirty="0"/>
              <a:t>meget tidskrævende og besværlig</a:t>
            </a:r>
            <a:r>
              <a:rPr lang="da-DK" sz="1800" dirty="0"/>
              <a:t>, idet der </a:t>
            </a:r>
            <a:r>
              <a:rPr lang="da-DK" sz="1800" b="1" dirty="0"/>
              <a:t>ikke sker en automatisk ændring/opdatering af </a:t>
            </a:r>
            <a:r>
              <a:rPr lang="da-DK" sz="1800" b="1" dirty="0" smtClean="0"/>
              <a:t>route </a:t>
            </a:r>
            <a:r>
              <a:rPr lang="da-DK" sz="1800" b="1" dirty="0"/>
              <a:t>tabellen </a:t>
            </a:r>
            <a:r>
              <a:rPr lang="da-DK" sz="1800" dirty="0"/>
              <a:t>hvis nettet </a:t>
            </a:r>
            <a:r>
              <a:rPr lang="da-DK" sz="1800" dirty="0" smtClean="0"/>
              <a:t>f.eks. ændres pga. </a:t>
            </a:r>
            <a:r>
              <a:rPr lang="da-DK" sz="1800" dirty="0"/>
              <a:t>et nedbrud i en </a:t>
            </a:r>
            <a:r>
              <a:rPr lang="da-DK" sz="1800" dirty="0" smtClean="0"/>
              <a:t>netværksforbindelse</a:t>
            </a:r>
            <a:endParaRPr lang="da-DK" sz="1800" dirty="0"/>
          </a:p>
          <a:p>
            <a:pPr lvl="1"/>
            <a:r>
              <a:rPr lang="da-DK" sz="1800" dirty="0"/>
              <a:t>En statisk route kan fx være gateway adressen </a:t>
            </a:r>
            <a:r>
              <a:rPr lang="da-DK" sz="1800" dirty="0" smtClean="0"/>
              <a:t>for </a:t>
            </a:r>
            <a:r>
              <a:rPr lang="da-DK" sz="1800" dirty="0"/>
              <a:t>en </a:t>
            </a:r>
            <a:r>
              <a:rPr lang="da-DK" sz="1800" dirty="0" smtClean="0"/>
              <a:t>PC</a:t>
            </a:r>
            <a:endParaRPr lang="da-DK" sz="1800" dirty="0"/>
          </a:p>
          <a:p>
            <a:pPr lvl="1"/>
            <a:endParaRPr lang="da-DK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sz="2000" b="1" kern="1200" dirty="0"/>
              <a:t>Dynamiske routes</a:t>
            </a:r>
          </a:p>
          <a:p>
            <a:pPr lvl="1"/>
            <a:r>
              <a:rPr lang="da-DK" sz="1800" dirty="0"/>
              <a:t>Router protokoller som opsætter router tabellen automatisk og finder den bedste vej at route data. </a:t>
            </a:r>
            <a:r>
              <a:rPr lang="da-DK" sz="1800" dirty="0" err="1"/>
              <a:t>Routen</a:t>
            </a:r>
            <a:r>
              <a:rPr lang="da-DK" sz="1800" dirty="0"/>
              <a:t> ændres automatisk hvis der sker ændringer i </a:t>
            </a:r>
            <a:r>
              <a:rPr lang="da-DK" sz="1800" dirty="0" smtClean="0"/>
              <a:t>nettet</a:t>
            </a:r>
            <a:endParaRPr lang="da-DK" sz="1800" dirty="0"/>
          </a:p>
          <a:p>
            <a:pPr lvl="1"/>
            <a:r>
              <a:rPr lang="da-DK" sz="1800" dirty="0"/>
              <a:t>Routing </a:t>
            </a:r>
            <a:r>
              <a:rPr lang="da-DK" sz="1800" dirty="0" err="1"/>
              <a:t>metric</a:t>
            </a:r>
            <a:r>
              <a:rPr lang="da-DK" sz="1800" dirty="0"/>
              <a:t> (måleenhed til ”den bedste vej” at route data) kan være:</a:t>
            </a:r>
          </a:p>
          <a:p>
            <a:pPr lvl="2"/>
            <a:r>
              <a:rPr lang="da-DK" sz="1600" dirty="0"/>
              <a:t>Belastning, Antal router hop, Båndbredde, Stabilitet, </a:t>
            </a:r>
            <a:r>
              <a:rPr lang="da-DK" sz="1600" dirty="0" err="1"/>
              <a:t>Delay</a:t>
            </a:r>
            <a:r>
              <a:rPr lang="da-DK" sz="1600" dirty="0"/>
              <a:t> og Pris </a:t>
            </a:r>
          </a:p>
          <a:p>
            <a:pPr lvl="2"/>
            <a:endParaRPr lang="da-DK" sz="160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>
                <a:solidFill>
                  <a:srgbClr val="003366"/>
                </a:solidFill>
              </a:rPr>
              <a:t>Hvordan virker </a:t>
            </a:r>
            <a:r>
              <a:rPr lang="da-DK" dirty="0" smtClean="0">
                <a:solidFill>
                  <a:srgbClr val="003366"/>
                </a:solidFill>
              </a:rPr>
              <a:t>RIP routing?</a:t>
            </a:r>
            <a:endParaRPr lang="da-DK" dirty="0">
              <a:solidFill>
                <a:srgbClr val="003366"/>
              </a:solidFill>
            </a:endParaRPr>
          </a:p>
        </p:txBody>
      </p:sp>
      <p:sp>
        <p:nvSpPr>
          <p:cNvPr id="17817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84959"/>
            <a:ext cx="8229600" cy="46029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a-DK" kern="1200" dirty="0"/>
              <a:t>Vi tager udgangspunkt i protokollen </a:t>
            </a:r>
            <a:r>
              <a:rPr lang="da-DK" kern="1200" dirty="0" smtClean="0"/>
              <a:t>RIP:</a:t>
            </a:r>
            <a:endParaRPr lang="da-DK" kern="1200" dirty="0"/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En </a:t>
            </a:r>
            <a:r>
              <a:rPr lang="da-DK" dirty="0"/>
              <a:t>ældre protokol - Routing Information Protocol</a:t>
            </a:r>
          </a:p>
          <a:p>
            <a:pPr lvl="1"/>
            <a:r>
              <a:rPr lang="da-DK" dirty="0"/>
              <a:t>RIP er en Distance </a:t>
            </a:r>
            <a:r>
              <a:rPr lang="da-DK" dirty="0" err="1"/>
              <a:t>Vector</a:t>
            </a:r>
            <a:r>
              <a:rPr lang="da-DK" dirty="0"/>
              <a:t> </a:t>
            </a:r>
            <a:r>
              <a:rPr lang="da-DK" dirty="0" err="1"/>
              <a:t>protocol</a:t>
            </a:r>
            <a:endParaRPr lang="da-DK" dirty="0"/>
          </a:p>
          <a:p>
            <a:pPr lvl="1"/>
            <a:r>
              <a:rPr lang="da-DK" dirty="0"/>
              <a:t>Routere som bruger RIP sender som standard hele sin Routetabel til alle sine naboroutere hvert 30. Sekund.</a:t>
            </a:r>
          </a:p>
          <a:p>
            <a:pPr lvl="1"/>
            <a:r>
              <a:rPr lang="da-DK" dirty="0"/>
              <a:t>RIP findes i to versioner</a:t>
            </a:r>
          </a:p>
          <a:p>
            <a:pPr lvl="2"/>
            <a:r>
              <a:rPr lang="da-DK" dirty="0"/>
              <a:t>RIP Version 1. Kan ikke finde ud af </a:t>
            </a:r>
            <a:r>
              <a:rPr lang="da-DK" dirty="0" err="1"/>
              <a:t>subnetting</a:t>
            </a:r>
            <a:endParaRPr lang="da-DK" dirty="0"/>
          </a:p>
          <a:p>
            <a:pPr lvl="2"/>
            <a:r>
              <a:rPr lang="da-DK" dirty="0"/>
              <a:t>RIP Version 2. Kan finde ud af </a:t>
            </a:r>
            <a:r>
              <a:rPr lang="da-DK" dirty="0" err="1"/>
              <a:t>subnetting</a:t>
            </a:r>
            <a:r>
              <a:rPr lang="da-DK" dirty="0"/>
              <a:t>.</a:t>
            </a:r>
          </a:p>
          <a:p>
            <a:pPr lvl="1"/>
            <a:endParaRPr lang="da-DK" sz="2400" dirty="0" smtClean="0"/>
          </a:p>
          <a:p>
            <a:pPr lvl="1"/>
            <a:r>
              <a:rPr lang="da-DK" sz="2400" dirty="0" smtClean="0"/>
              <a:t>I </a:t>
            </a:r>
            <a:r>
              <a:rPr lang="da-DK" sz="2400" dirty="0"/>
              <a:t>det følgende afsnit demonstreres </a:t>
            </a:r>
            <a:r>
              <a:rPr lang="da-DK" sz="2400" dirty="0" smtClean="0"/>
              <a:t>RIP protokollens funktion </a:t>
            </a:r>
            <a:r>
              <a:rPr lang="da-DK" sz="2400" dirty="0" smtClean="0">
                <a:sym typeface="Wingdings" pitchFamily="2" charset="2"/>
              </a:rPr>
              <a:t></a:t>
            </a:r>
            <a:endParaRPr lang="da-DK" sz="240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Mercantec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3" grpId="0" uiExpand="1" build="p"/>
    </p:bldLst>
  </p:timing>
</p:sld>
</file>

<file path=ppt/theme/theme1.xml><?xml version="1.0" encoding="utf-8"?>
<a:theme xmlns:a="http://schemas.openxmlformats.org/drawingml/2006/main" name="HOT-tema-adva-v1">
  <a:themeElements>
    <a:clrScheme name="Mercante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rcante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rcante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ante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ante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ante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ante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ante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ante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ante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ante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ante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ante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ante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rcantec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12964</TotalTime>
  <Words>2202</Words>
  <Application>Microsoft Office PowerPoint</Application>
  <PresentationFormat>Skærmshow (4:3)</PresentationFormat>
  <Paragraphs>1152</Paragraphs>
  <Slides>28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28</vt:i4>
      </vt:variant>
    </vt:vector>
  </HeadingPairs>
  <TitlesOfParts>
    <vt:vector size="30" baseType="lpstr">
      <vt:lpstr>HOT-tema-adva-v1</vt:lpstr>
      <vt:lpstr>Visio</vt:lpstr>
      <vt:lpstr>IP routing</vt:lpstr>
      <vt:lpstr>Routingsteknik</vt:lpstr>
      <vt:lpstr>Routetabellen</vt:lpstr>
      <vt:lpstr>Routing protokoller</vt:lpstr>
      <vt:lpstr>Opbygning af Routetabellen</vt:lpstr>
      <vt:lpstr>Netværk til demonstration af RIP </vt:lpstr>
      <vt:lpstr>Én routetabel i hver router</vt:lpstr>
      <vt:lpstr>Statisk kontra dynamisk routing</vt:lpstr>
      <vt:lpstr>Hvordan virker RIP routing?</vt:lpstr>
      <vt:lpstr>R1, R2 og R3 er lige tændt …</vt:lpstr>
      <vt:lpstr>R1, R2 og R3 er lige tændt …</vt:lpstr>
      <vt:lpstr>R1 opdaterer R2 via RIP pakke</vt:lpstr>
      <vt:lpstr>To mulige veje til 192.168.1.8?</vt:lpstr>
      <vt:lpstr>Mindst antal hop vælges!</vt:lpstr>
      <vt:lpstr>R1 opdaterer R3</vt:lpstr>
      <vt:lpstr>R2 opdaterer R3</vt:lpstr>
      <vt:lpstr>Lidt efter: Alle routere opdateret!</vt:lpstr>
      <vt:lpstr>Default Gateway tændes...</vt:lpstr>
      <vt:lpstr>Kort tid efter: Konvergens!</vt:lpstr>
      <vt:lpstr>RIP - teknisk set</vt:lpstr>
      <vt:lpstr>RIP - teknisk set (fortsat)</vt:lpstr>
      <vt:lpstr>Når der sker ændringer …</vt:lpstr>
      <vt:lpstr>R1 og R3 ‘opdager’ tabt WAN</vt:lpstr>
      <vt:lpstr>Nye router giver igen konvergens!</vt:lpstr>
      <vt:lpstr>En nyere Distance Vector protokol</vt:lpstr>
      <vt:lpstr>Link State protokoller</vt:lpstr>
      <vt:lpstr>R4 ‘bygger’ Dijkstra topologi træ …</vt:lpstr>
      <vt:lpstr>Link State – og dens fordele </vt:lpstr>
    </vt:vector>
  </TitlesOfParts>
  <Company>Erhvervsuddannelsescenter Midt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Videre - Bogen - v1a</dc:title>
  <dc:subject>En samlet præsentation til netværk videregående</dc:subject>
  <dc:creator>Henrik Thomsen, Uffe Jensen og Anders Valgreen</dc:creator>
  <cp:lastModifiedBy>Anders Dahl Valgreen</cp:lastModifiedBy>
  <cp:revision>224</cp:revision>
  <cp:lastPrinted>2005-07-27T08:25:09Z</cp:lastPrinted>
  <dcterms:created xsi:type="dcterms:W3CDTF">2003-03-07T06:59:26Z</dcterms:created>
  <dcterms:modified xsi:type="dcterms:W3CDTF">2014-10-16T10:40:57Z</dcterms:modified>
</cp:coreProperties>
</file>