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6" r:id="rId4"/>
    <p:sldId id="258" r:id="rId5"/>
    <p:sldId id="265" r:id="rId6"/>
    <p:sldId id="275" r:id="rId7"/>
    <p:sldId id="264" r:id="rId8"/>
    <p:sldId id="276" r:id="rId9"/>
    <p:sldId id="277" r:id="rId10"/>
    <p:sldId id="274" r:id="rId11"/>
    <p:sldId id="259" r:id="rId12"/>
    <p:sldId id="263" r:id="rId13"/>
    <p:sldId id="260" r:id="rId14"/>
    <p:sldId id="261" r:id="rId15"/>
    <p:sldId id="262" r:id="rId16"/>
    <p:sldId id="272" r:id="rId17"/>
    <p:sldId id="269" r:id="rId18"/>
    <p:sldId id="267" r:id="rId19"/>
    <p:sldId id="271" r:id="rId20"/>
    <p:sldId id="273" r:id="rId21"/>
    <p:sldId id="268" r:id="rId22"/>
    <p:sldId id="278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4" autoAdjust="0"/>
    <p:restoredTop sz="94643" autoAdjust="0"/>
  </p:normalViewPr>
  <p:slideViewPr>
    <p:cSldViewPr snapToGrid="0">
      <p:cViewPr>
        <p:scale>
          <a:sx n="80" d="100"/>
          <a:sy n="80" d="100"/>
        </p:scale>
        <p:origin x="-129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040" y="-102"/>
      </p:cViewPr>
      <p:guideLst>
        <p:guide orient="horz" pos="3223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a-DK" smtClean="0"/>
              <a:t>Cisco ASA5505 DMZ Network</a:t>
            </a:r>
            <a:endParaRPr lang="da-D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8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a-DK" smtClean="0"/>
              <a:t>© Mercantec 2016</a:t>
            </a:r>
            <a:endParaRPr lang="da-DK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8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D2A5E2-BC00-4891-8B65-0E0DD2D4A423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222207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Cisco ASA5505 DMZ Network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8" y="0"/>
            <a:ext cx="3075631" cy="51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2" y="4861156"/>
            <a:ext cx="5679778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© Mercantec 2016</a:t>
            </a: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8" y="9720674"/>
            <a:ext cx="3075631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E1F773-EC4E-4103-B7AE-4F1B1CF78B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2322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Mercantec 2016</a:t>
            </a:r>
            <a:endParaRPr lang="en-US"/>
          </a:p>
        </p:txBody>
      </p:sp>
      <p:sp>
        <p:nvSpPr>
          <p:cNvPr id="3" name="Pladsholder til sidehoved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Cisco ASA5505 DMZ Network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pic>
        <p:nvPicPr>
          <p:cNvPr id="21512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2699792" cy="24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096344" cy="130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3BEED-FB5E-492D-AB8E-10181892099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8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da-DK" smtClean="0"/>
              <a:t>Klik på ikonet for at tilføje en tabel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9C2D-EF64-47EF-ABD0-A4306A58556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0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1000"/>
                    </a14:imgEffect>
                    <a14:imgEffect>
                      <a14:brightnessContrast bright="78000" contrast="-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229600" cy="4541203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160B-DAE6-4959-8FDA-7E8EC0969D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1000"/>
                    </a14:imgEffect>
                    <a14:imgEffect>
                      <a14:brightnessContrast bright="78000" contrast="-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229600" cy="4541203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160B-DAE6-4959-8FDA-7E8EC0969D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6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47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46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FABF1-6245-49F2-9A7B-5911B57449A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8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8A4B8-6AC8-4B91-AD1B-BC40059FD00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03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FF82-9457-4568-95DF-40149716529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B91E-7086-4782-A6E7-67042360458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89012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800"/>
            <a:ext cx="8229600" cy="452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Klik for at redigere teksttypografierne i masteren</a:t>
            </a:r>
          </a:p>
          <a:p>
            <a:pPr lvl="1"/>
            <a:r>
              <a:rPr lang="da-DK" altLang="da-DK" dirty="0" smtClean="0"/>
              <a:t>Andet niveau</a:t>
            </a:r>
          </a:p>
          <a:p>
            <a:pPr lvl="2"/>
            <a:r>
              <a:rPr lang="da-DK" altLang="da-DK" dirty="0" smtClean="0"/>
              <a:t>Tredje niveau</a:t>
            </a:r>
          </a:p>
          <a:p>
            <a:pPr lvl="3"/>
            <a:r>
              <a:rPr lang="da-DK" altLang="da-DK" dirty="0" smtClean="0"/>
              <a:t>Fjerde niveau</a:t>
            </a:r>
          </a:p>
          <a:p>
            <a:pPr lvl="4"/>
            <a:r>
              <a:rPr lang="da-DK" altLang="da-DK" dirty="0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808" y="6453336"/>
            <a:ext cx="3168650" cy="29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© Mercantec 2016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336" y="6309320"/>
            <a:ext cx="1090612" cy="36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2369C2D-EF64-47EF-ABD0-A4306A58556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3283894" cy="1382856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8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chemeClr val="bg2">
              <a:lumMod val="75000"/>
            </a:schemeClr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en.wikipedia.org/wiki/DMZ_(computing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c/en/us/td/docs/security/asa/asa90/configuration/guide/asa_90_cli_config/basic_hostname_pw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co.com/c/en/us/support/docs/security/asa-5500-x-series-next-generation-firewalls/118075-configure-asa-0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sz="4400" b="1" dirty="0" smtClean="0"/>
              <a:t>Cisco ASA 5505</a:t>
            </a:r>
            <a:endParaRPr lang="da-DK" sz="2000" dirty="0"/>
          </a:p>
        </p:txBody>
      </p:sp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 smtClean="0"/>
              <a:t>Opsætning af DMZ-zone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Vejledning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Tillad ‘ping’ (ICMP) gennem ASA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Konfiguration af tillad ‘ping’-policy på ASA5505:</a:t>
            </a: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</a:t>
            </a:r>
            <a:r>
              <a:rPr lang="da-DK" sz="1600" dirty="0">
                <a:solidFill>
                  <a:srgbClr val="FF0000"/>
                </a:solidFill>
              </a:rPr>
              <a:t>)# </a:t>
            </a:r>
            <a:r>
              <a:rPr lang="da-DK" sz="1600" dirty="0" err="1">
                <a:solidFill>
                  <a:srgbClr val="FF0000"/>
                </a:solidFill>
              </a:rPr>
              <a:t>class-map</a:t>
            </a:r>
            <a:r>
              <a:rPr lang="da-DK" sz="1600" dirty="0">
                <a:solidFill>
                  <a:srgbClr val="FF0000"/>
                </a:solidFill>
              </a:rPr>
              <a:t> </a:t>
            </a:r>
            <a:r>
              <a:rPr lang="da-DK" sz="1600" dirty="0" err="1">
                <a:solidFill>
                  <a:srgbClr val="FF0000"/>
                </a:solidFill>
              </a:rPr>
              <a:t>icmp-class</a:t>
            </a:r>
            <a:endParaRPr lang="da-DK" sz="1600" dirty="0">
              <a:solidFill>
                <a:srgbClr val="FF0000"/>
              </a:solidFill>
            </a:endParaRP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config-cmap</a:t>
            </a:r>
            <a:r>
              <a:rPr lang="da-DK" sz="1600" dirty="0">
                <a:solidFill>
                  <a:srgbClr val="FF0000"/>
                </a:solidFill>
              </a:rPr>
              <a:t>)# match default-</a:t>
            </a:r>
            <a:r>
              <a:rPr lang="da-DK" sz="1600" dirty="0" err="1">
                <a:solidFill>
                  <a:srgbClr val="FF0000"/>
                </a:solidFill>
              </a:rPr>
              <a:t>inspection</a:t>
            </a:r>
            <a:r>
              <a:rPr lang="da-DK" sz="1600" dirty="0">
                <a:solidFill>
                  <a:srgbClr val="FF0000"/>
                </a:solidFill>
              </a:rPr>
              <a:t>-</a:t>
            </a:r>
            <a:r>
              <a:rPr lang="da-DK" sz="1600" dirty="0" err="1">
                <a:solidFill>
                  <a:srgbClr val="FF0000"/>
                </a:solidFill>
              </a:rPr>
              <a:t>traffic</a:t>
            </a:r>
            <a:endParaRPr lang="da-DK" sz="1600" dirty="0">
              <a:solidFill>
                <a:srgbClr val="FF0000"/>
              </a:solidFill>
            </a:endParaRP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config-cmap</a:t>
            </a:r>
            <a:r>
              <a:rPr lang="da-DK" sz="1600" dirty="0">
                <a:solidFill>
                  <a:srgbClr val="FF0000"/>
                </a:solidFill>
              </a:rPr>
              <a:t>)# exit</a:t>
            </a: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</a:t>
            </a:r>
            <a:r>
              <a:rPr lang="da-DK" sz="1600" dirty="0">
                <a:solidFill>
                  <a:srgbClr val="FF0000"/>
                </a:solidFill>
              </a:rPr>
              <a:t>)# policy-</a:t>
            </a:r>
            <a:r>
              <a:rPr lang="da-DK" sz="1600" dirty="0" err="1">
                <a:solidFill>
                  <a:srgbClr val="FF0000"/>
                </a:solidFill>
              </a:rPr>
              <a:t>map</a:t>
            </a:r>
            <a:r>
              <a:rPr lang="da-DK" sz="1600" dirty="0">
                <a:solidFill>
                  <a:srgbClr val="FF0000"/>
                </a:solidFill>
              </a:rPr>
              <a:t> </a:t>
            </a:r>
            <a:r>
              <a:rPr lang="da-DK" sz="1600" dirty="0" err="1">
                <a:solidFill>
                  <a:srgbClr val="FF0000"/>
                </a:solidFill>
              </a:rPr>
              <a:t>icmp_policy</a:t>
            </a:r>
            <a:endParaRPr lang="da-DK" sz="1600" dirty="0">
              <a:solidFill>
                <a:srgbClr val="FF0000"/>
              </a:solidFill>
            </a:endParaRP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config-pmap</a:t>
            </a:r>
            <a:r>
              <a:rPr lang="da-DK" sz="1600" dirty="0">
                <a:solidFill>
                  <a:srgbClr val="FF0000"/>
                </a:solidFill>
              </a:rPr>
              <a:t>)# </a:t>
            </a:r>
            <a:r>
              <a:rPr lang="da-DK" sz="1600" dirty="0" err="1">
                <a:solidFill>
                  <a:srgbClr val="FF0000"/>
                </a:solidFill>
              </a:rPr>
              <a:t>class</a:t>
            </a:r>
            <a:r>
              <a:rPr lang="da-DK" sz="1600" dirty="0">
                <a:solidFill>
                  <a:srgbClr val="FF0000"/>
                </a:solidFill>
              </a:rPr>
              <a:t> </a:t>
            </a:r>
            <a:r>
              <a:rPr lang="da-DK" sz="1600" dirty="0" err="1">
                <a:solidFill>
                  <a:srgbClr val="FF0000"/>
                </a:solidFill>
              </a:rPr>
              <a:t>icmp-class</a:t>
            </a:r>
            <a:endParaRPr lang="da-DK" sz="1600" dirty="0">
              <a:solidFill>
                <a:srgbClr val="FF0000"/>
              </a:solidFill>
            </a:endParaRP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</a:t>
            </a:r>
            <a:r>
              <a:rPr lang="da-DK" sz="1600" dirty="0">
                <a:solidFill>
                  <a:srgbClr val="FF0000"/>
                </a:solidFill>
              </a:rPr>
              <a:t>-</a:t>
            </a:r>
            <a:r>
              <a:rPr lang="da-DK" sz="1600" dirty="0" err="1">
                <a:solidFill>
                  <a:srgbClr val="FF0000"/>
                </a:solidFill>
              </a:rPr>
              <a:t>pmap</a:t>
            </a:r>
            <a:r>
              <a:rPr lang="da-DK" sz="1600" dirty="0">
                <a:solidFill>
                  <a:srgbClr val="FF0000"/>
                </a:solidFill>
              </a:rPr>
              <a:t>-c)# </a:t>
            </a:r>
            <a:r>
              <a:rPr lang="da-DK" sz="1600" dirty="0" err="1">
                <a:solidFill>
                  <a:srgbClr val="FF0000"/>
                </a:solidFill>
              </a:rPr>
              <a:t>inspect</a:t>
            </a:r>
            <a:r>
              <a:rPr lang="da-DK" sz="1600" dirty="0">
                <a:solidFill>
                  <a:srgbClr val="FF0000"/>
                </a:solidFill>
              </a:rPr>
              <a:t> </a:t>
            </a:r>
            <a:r>
              <a:rPr lang="da-DK" sz="1600" dirty="0" err="1">
                <a:solidFill>
                  <a:srgbClr val="FF0000"/>
                </a:solidFill>
              </a:rPr>
              <a:t>icmp</a:t>
            </a:r>
            <a:endParaRPr lang="da-DK" sz="1600" dirty="0">
              <a:solidFill>
                <a:srgbClr val="FF0000"/>
              </a:solidFill>
            </a:endParaRPr>
          </a:p>
          <a:p>
            <a:pPr lvl="1"/>
            <a:r>
              <a:rPr lang="da-DK" sz="1600" dirty="0">
                <a:solidFill>
                  <a:srgbClr val="FF0000"/>
                </a:solidFill>
              </a:rPr>
              <a:t>ASA(</a:t>
            </a:r>
            <a:r>
              <a:rPr lang="da-DK" sz="1600" dirty="0" err="1">
                <a:solidFill>
                  <a:srgbClr val="FF0000"/>
                </a:solidFill>
              </a:rPr>
              <a:t>config</a:t>
            </a:r>
            <a:r>
              <a:rPr lang="da-DK" sz="1600" dirty="0">
                <a:solidFill>
                  <a:srgbClr val="FF0000"/>
                </a:solidFill>
              </a:rPr>
              <a:t>-</a:t>
            </a:r>
            <a:r>
              <a:rPr lang="da-DK" sz="1600" dirty="0" err="1">
                <a:solidFill>
                  <a:srgbClr val="FF0000"/>
                </a:solidFill>
              </a:rPr>
              <a:t>pmap</a:t>
            </a:r>
            <a:r>
              <a:rPr lang="da-DK" sz="1600" dirty="0">
                <a:solidFill>
                  <a:srgbClr val="FF0000"/>
                </a:solidFill>
              </a:rPr>
              <a:t>-c)# </a:t>
            </a:r>
            <a:r>
              <a:rPr lang="da-DK" sz="1600" dirty="0" smtClean="0">
                <a:solidFill>
                  <a:srgbClr val="FF0000"/>
                </a:solidFill>
              </a:rPr>
              <a:t>exit</a:t>
            </a:r>
          </a:p>
          <a:p>
            <a:pPr lvl="1"/>
            <a:r>
              <a:rPr lang="da-DK" sz="1600" dirty="0" smtClean="0">
                <a:solidFill>
                  <a:srgbClr val="FF0000"/>
                </a:solidFill>
              </a:rPr>
              <a:t>ASA(</a:t>
            </a:r>
            <a:r>
              <a:rPr lang="da-DK" sz="1600" dirty="0" err="1" smtClean="0">
                <a:solidFill>
                  <a:srgbClr val="FF0000"/>
                </a:solidFill>
              </a:rPr>
              <a:t>config-pmap</a:t>
            </a:r>
            <a:r>
              <a:rPr lang="da-DK" sz="1600" dirty="0" smtClean="0">
                <a:solidFill>
                  <a:srgbClr val="FF0000"/>
                </a:solidFill>
              </a:rPr>
              <a:t>)# </a:t>
            </a:r>
            <a:r>
              <a:rPr lang="da-DK" sz="1600" dirty="0">
                <a:solidFill>
                  <a:srgbClr val="FF0000"/>
                </a:solidFill>
              </a:rPr>
              <a:t>exit</a:t>
            </a:r>
          </a:p>
          <a:p>
            <a:pPr lvl="1"/>
            <a:r>
              <a:rPr lang="da-DK" sz="1600" dirty="0" smtClean="0">
                <a:solidFill>
                  <a:srgbClr val="FF0000"/>
                </a:solidFill>
              </a:rPr>
              <a:t>ASA(</a:t>
            </a:r>
            <a:r>
              <a:rPr lang="da-DK" sz="1600" dirty="0" err="1" smtClean="0">
                <a:solidFill>
                  <a:srgbClr val="FF0000"/>
                </a:solidFill>
              </a:rPr>
              <a:t>config</a:t>
            </a:r>
            <a:r>
              <a:rPr lang="da-DK" sz="1600" dirty="0">
                <a:solidFill>
                  <a:srgbClr val="FF0000"/>
                </a:solidFill>
              </a:rPr>
              <a:t>)# service-policy </a:t>
            </a:r>
            <a:r>
              <a:rPr lang="da-DK" sz="1600" dirty="0" err="1">
                <a:solidFill>
                  <a:srgbClr val="FF0000"/>
                </a:solidFill>
              </a:rPr>
              <a:t>icmp_policy</a:t>
            </a:r>
            <a:r>
              <a:rPr lang="da-DK" sz="1600" dirty="0">
                <a:solidFill>
                  <a:srgbClr val="FF0000"/>
                </a:solidFill>
              </a:rPr>
              <a:t> interface </a:t>
            </a:r>
            <a:r>
              <a:rPr lang="da-DK" sz="1600" dirty="0" err="1" smtClean="0">
                <a:solidFill>
                  <a:srgbClr val="FF0000"/>
                </a:solidFill>
              </a:rPr>
              <a:t>outside</a:t>
            </a:r>
            <a:endParaRPr lang="da-DK" sz="1600" dirty="0" smtClean="0">
              <a:solidFill>
                <a:srgbClr val="FF0000"/>
              </a:solidFill>
            </a:endParaRPr>
          </a:p>
          <a:p>
            <a:pPr lvl="1"/>
            <a:r>
              <a:rPr lang="da-DK" sz="1600" dirty="0" smtClean="0">
                <a:solidFill>
                  <a:srgbClr val="FF0000"/>
                </a:solidFill>
              </a:rPr>
              <a:t>Exit &amp; </a:t>
            </a:r>
            <a:r>
              <a:rPr lang="da-DK" sz="1600" dirty="0" err="1" smtClean="0">
                <a:solidFill>
                  <a:srgbClr val="FF0000"/>
                </a:solidFill>
              </a:rPr>
              <a:t>write</a:t>
            </a:r>
            <a:r>
              <a:rPr lang="da-DK" sz="1600" dirty="0" smtClean="0">
                <a:solidFill>
                  <a:srgbClr val="FF0000"/>
                </a:solidFill>
              </a:rPr>
              <a:t> </a:t>
            </a:r>
            <a:r>
              <a:rPr lang="da-DK" sz="1600" dirty="0" err="1" smtClean="0">
                <a:solidFill>
                  <a:srgbClr val="FF0000"/>
                </a:solidFill>
              </a:rPr>
              <a:t>mem</a:t>
            </a:r>
            <a:r>
              <a:rPr lang="da-DK" sz="1600" dirty="0" smtClean="0">
                <a:solidFill>
                  <a:srgbClr val="FF0000"/>
                </a:solidFill>
              </a:rPr>
              <a:t>!</a:t>
            </a:r>
            <a:endParaRPr lang="da-DK" sz="1600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03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Korrektion af VLAN2 IP mm.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Ny statisk IP adresse til VLAN2 (</a:t>
            </a:r>
            <a:r>
              <a:rPr lang="da-DK" dirty="0" err="1" smtClean="0"/>
              <a:t>Outside</a:t>
            </a:r>
            <a:r>
              <a:rPr lang="da-DK" dirty="0" smtClean="0"/>
              <a:t>):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 smtClean="0">
                <a:solidFill>
                  <a:srgbClr val="FF0000"/>
                </a:solidFill>
              </a:rPr>
              <a:t>int</a:t>
            </a:r>
            <a:r>
              <a:rPr lang="da-DK" dirty="0" smtClean="0">
                <a:solidFill>
                  <a:srgbClr val="FF0000"/>
                </a:solidFill>
              </a:rPr>
              <a:t> vlan2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 smtClean="0">
                <a:solidFill>
                  <a:srgbClr val="FF0000"/>
                </a:solidFill>
              </a:rPr>
              <a:t>ip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address</a:t>
            </a:r>
            <a:r>
              <a:rPr lang="da-DK" dirty="0" smtClean="0">
                <a:solidFill>
                  <a:srgbClr val="FF0000"/>
                </a:solidFill>
              </a:rPr>
              <a:t> 192.168.63.35 255.255.255.0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)#exit</a:t>
            </a:r>
          </a:p>
          <a:p>
            <a:r>
              <a:rPr lang="da-DK" dirty="0"/>
              <a:t>Ny statisk </a:t>
            </a:r>
            <a:r>
              <a:rPr lang="da-DK" dirty="0" smtClean="0"/>
              <a:t>route til gateway of last </a:t>
            </a:r>
            <a:r>
              <a:rPr lang="da-DK" dirty="0" err="1" smtClean="0"/>
              <a:t>resort</a:t>
            </a:r>
            <a:r>
              <a:rPr lang="da-DK" dirty="0" smtClean="0"/>
              <a:t>:</a:t>
            </a:r>
            <a:endParaRPr lang="da-DK" dirty="0"/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en-US" dirty="0">
                <a:solidFill>
                  <a:srgbClr val="FF0000"/>
                </a:solidFill>
              </a:rPr>
              <a:t>route outside 0.0.0.0 0.0.0.0 </a:t>
            </a:r>
            <a:r>
              <a:rPr lang="en-US" dirty="0" smtClean="0">
                <a:solidFill>
                  <a:srgbClr val="FF0000"/>
                </a:solidFill>
              </a:rPr>
              <a:t>192.168.63.1</a:t>
            </a:r>
          </a:p>
          <a:p>
            <a:r>
              <a:rPr lang="da-DK" dirty="0" smtClean="0"/>
              <a:t>Slet de gamle NAT regler:</a:t>
            </a:r>
            <a:endParaRPr lang="da-DK" dirty="0"/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 smtClean="0">
                <a:solidFill>
                  <a:srgbClr val="FF0000"/>
                </a:solidFill>
              </a:rPr>
              <a:t>no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object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network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obj_any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6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Konfiguration af nyt VLAN3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Oprettelse af ekstra VLAN3 til DMZ: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 smtClean="0">
                <a:solidFill>
                  <a:srgbClr val="FF0000"/>
                </a:solidFill>
              </a:rPr>
              <a:t>int</a:t>
            </a:r>
            <a:r>
              <a:rPr lang="da-DK" dirty="0" smtClean="0">
                <a:solidFill>
                  <a:srgbClr val="FF0000"/>
                </a:solidFill>
              </a:rPr>
              <a:t> vlan3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nameif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dmz</a:t>
            </a:r>
            <a:endParaRPr lang="da-DK" dirty="0" smtClean="0">
              <a:solidFill>
                <a:srgbClr val="FF0000"/>
              </a:solidFill>
            </a:endParaRP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security-level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50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smtClean="0"/>
              <a:t> </a:t>
            </a:r>
            <a:r>
              <a:rPr lang="da-DK" dirty="0" err="1">
                <a:solidFill>
                  <a:srgbClr val="FF0000"/>
                </a:solidFill>
              </a:rPr>
              <a:t>ip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address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10.0.0.1 255.255.255.0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FF0000"/>
                </a:solidFill>
              </a:rPr>
              <a:t>exit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57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Konfiguration af port til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Tilslutning af port 2 til VLAN3/DMZ: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)#interface </a:t>
            </a:r>
            <a:r>
              <a:rPr lang="da-DK" dirty="0" smtClean="0">
                <a:solidFill>
                  <a:srgbClr val="FF0000"/>
                </a:solidFill>
              </a:rPr>
              <a:t>Ethernet0/2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switchport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access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vlan</a:t>
            </a:r>
            <a:r>
              <a:rPr lang="da-DK" dirty="0">
                <a:solidFill>
                  <a:srgbClr val="FF0000"/>
                </a:solidFill>
              </a:rPr>
              <a:t> 3</a:t>
            </a:r>
            <a:endParaRPr lang="da-DK" dirty="0" smtClean="0">
              <a:solidFill>
                <a:srgbClr val="FF0000"/>
              </a:solidFill>
            </a:endParaRP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config-if</a:t>
            </a:r>
            <a:r>
              <a:rPr lang="da-DK" dirty="0" smtClean="0">
                <a:solidFill>
                  <a:srgbClr val="FF0000"/>
                </a:solidFill>
              </a:rPr>
              <a:t>)#exit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25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Opsætning af DHCP i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Konfiguration af DHCP i DMZ-zonen: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dhcpd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address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10.0.0.100-10.0.0.131 </a:t>
            </a:r>
            <a:r>
              <a:rPr lang="da-DK" dirty="0" err="1">
                <a:solidFill>
                  <a:srgbClr val="FF0000"/>
                </a:solidFill>
              </a:rPr>
              <a:t>dmz</a:t>
            </a:r>
            <a:endParaRPr lang="da-DK" dirty="0" smtClean="0">
              <a:solidFill>
                <a:srgbClr val="FF0000"/>
              </a:solidFill>
            </a:endParaRP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dhcpd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dns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192.168.63.1 </a:t>
            </a:r>
            <a:r>
              <a:rPr lang="da-DK" dirty="0">
                <a:solidFill>
                  <a:srgbClr val="FF0000"/>
                </a:solidFill>
              </a:rPr>
              <a:t>interface </a:t>
            </a:r>
            <a:r>
              <a:rPr lang="da-DK" dirty="0" err="1" smtClean="0">
                <a:solidFill>
                  <a:srgbClr val="FF0000"/>
                </a:solidFill>
              </a:rPr>
              <a:t>dmz</a:t>
            </a:r>
            <a:endParaRPr lang="da-DK" dirty="0" smtClean="0">
              <a:solidFill>
                <a:srgbClr val="FF0000"/>
              </a:solidFill>
            </a:endParaRPr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dhcpd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enable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dmz</a:t>
            </a:r>
            <a:endParaRPr lang="da-DK" dirty="0" smtClean="0">
              <a:solidFill>
                <a:srgbClr val="FF0000"/>
              </a:solidFill>
            </a:endParaRPr>
          </a:p>
          <a:p>
            <a:pPr lvl="0"/>
            <a:r>
              <a:rPr lang="da-DK" dirty="0">
                <a:solidFill>
                  <a:srgbClr val="808080">
                    <a:lumMod val="75000"/>
                  </a:srgbClr>
                </a:solidFill>
              </a:rPr>
              <a:t>Tips: Husk at gemme </a:t>
            </a:r>
            <a:r>
              <a:rPr lang="da-DK" dirty="0" err="1">
                <a:solidFill>
                  <a:srgbClr val="808080">
                    <a:lumMod val="75000"/>
                  </a:srgbClr>
                </a:solidFill>
              </a:rPr>
              <a:t>running-config</a:t>
            </a:r>
            <a:r>
              <a:rPr lang="da-DK" dirty="0">
                <a:solidFill>
                  <a:srgbClr val="808080">
                    <a:lumMod val="75000"/>
                  </a:srgbClr>
                </a:solidFill>
              </a:rPr>
              <a:t> indimellem: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)exit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asa#write</a:t>
            </a:r>
            <a:endParaRPr lang="da-DK" dirty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  <a:p>
            <a:pPr lvl="1"/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5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Opsætning af dynamisk NAT/PAT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Konfiguration af LAN mod Internet Dynamisk NAT: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object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network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inside-subnet</a:t>
            </a:r>
            <a:endParaRPr lang="da-DK" dirty="0">
              <a:solidFill>
                <a:srgbClr val="FF0000"/>
              </a:solidFill>
            </a:endParaRP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config-network-object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>
                <a:solidFill>
                  <a:srgbClr val="FF0000"/>
                </a:solidFill>
              </a:rPr>
              <a:t>subnet </a:t>
            </a:r>
            <a:r>
              <a:rPr lang="da-DK" dirty="0" smtClean="0">
                <a:solidFill>
                  <a:srgbClr val="FF0000"/>
                </a:solidFill>
              </a:rPr>
              <a:t>192.168.1.0 </a:t>
            </a:r>
            <a:r>
              <a:rPr lang="da-DK" dirty="0">
                <a:solidFill>
                  <a:srgbClr val="FF0000"/>
                </a:solidFill>
              </a:rPr>
              <a:t>255.255.255.0</a:t>
            </a:r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config-network-object</a:t>
            </a:r>
            <a:r>
              <a:rPr lang="da-DK" dirty="0">
                <a:solidFill>
                  <a:srgbClr val="FF0000"/>
                </a:solidFill>
              </a:rPr>
              <a:t>)#nat 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inside,outside</a:t>
            </a:r>
            <a:r>
              <a:rPr lang="da-DK" dirty="0">
                <a:solidFill>
                  <a:srgbClr val="FF0000"/>
                </a:solidFill>
              </a:rPr>
              <a:t>) </a:t>
            </a:r>
            <a:r>
              <a:rPr lang="da-DK" dirty="0" err="1">
                <a:solidFill>
                  <a:srgbClr val="FF0000"/>
                </a:solidFill>
              </a:rPr>
              <a:t>dynamic</a:t>
            </a:r>
            <a:r>
              <a:rPr lang="da-DK" dirty="0">
                <a:solidFill>
                  <a:srgbClr val="FF0000"/>
                </a:solidFill>
              </a:rPr>
              <a:t> interface</a:t>
            </a:r>
          </a:p>
          <a:p>
            <a:pPr lvl="0"/>
            <a:r>
              <a:rPr lang="da-DK" dirty="0">
                <a:solidFill>
                  <a:srgbClr val="808080">
                    <a:lumMod val="75000"/>
                  </a:srgbClr>
                </a:solidFill>
              </a:rPr>
              <a:t>Konfiguration af </a:t>
            </a:r>
            <a:r>
              <a:rPr lang="da-DK" dirty="0" smtClean="0">
                <a:solidFill>
                  <a:srgbClr val="808080">
                    <a:lumMod val="75000"/>
                  </a:srgbClr>
                </a:solidFill>
              </a:rPr>
              <a:t>DMZ </a:t>
            </a:r>
            <a:r>
              <a:rPr lang="da-DK" dirty="0">
                <a:solidFill>
                  <a:srgbClr val="808080">
                    <a:lumMod val="75000"/>
                  </a:srgbClr>
                </a:solidFill>
              </a:rPr>
              <a:t>mod Internet </a:t>
            </a:r>
            <a:r>
              <a:rPr lang="da-DK" dirty="0" smtClean="0">
                <a:solidFill>
                  <a:srgbClr val="808080">
                    <a:lumMod val="75000"/>
                  </a:srgbClr>
                </a:solidFill>
              </a:rPr>
              <a:t>Dynamisk NAT</a:t>
            </a:r>
            <a:r>
              <a:rPr lang="da-DK" dirty="0">
                <a:solidFill>
                  <a:srgbClr val="808080">
                    <a:lumMod val="75000"/>
                  </a:srgbClr>
                </a:solidFill>
              </a:rPr>
              <a:t>:</a:t>
            </a:r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object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network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dmz</a:t>
            </a:r>
            <a:r>
              <a:rPr lang="da-DK" dirty="0">
                <a:solidFill>
                  <a:srgbClr val="FF0000"/>
                </a:solidFill>
              </a:rPr>
              <a:t>-subnet</a:t>
            </a:r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config-network-object</a:t>
            </a:r>
            <a:r>
              <a:rPr lang="da-DK" dirty="0">
                <a:solidFill>
                  <a:srgbClr val="FF0000"/>
                </a:solidFill>
              </a:rPr>
              <a:t>)#subnet 10.0.0.0 255.255.255.0</a:t>
            </a:r>
          </a:p>
          <a:p>
            <a:pPr lvl="1"/>
            <a:r>
              <a:rPr lang="da-DK" dirty="0" err="1">
                <a:solidFill>
                  <a:srgbClr val="FF0000"/>
                </a:solidFill>
              </a:rPr>
              <a:t>asa</a:t>
            </a:r>
            <a:r>
              <a:rPr lang="da-DK" dirty="0">
                <a:solidFill>
                  <a:srgbClr val="FF0000"/>
                </a:solidFill>
              </a:rPr>
              <a:t>(</a:t>
            </a:r>
            <a:r>
              <a:rPr lang="da-DK" dirty="0" err="1">
                <a:solidFill>
                  <a:srgbClr val="FF0000"/>
                </a:solidFill>
              </a:rPr>
              <a:t>config-network-object</a:t>
            </a:r>
            <a:r>
              <a:rPr lang="da-DK" dirty="0">
                <a:solidFill>
                  <a:srgbClr val="FF0000"/>
                </a:solidFill>
              </a:rPr>
              <a:t>)#nat (</a:t>
            </a:r>
            <a:r>
              <a:rPr lang="da-DK" dirty="0" err="1">
                <a:solidFill>
                  <a:srgbClr val="FF0000"/>
                </a:solidFill>
              </a:rPr>
              <a:t>dmz,outside</a:t>
            </a:r>
            <a:r>
              <a:rPr lang="da-DK" dirty="0">
                <a:solidFill>
                  <a:srgbClr val="FF0000"/>
                </a:solidFill>
              </a:rPr>
              <a:t>) </a:t>
            </a:r>
            <a:r>
              <a:rPr lang="da-DK" dirty="0" err="1">
                <a:solidFill>
                  <a:srgbClr val="FF0000"/>
                </a:solidFill>
              </a:rPr>
              <a:t>dynamic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interface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19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Definer </a:t>
            </a:r>
            <a:r>
              <a:rPr lang="da-DK" dirty="0" err="1" smtClean="0"/>
              <a:t>extern</a:t>
            </a:r>
            <a:r>
              <a:rPr lang="da-DK" dirty="0" smtClean="0"/>
              <a:t> webserver adresse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Konfiguration af nyt </a:t>
            </a:r>
            <a:r>
              <a:rPr lang="da-DK" dirty="0" err="1" smtClean="0"/>
              <a:t>object</a:t>
            </a:r>
            <a:r>
              <a:rPr lang="da-DK" dirty="0" smtClean="0"/>
              <a:t> til </a:t>
            </a:r>
            <a:r>
              <a:rPr lang="da-DK" dirty="0" err="1" smtClean="0"/>
              <a:t>extern</a:t>
            </a:r>
            <a:r>
              <a:rPr lang="da-DK" dirty="0" smtClean="0"/>
              <a:t> webserver </a:t>
            </a:r>
            <a:r>
              <a:rPr lang="da-DK" dirty="0" err="1" smtClean="0"/>
              <a:t>ip</a:t>
            </a:r>
            <a:r>
              <a:rPr lang="da-DK" dirty="0" smtClean="0"/>
              <a:t> adresse: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object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network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webserver_external_ip</a:t>
            </a:r>
            <a:endParaRPr lang="da-DK" dirty="0" smtClean="0">
              <a:solidFill>
                <a:srgbClr val="FF0000"/>
              </a:solidFill>
            </a:endParaRPr>
          </a:p>
          <a:p>
            <a:pPr lvl="2"/>
            <a:r>
              <a:rPr lang="da-DK" sz="2000" dirty="0" smtClean="0">
                <a:solidFill>
                  <a:srgbClr val="FF0000"/>
                </a:solidFill>
              </a:rPr>
              <a:t>Host 192.168.63.36</a:t>
            </a:r>
          </a:p>
          <a:p>
            <a:pPr lvl="1"/>
            <a:r>
              <a:rPr lang="da-DK" dirty="0" smtClean="0"/>
              <a:t>Denne adresse skal vælges enten som en IP range eller en host IP. I dette tilfælde vælges blot en enkelt host adresse, 192.168.63.36. Den skal naturligvis være ledig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 smtClean="0"/>
          </a:p>
          <a:p>
            <a:pPr lvl="1"/>
            <a:r>
              <a:rPr lang="da-DK" dirty="0"/>
              <a:t>For at </a:t>
            </a:r>
            <a:r>
              <a:rPr lang="da-DK" dirty="0" err="1"/>
              <a:t>externe</a:t>
            </a:r>
            <a:r>
              <a:rPr lang="da-DK" dirty="0"/>
              <a:t> klienter senere kan ‘ramme’ vores service skal den valgte adresse naturligvis være é</a:t>
            </a:r>
            <a:r>
              <a:rPr lang="da-DK" dirty="0" smtClean="0"/>
              <a:t>n </a:t>
            </a:r>
            <a:r>
              <a:rPr lang="da-DK" dirty="0"/>
              <a:t>som routes hen til vores offentlige </a:t>
            </a:r>
            <a:r>
              <a:rPr lang="da-DK" dirty="0" err="1"/>
              <a:t>ip</a:t>
            </a:r>
            <a:r>
              <a:rPr lang="da-DK" dirty="0"/>
              <a:t> på </a:t>
            </a:r>
            <a:r>
              <a:rPr lang="da-DK" dirty="0" err="1" smtClean="0"/>
              <a:t>Outside</a:t>
            </a:r>
            <a:r>
              <a:rPr lang="da-DK" dirty="0" smtClean="0"/>
              <a:t> interfacet.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54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Statisk </a:t>
            </a:r>
            <a:r>
              <a:rPr lang="da-DK" dirty="0" smtClean="0"/>
              <a:t>PAT af port 80 til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0321" y="1596835"/>
            <a:ext cx="8568047" cy="4541203"/>
          </a:xfrm>
        </p:spPr>
        <p:txBody>
          <a:bodyPr/>
          <a:lstStyle/>
          <a:p>
            <a:r>
              <a:rPr lang="da-DK" dirty="0" smtClean="0"/>
              <a:t>Statisk PAT-regel af port </a:t>
            </a:r>
            <a:r>
              <a:rPr lang="da-DK" dirty="0"/>
              <a:t>80 </a:t>
            </a:r>
            <a:r>
              <a:rPr lang="da-DK" dirty="0" smtClean="0"/>
              <a:t>TCP </a:t>
            </a:r>
            <a:r>
              <a:rPr lang="da-DK" dirty="0"/>
              <a:t>trafik ind </a:t>
            </a:r>
            <a:r>
              <a:rPr lang="da-DK" dirty="0" smtClean="0"/>
              <a:t>til server i </a:t>
            </a:r>
            <a:r>
              <a:rPr lang="da-DK" dirty="0"/>
              <a:t>DMZ:</a:t>
            </a:r>
          </a:p>
          <a:p>
            <a:pPr lvl="1"/>
            <a:r>
              <a:rPr lang="da-DK" dirty="0"/>
              <a:t>Der oprettes et specielt </a:t>
            </a:r>
            <a:r>
              <a:rPr lang="da-DK" dirty="0" err="1"/>
              <a:t>network</a:t>
            </a:r>
            <a:r>
              <a:rPr lang="da-DK" dirty="0"/>
              <a:t> </a:t>
            </a:r>
            <a:r>
              <a:rPr lang="da-DK" dirty="0" err="1"/>
              <a:t>object</a:t>
            </a:r>
            <a:r>
              <a:rPr lang="da-DK" dirty="0"/>
              <a:t> til port 80 </a:t>
            </a:r>
            <a:r>
              <a:rPr lang="da-DK" dirty="0" smtClean="0"/>
              <a:t>PAT:</a:t>
            </a:r>
            <a:endParaRPr lang="da-DK" dirty="0"/>
          </a:p>
          <a:p>
            <a:pPr lvl="2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da-DK" dirty="0" err="1" smtClean="0">
                <a:solidFill>
                  <a:srgbClr val="FF0000"/>
                </a:solidFill>
              </a:rPr>
              <a:t>object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network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webserver</a:t>
            </a:r>
          </a:p>
          <a:p>
            <a:pPr lvl="3"/>
            <a:r>
              <a:rPr lang="da-DK" sz="1800" dirty="0" smtClean="0">
                <a:solidFill>
                  <a:srgbClr val="FF0000"/>
                </a:solidFill>
              </a:rPr>
              <a:t>host 10.0.0.10</a:t>
            </a:r>
          </a:p>
          <a:p>
            <a:pPr lvl="3"/>
            <a:r>
              <a:rPr lang="da-DK" sz="1800" dirty="0" smtClean="0">
                <a:solidFill>
                  <a:srgbClr val="FF0000"/>
                </a:solidFill>
              </a:rPr>
              <a:t>nat </a:t>
            </a:r>
            <a:r>
              <a:rPr lang="da-DK" sz="1800" dirty="0">
                <a:solidFill>
                  <a:srgbClr val="FF0000"/>
                </a:solidFill>
              </a:rPr>
              <a:t>(</a:t>
            </a:r>
            <a:r>
              <a:rPr lang="da-DK" sz="1800" dirty="0" err="1">
                <a:solidFill>
                  <a:srgbClr val="FF0000"/>
                </a:solidFill>
              </a:rPr>
              <a:t>dmz,outside</a:t>
            </a:r>
            <a:r>
              <a:rPr lang="da-DK" sz="1800" dirty="0">
                <a:solidFill>
                  <a:srgbClr val="FF0000"/>
                </a:solidFill>
              </a:rPr>
              <a:t>) </a:t>
            </a:r>
            <a:r>
              <a:rPr lang="da-DK" sz="1800" dirty="0" err="1">
                <a:solidFill>
                  <a:srgbClr val="FF0000"/>
                </a:solidFill>
              </a:rPr>
              <a:t>static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webserver_external_ip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service </a:t>
            </a:r>
            <a:r>
              <a:rPr lang="da-DK" sz="1800" dirty="0" err="1">
                <a:solidFill>
                  <a:srgbClr val="FF0000"/>
                </a:solidFill>
              </a:rPr>
              <a:t>tcp</a:t>
            </a:r>
            <a:r>
              <a:rPr lang="da-DK" sz="1800" dirty="0">
                <a:solidFill>
                  <a:srgbClr val="FF0000"/>
                </a:solidFill>
              </a:rPr>
              <a:t> www </a:t>
            </a:r>
            <a:r>
              <a:rPr lang="da-DK" sz="1800" dirty="0" err="1" smtClean="0">
                <a:solidFill>
                  <a:srgbClr val="FF0000"/>
                </a:solidFill>
              </a:rPr>
              <a:t>www</a:t>
            </a:r>
            <a:endParaRPr lang="da-DK" sz="1800" dirty="0" smtClean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50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Tillad HTTP trafik ind i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err="1" smtClean="0"/>
              <a:t>Konfigurering</a:t>
            </a:r>
            <a:r>
              <a:rPr lang="da-DK" dirty="0" smtClean="0"/>
              <a:t> af port 80 </a:t>
            </a:r>
            <a:r>
              <a:rPr lang="da-DK" dirty="0" err="1" smtClean="0"/>
              <a:t>tcp</a:t>
            </a:r>
            <a:r>
              <a:rPr lang="da-DK" dirty="0" smtClean="0"/>
              <a:t> ind til webserveren i DMZ:</a:t>
            </a:r>
          </a:p>
          <a:p>
            <a:pPr lvl="1"/>
            <a:r>
              <a:rPr lang="da-DK" dirty="0" smtClean="0"/>
              <a:t>Der oprettes en ACL der tillader port 80 trafik ind på DMZ:</a:t>
            </a:r>
            <a:endParaRPr lang="da-DK" dirty="0"/>
          </a:p>
          <a:p>
            <a:pPr lvl="2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en-US" dirty="0">
                <a:solidFill>
                  <a:srgbClr val="FF0000"/>
                </a:solidFill>
              </a:rPr>
              <a:t>access-list </a:t>
            </a:r>
            <a:r>
              <a:rPr lang="en-US" dirty="0" err="1">
                <a:solidFill>
                  <a:srgbClr val="FF0000"/>
                </a:solidFill>
              </a:rPr>
              <a:t>outside_acl</a:t>
            </a:r>
            <a:r>
              <a:rPr lang="en-US" dirty="0">
                <a:solidFill>
                  <a:srgbClr val="FF0000"/>
                </a:solidFill>
              </a:rPr>
              <a:t> extended permit </a:t>
            </a:r>
            <a:r>
              <a:rPr lang="en-US" dirty="0" err="1">
                <a:solidFill>
                  <a:srgbClr val="FF0000"/>
                </a:solidFill>
              </a:rPr>
              <a:t>tcp</a:t>
            </a:r>
            <a:r>
              <a:rPr lang="en-US" dirty="0">
                <a:solidFill>
                  <a:srgbClr val="FF0000"/>
                </a:solidFill>
              </a:rPr>
              <a:t> any object </a:t>
            </a:r>
            <a:r>
              <a:rPr lang="en-US" dirty="0" smtClean="0">
                <a:solidFill>
                  <a:srgbClr val="FF0000"/>
                </a:solidFill>
              </a:rPr>
              <a:t>webserver </a:t>
            </a:r>
            <a:r>
              <a:rPr lang="en-US" dirty="0" err="1" smtClean="0">
                <a:solidFill>
                  <a:srgbClr val="FF0000"/>
                </a:solidFill>
              </a:rPr>
              <a:t>eq</a:t>
            </a:r>
            <a:r>
              <a:rPr lang="en-US" dirty="0" smtClean="0">
                <a:solidFill>
                  <a:srgbClr val="FF0000"/>
                </a:solidFill>
              </a:rPr>
              <a:t> www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da-DK" dirty="0" smtClean="0"/>
              <a:t>Den nye </a:t>
            </a:r>
            <a:r>
              <a:rPr lang="da-DK" dirty="0"/>
              <a:t>ACL </a:t>
            </a:r>
            <a:r>
              <a:rPr lang="da-DK" dirty="0" smtClean="0"/>
              <a:t>knyttes til interface </a:t>
            </a:r>
            <a:r>
              <a:rPr lang="da-DK" dirty="0" err="1" smtClean="0"/>
              <a:t>Outside</a:t>
            </a:r>
            <a:r>
              <a:rPr lang="da-DK" dirty="0" smtClean="0"/>
              <a:t> i retning IN:</a:t>
            </a:r>
            <a:endParaRPr lang="da-DK" dirty="0"/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asa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smtClean="0">
                <a:solidFill>
                  <a:srgbClr val="FF0000"/>
                </a:solidFill>
              </a:rPr>
              <a:t>access-group </a:t>
            </a:r>
            <a:r>
              <a:rPr lang="en-US" dirty="0" err="1">
                <a:solidFill>
                  <a:srgbClr val="FF0000"/>
                </a:solidFill>
              </a:rPr>
              <a:t>outside_acl</a:t>
            </a:r>
            <a:r>
              <a:rPr lang="en-US" dirty="0">
                <a:solidFill>
                  <a:srgbClr val="FF0000"/>
                </a:solidFill>
              </a:rPr>
              <a:t> in interface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25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Statisk </a:t>
            </a:r>
            <a:r>
              <a:rPr lang="da-DK" dirty="0" smtClean="0"/>
              <a:t>PAT af port 443 til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0321" y="1596835"/>
            <a:ext cx="8568047" cy="4541203"/>
          </a:xfrm>
        </p:spPr>
        <p:txBody>
          <a:bodyPr/>
          <a:lstStyle/>
          <a:p>
            <a:r>
              <a:rPr lang="da-DK" dirty="0" smtClean="0"/>
              <a:t>Statisk PAT af port 443 TCP </a:t>
            </a:r>
            <a:r>
              <a:rPr lang="da-DK" dirty="0"/>
              <a:t>trafik ind </a:t>
            </a:r>
            <a:r>
              <a:rPr lang="da-DK" dirty="0" smtClean="0"/>
              <a:t>til server i </a:t>
            </a:r>
            <a:r>
              <a:rPr lang="da-DK" dirty="0"/>
              <a:t>DMZ</a:t>
            </a:r>
            <a:r>
              <a:rPr lang="da-DK" dirty="0" smtClean="0"/>
              <a:t>:</a:t>
            </a:r>
          </a:p>
          <a:p>
            <a:pPr marL="800100" lvl="3" indent="-342900"/>
            <a:r>
              <a:rPr lang="da-DK" sz="2000" dirty="0"/>
              <a:t>Der oprettes et specielt </a:t>
            </a:r>
            <a:r>
              <a:rPr lang="da-DK" sz="2000" dirty="0" err="1"/>
              <a:t>network</a:t>
            </a:r>
            <a:r>
              <a:rPr lang="da-DK" sz="2000" dirty="0"/>
              <a:t> </a:t>
            </a:r>
            <a:r>
              <a:rPr lang="da-DK" sz="2000" dirty="0" err="1"/>
              <a:t>object</a:t>
            </a:r>
            <a:r>
              <a:rPr lang="da-DK" sz="2000" dirty="0"/>
              <a:t> til port 443 </a:t>
            </a:r>
            <a:r>
              <a:rPr lang="da-DK" sz="2000" dirty="0" smtClean="0"/>
              <a:t>PAT:</a:t>
            </a:r>
            <a:endParaRPr lang="da-DK" sz="2000" dirty="0"/>
          </a:p>
          <a:p>
            <a:pPr lvl="2"/>
            <a:r>
              <a:rPr lang="da-DK" dirty="0" err="1" smtClean="0">
                <a:solidFill>
                  <a:srgbClr val="FF0000"/>
                </a:solidFill>
              </a:rPr>
              <a:t>object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>
                <a:solidFill>
                  <a:srgbClr val="FF0000"/>
                </a:solidFill>
              </a:rPr>
              <a:t>network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webserver_https</a:t>
            </a:r>
            <a:endParaRPr lang="da-DK" dirty="0">
              <a:solidFill>
                <a:srgbClr val="FF0000"/>
              </a:solidFill>
            </a:endParaRPr>
          </a:p>
          <a:p>
            <a:pPr lvl="3"/>
            <a:r>
              <a:rPr lang="da-DK" sz="1800" dirty="0">
                <a:solidFill>
                  <a:srgbClr val="FF0000"/>
                </a:solidFill>
              </a:rPr>
              <a:t>host </a:t>
            </a:r>
            <a:r>
              <a:rPr lang="da-DK" sz="1800" dirty="0" smtClean="0">
                <a:solidFill>
                  <a:srgbClr val="FF0000"/>
                </a:solidFill>
              </a:rPr>
              <a:t>10.0.0.10</a:t>
            </a:r>
            <a:endParaRPr lang="da-DK" sz="1800" dirty="0">
              <a:solidFill>
                <a:srgbClr val="FF0000"/>
              </a:solidFill>
            </a:endParaRPr>
          </a:p>
          <a:p>
            <a:pPr lvl="3"/>
            <a:r>
              <a:rPr lang="da-DK" sz="1800" dirty="0" smtClean="0">
                <a:solidFill>
                  <a:srgbClr val="FF0000"/>
                </a:solidFill>
              </a:rPr>
              <a:t>nat </a:t>
            </a:r>
            <a:r>
              <a:rPr lang="da-DK" sz="1800" dirty="0">
                <a:solidFill>
                  <a:srgbClr val="FF0000"/>
                </a:solidFill>
              </a:rPr>
              <a:t>(</a:t>
            </a:r>
            <a:r>
              <a:rPr lang="da-DK" sz="1800" dirty="0" err="1">
                <a:solidFill>
                  <a:srgbClr val="FF0000"/>
                </a:solidFill>
              </a:rPr>
              <a:t>dmz,outside</a:t>
            </a:r>
            <a:r>
              <a:rPr lang="da-DK" sz="1800" dirty="0">
                <a:solidFill>
                  <a:srgbClr val="FF0000"/>
                </a:solidFill>
              </a:rPr>
              <a:t>) </a:t>
            </a:r>
            <a:r>
              <a:rPr lang="da-DK" sz="1800" dirty="0" err="1">
                <a:solidFill>
                  <a:srgbClr val="FF0000"/>
                </a:solidFill>
              </a:rPr>
              <a:t>static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webserver_external_ip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service </a:t>
            </a:r>
            <a:r>
              <a:rPr lang="da-DK" sz="1800" dirty="0" err="1">
                <a:solidFill>
                  <a:srgbClr val="FF0000"/>
                </a:solidFill>
              </a:rPr>
              <a:t>tcp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https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err="1" smtClean="0">
                <a:solidFill>
                  <a:srgbClr val="FF0000"/>
                </a:solidFill>
              </a:rPr>
              <a:t>https</a:t>
            </a:r>
            <a:endParaRPr lang="da-DK" sz="1800" dirty="0" smtClean="0">
              <a:solidFill>
                <a:srgbClr val="FF0000"/>
              </a:solidFill>
            </a:endParaRPr>
          </a:p>
          <a:p>
            <a:pPr lvl="1"/>
            <a:r>
              <a:rPr lang="da-DK" sz="2400" dirty="0"/>
              <a:t>Bemærk:</a:t>
            </a:r>
          </a:p>
          <a:p>
            <a:pPr lvl="2"/>
            <a:r>
              <a:rPr lang="da-DK" sz="2200" dirty="0" smtClean="0"/>
              <a:t>Husk </a:t>
            </a:r>
            <a:r>
              <a:rPr lang="da-DK" sz="2200" dirty="0"/>
              <a:t>at </a:t>
            </a:r>
            <a:r>
              <a:rPr lang="da-DK" sz="2200" dirty="0" smtClean="0"/>
              <a:t>gemme = </a:t>
            </a:r>
            <a:r>
              <a:rPr lang="da-DK" sz="2200" dirty="0" err="1" smtClean="0"/>
              <a:t>write</a:t>
            </a:r>
            <a:r>
              <a:rPr lang="da-DK" sz="2200" dirty="0"/>
              <a:t> </a:t>
            </a:r>
            <a:r>
              <a:rPr lang="da-DK" sz="2200" dirty="0" smtClean="0">
                <a:sym typeface="Wingdings" pitchFamily="2" charset="2"/>
              </a:rPr>
              <a:t></a:t>
            </a:r>
            <a:endParaRPr lang="da-DK" sz="22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37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DMZ-zone???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9098" y="1584959"/>
            <a:ext cx="8197702" cy="4541203"/>
          </a:xfrm>
        </p:spPr>
        <p:txBody>
          <a:bodyPr/>
          <a:lstStyle/>
          <a:p>
            <a:r>
              <a:rPr lang="da-DK" dirty="0" smtClean="0"/>
              <a:t>En ‘demilitariseret zone’ eller ‘ingen mands land’! </a:t>
            </a:r>
            <a:r>
              <a:rPr lang="da-DK" dirty="0" smtClean="0">
                <a:sym typeface="Wingdings" pitchFamily="2" charset="2"/>
              </a:rPr>
              <a:t></a:t>
            </a:r>
          </a:p>
          <a:p>
            <a:pPr lvl="1"/>
            <a:r>
              <a:rPr lang="da-DK" dirty="0" smtClean="0">
                <a:hlinkClick r:id="rId2"/>
              </a:rPr>
              <a:t>http://en.wikipedia.org/wiki/DMZ_%28computing%29</a:t>
            </a:r>
            <a:endParaRPr lang="da-DK" dirty="0"/>
          </a:p>
        </p:txBody>
      </p:sp>
      <p:pic>
        <p:nvPicPr>
          <p:cNvPr id="4" name="Billede 3" descr="Skærmkli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17" y="3272365"/>
            <a:ext cx="2991268" cy="1971950"/>
          </a:xfrm>
          <a:prstGeom prst="rect">
            <a:avLst/>
          </a:prstGeom>
        </p:spPr>
      </p:pic>
      <p:pic>
        <p:nvPicPr>
          <p:cNvPr id="5" name="Billede 4" descr="Skærmkl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608" y="3272365"/>
            <a:ext cx="3000794" cy="1971950"/>
          </a:xfrm>
          <a:prstGeom prst="rect">
            <a:avLst/>
          </a:prstGeom>
        </p:spPr>
      </p:pic>
      <p:sp>
        <p:nvSpPr>
          <p:cNvPr id="6" name="Tekstboks 5"/>
          <p:cNvSpPr txBox="1"/>
          <p:nvPr/>
        </p:nvSpPr>
        <p:spPr>
          <a:xfrm>
            <a:off x="1239332" y="535489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3-legged </a:t>
            </a:r>
            <a:r>
              <a:rPr lang="da-DK" dirty="0" err="1" smtClean="0"/>
              <a:t>network</a:t>
            </a:r>
            <a:r>
              <a:rPr lang="da-DK" dirty="0" smtClean="0"/>
              <a:t> DMZ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5334166" y="533363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Dual firewall DMZ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2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Tillad HTTPS trafik ind i DMZ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err="1" smtClean="0"/>
              <a:t>Konfigurering</a:t>
            </a:r>
            <a:r>
              <a:rPr lang="da-DK" dirty="0" smtClean="0"/>
              <a:t> af port 443 </a:t>
            </a:r>
            <a:r>
              <a:rPr lang="da-DK" dirty="0" err="1" smtClean="0"/>
              <a:t>tcp</a:t>
            </a:r>
            <a:r>
              <a:rPr lang="da-DK" dirty="0" smtClean="0"/>
              <a:t> ind til webserveren i DMZ:</a:t>
            </a:r>
          </a:p>
          <a:p>
            <a:pPr lvl="1"/>
            <a:r>
              <a:rPr lang="da-DK" dirty="0" smtClean="0"/>
              <a:t>Der oprettes en ACL der tillader port 443 trafik ind på DMZ:</a:t>
            </a:r>
            <a:endParaRPr lang="da-DK" dirty="0"/>
          </a:p>
          <a:p>
            <a:pPr lvl="2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 smtClean="0">
                <a:solidFill>
                  <a:srgbClr val="FF0000"/>
                </a:solidFill>
              </a:rPr>
              <a:t>)#</a:t>
            </a:r>
            <a:r>
              <a:rPr lang="en-US" dirty="0">
                <a:solidFill>
                  <a:srgbClr val="FF0000"/>
                </a:solidFill>
              </a:rPr>
              <a:t>access-list </a:t>
            </a:r>
            <a:r>
              <a:rPr lang="en-US" dirty="0" err="1">
                <a:solidFill>
                  <a:srgbClr val="FF0000"/>
                </a:solidFill>
              </a:rPr>
              <a:t>outside_acl</a:t>
            </a:r>
            <a:r>
              <a:rPr lang="en-US" dirty="0">
                <a:solidFill>
                  <a:srgbClr val="FF0000"/>
                </a:solidFill>
              </a:rPr>
              <a:t> extended permit </a:t>
            </a:r>
            <a:r>
              <a:rPr lang="en-US" dirty="0" err="1">
                <a:solidFill>
                  <a:srgbClr val="FF0000"/>
                </a:solidFill>
              </a:rPr>
              <a:t>tcp</a:t>
            </a:r>
            <a:r>
              <a:rPr lang="en-US" dirty="0">
                <a:solidFill>
                  <a:srgbClr val="FF0000"/>
                </a:solidFill>
              </a:rPr>
              <a:t> any object </a:t>
            </a:r>
            <a:r>
              <a:rPr lang="en-US" dirty="0" err="1" smtClean="0">
                <a:solidFill>
                  <a:srgbClr val="FF0000"/>
                </a:solidFill>
              </a:rPr>
              <a:t>webserver_https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eq</a:t>
            </a:r>
            <a:r>
              <a:rPr lang="en-US" dirty="0" smtClean="0">
                <a:solidFill>
                  <a:srgbClr val="FF0000"/>
                </a:solidFill>
              </a:rPr>
              <a:t> https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da-DK" dirty="0" err="1" smtClean="0"/>
              <a:t>ACL’en</a:t>
            </a:r>
            <a:r>
              <a:rPr lang="da-DK" dirty="0" smtClean="0"/>
              <a:t> er allerede knyttet til interface </a:t>
            </a:r>
            <a:r>
              <a:rPr lang="da-DK" dirty="0" err="1" smtClean="0"/>
              <a:t>Outside</a:t>
            </a:r>
            <a:r>
              <a:rPr lang="da-DK" dirty="0" smtClean="0"/>
              <a:t> i retning IN, så her behøver vi ikke gøre mere.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72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9012"/>
            <a:ext cx="5351365" cy="647700"/>
          </a:xfrm>
        </p:spPr>
        <p:txBody>
          <a:bodyPr/>
          <a:lstStyle/>
          <a:p>
            <a:r>
              <a:rPr lang="da-DK" dirty="0" smtClean="0"/>
              <a:t>Tillad DNS fra DMZ til 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1386" y="1584959"/>
            <a:ext cx="8835656" cy="4541203"/>
          </a:xfrm>
        </p:spPr>
        <p:txBody>
          <a:bodyPr/>
          <a:lstStyle/>
          <a:p>
            <a:r>
              <a:rPr lang="da-DK" dirty="0" smtClean="0"/>
              <a:t>Eksempel: ACL der tillader port 53 </a:t>
            </a:r>
            <a:r>
              <a:rPr lang="da-DK" dirty="0" err="1" smtClean="0"/>
              <a:t>tcp</a:t>
            </a:r>
            <a:r>
              <a:rPr lang="da-DK" dirty="0" smtClean="0"/>
              <a:t> trafik fra DMZ til LAN:</a:t>
            </a:r>
          </a:p>
          <a:p>
            <a:pPr lvl="1"/>
            <a:r>
              <a:rPr lang="da-DK" sz="1800" dirty="0" err="1" smtClean="0">
                <a:solidFill>
                  <a:srgbClr val="FF0000"/>
                </a:solidFill>
              </a:rPr>
              <a:t>asa</a:t>
            </a:r>
            <a:r>
              <a:rPr lang="da-DK" sz="1800" dirty="0" smtClean="0">
                <a:solidFill>
                  <a:srgbClr val="FF0000"/>
                </a:solidFill>
              </a:rPr>
              <a:t>(</a:t>
            </a:r>
            <a:r>
              <a:rPr lang="da-DK" sz="1800" dirty="0" err="1" smtClean="0">
                <a:solidFill>
                  <a:srgbClr val="FF0000"/>
                </a:solidFill>
              </a:rPr>
              <a:t>config</a:t>
            </a:r>
            <a:r>
              <a:rPr lang="da-DK" sz="1800" dirty="0" smtClean="0">
                <a:solidFill>
                  <a:srgbClr val="FF0000"/>
                </a:solidFill>
              </a:rPr>
              <a:t>)#</a:t>
            </a:r>
            <a:r>
              <a:rPr lang="en-US" sz="1800" dirty="0">
                <a:solidFill>
                  <a:srgbClr val="FF0000"/>
                </a:solidFill>
              </a:rPr>
              <a:t>object network </a:t>
            </a:r>
            <a:r>
              <a:rPr lang="en-US" sz="1800" dirty="0" err="1">
                <a:solidFill>
                  <a:srgbClr val="FF0000"/>
                </a:solidFill>
              </a:rPr>
              <a:t>dns</a:t>
            </a:r>
            <a:r>
              <a:rPr lang="en-US" sz="1800" dirty="0">
                <a:solidFill>
                  <a:srgbClr val="FF0000"/>
                </a:solidFill>
              </a:rPr>
              <a:t>-server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</a:rPr>
              <a:t>asa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config</a:t>
            </a:r>
            <a:r>
              <a:rPr lang="en-US" sz="1800" dirty="0" smtClean="0">
                <a:solidFill>
                  <a:srgbClr val="FF0000"/>
                </a:solidFill>
              </a:rPr>
              <a:t>-network-object)#</a:t>
            </a:r>
            <a:r>
              <a:rPr lang="en-US" sz="1800" dirty="0">
                <a:solidFill>
                  <a:srgbClr val="FF0000"/>
                </a:solidFill>
              </a:rPr>
              <a:t>host </a:t>
            </a:r>
            <a:r>
              <a:rPr lang="en-US" sz="1800" dirty="0" smtClean="0">
                <a:solidFill>
                  <a:srgbClr val="FF0000"/>
                </a:solidFill>
              </a:rPr>
              <a:t>192.168.1.200</a:t>
            </a: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asa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>
                <a:solidFill>
                  <a:srgbClr val="FF0000"/>
                </a:solidFill>
              </a:rPr>
              <a:t>-network-object</a:t>
            </a:r>
            <a:r>
              <a:rPr lang="en-US" sz="1800" dirty="0" smtClean="0">
                <a:solidFill>
                  <a:srgbClr val="FF0000"/>
                </a:solidFill>
              </a:rPr>
              <a:t>)#exit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asa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>
                <a:solidFill>
                  <a:srgbClr val="FF0000"/>
                </a:solidFill>
              </a:rPr>
              <a:t>)#access-list </a:t>
            </a:r>
            <a:r>
              <a:rPr lang="en-US" sz="1800" dirty="0" err="1">
                <a:solidFill>
                  <a:srgbClr val="FF0000"/>
                </a:solidFill>
              </a:rPr>
              <a:t>dmz_acl</a:t>
            </a:r>
            <a:r>
              <a:rPr lang="en-US" sz="1800" dirty="0">
                <a:solidFill>
                  <a:srgbClr val="FF0000"/>
                </a:solidFill>
              </a:rPr>
              <a:t> extended permit </a:t>
            </a:r>
            <a:r>
              <a:rPr lang="en-US" sz="1800" dirty="0" err="1">
                <a:solidFill>
                  <a:srgbClr val="FF0000"/>
                </a:solidFill>
              </a:rPr>
              <a:t>udp</a:t>
            </a:r>
            <a:r>
              <a:rPr lang="en-US" sz="1800" dirty="0">
                <a:solidFill>
                  <a:srgbClr val="FF0000"/>
                </a:solidFill>
              </a:rPr>
              <a:t> any object </a:t>
            </a:r>
            <a:r>
              <a:rPr lang="en-US" sz="1800" dirty="0" err="1">
                <a:solidFill>
                  <a:srgbClr val="FF0000"/>
                </a:solidFill>
              </a:rPr>
              <a:t>dns</a:t>
            </a:r>
            <a:r>
              <a:rPr lang="en-US" sz="1800" dirty="0">
                <a:solidFill>
                  <a:srgbClr val="FF0000"/>
                </a:solidFill>
              </a:rPr>
              <a:t>-server </a:t>
            </a:r>
            <a:r>
              <a:rPr lang="en-US" sz="1800" dirty="0" err="1">
                <a:solidFill>
                  <a:srgbClr val="FF0000"/>
                </a:solidFill>
              </a:rPr>
              <a:t>eq</a:t>
            </a:r>
            <a:r>
              <a:rPr lang="en-US" sz="1800" dirty="0">
                <a:solidFill>
                  <a:srgbClr val="FF0000"/>
                </a:solidFill>
              </a:rPr>
              <a:t> domain</a:t>
            </a: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asa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>
                <a:solidFill>
                  <a:srgbClr val="FF0000"/>
                </a:solidFill>
              </a:rPr>
              <a:t>)#access-list </a:t>
            </a:r>
            <a:r>
              <a:rPr lang="en-US" sz="1800" dirty="0" err="1">
                <a:solidFill>
                  <a:srgbClr val="FF0000"/>
                </a:solidFill>
              </a:rPr>
              <a:t>dmz_acl</a:t>
            </a:r>
            <a:r>
              <a:rPr lang="en-US" sz="1800" dirty="0">
                <a:solidFill>
                  <a:srgbClr val="FF0000"/>
                </a:solidFill>
              </a:rPr>
              <a:t> extended deny </a:t>
            </a:r>
            <a:r>
              <a:rPr lang="en-US" sz="1800" dirty="0" err="1">
                <a:solidFill>
                  <a:srgbClr val="FF0000"/>
                </a:solidFill>
              </a:rPr>
              <a:t>ip</a:t>
            </a:r>
            <a:r>
              <a:rPr lang="en-US" sz="1800" dirty="0">
                <a:solidFill>
                  <a:srgbClr val="FF0000"/>
                </a:solidFill>
              </a:rPr>
              <a:t> any object inside-subnet</a:t>
            </a: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asa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>
                <a:solidFill>
                  <a:srgbClr val="FF0000"/>
                </a:solidFill>
              </a:rPr>
              <a:t>)#access-list </a:t>
            </a:r>
            <a:r>
              <a:rPr lang="en-US" sz="1800" dirty="0" err="1">
                <a:solidFill>
                  <a:srgbClr val="FF0000"/>
                </a:solidFill>
              </a:rPr>
              <a:t>dmz_acl</a:t>
            </a:r>
            <a:r>
              <a:rPr lang="en-US" sz="1800" dirty="0">
                <a:solidFill>
                  <a:srgbClr val="FF0000"/>
                </a:solidFill>
              </a:rPr>
              <a:t> extended permit </a:t>
            </a:r>
            <a:r>
              <a:rPr lang="en-US" sz="1800" dirty="0" err="1">
                <a:solidFill>
                  <a:srgbClr val="FF0000"/>
                </a:solidFill>
              </a:rPr>
              <a:t>ip</a:t>
            </a:r>
            <a:r>
              <a:rPr lang="en-US" sz="1800" dirty="0">
                <a:solidFill>
                  <a:srgbClr val="FF0000"/>
                </a:solidFill>
              </a:rPr>
              <a:t> any </a:t>
            </a:r>
            <a:r>
              <a:rPr lang="en-US" sz="1800" dirty="0" err="1" smtClean="0">
                <a:solidFill>
                  <a:srgbClr val="FF0000"/>
                </a:solidFill>
              </a:rPr>
              <a:t>any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asa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 smtClean="0">
                <a:solidFill>
                  <a:srgbClr val="FF0000"/>
                </a:solidFill>
              </a:rPr>
              <a:t>)#access-group </a:t>
            </a:r>
            <a:r>
              <a:rPr lang="en-US" sz="1800" dirty="0" err="1" smtClean="0">
                <a:solidFill>
                  <a:srgbClr val="FF0000"/>
                </a:solidFill>
              </a:rPr>
              <a:t>dmz_acl</a:t>
            </a:r>
            <a:r>
              <a:rPr lang="en-US" sz="1800" dirty="0" smtClean="0">
                <a:solidFill>
                  <a:srgbClr val="FF0000"/>
                </a:solidFill>
              </a:rPr>
              <a:t> in interface </a:t>
            </a:r>
            <a:r>
              <a:rPr lang="en-US" sz="1800" dirty="0" err="1" smtClean="0">
                <a:solidFill>
                  <a:srgbClr val="FF0000"/>
                </a:solidFill>
              </a:rPr>
              <a:t>dmz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52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9012"/>
            <a:ext cx="5351365" cy="647700"/>
          </a:xfrm>
        </p:spPr>
        <p:txBody>
          <a:bodyPr/>
          <a:lstStyle/>
          <a:p>
            <a:r>
              <a:rPr lang="da-DK" dirty="0" smtClean="0"/>
              <a:t>Test med </a:t>
            </a:r>
            <a:r>
              <a:rPr lang="da-DK" dirty="0" err="1" smtClean="0"/>
              <a:t>packet</a:t>
            </a:r>
            <a:r>
              <a:rPr lang="da-DK" dirty="0" smtClean="0"/>
              <a:t>-tracer i ASA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1584959"/>
            <a:ext cx="9027042" cy="4541203"/>
          </a:xfrm>
        </p:spPr>
        <p:txBody>
          <a:bodyPr/>
          <a:lstStyle/>
          <a:p>
            <a:r>
              <a:rPr lang="da-DK" dirty="0" smtClean="0"/>
              <a:t>Test (simulering) af Internet forbindelse fra LAN på ASA:</a:t>
            </a:r>
          </a:p>
          <a:p>
            <a:pPr lvl="1"/>
            <a:r>
              <a:rPr lang="da-DK" sz="1800" dirty="0" smtClean="0">
                <a:solidFill>
                  <a:srgbClr val="FF0000"/>
                </a:solidFill>
              </a:rPr>
              <a:t>Cisco ASA IOS indeholder en </a:t>
            </a:r>
            <a:r>
              <a:rPr lang="da-DK" sz="1800" dirty="0" err="1" smtClean="0">
                <a:solidFill>
                  <a:srgbClr val="FF0000"/>
                </a:solidFill>
              </a:rPr>
              <a:t>packet</a:t>
            </a:r>
            <a:r>
              <a:rPr lang="da-DK" sz="1800" dirty="0" smtClean="0">
                <a:solidFill>
                  <a:srgbClr val="FF0000"/>
                </a:solidFill>
              </a:rPr>
              <a:t>-tracer feature, som kan simulere en pakketransmission gennem maskinen med de nuværende regler.</a:t>
            </a:r>
          </a:p>
          <a:p>
            <a:pPr lvl="1"/>
            <a:r>
              <a:rPr lang="da-DK" sz="1800" dirty="0" smtClean="0">
                <a:solidFill>
                  <a:srgbClr val="FF0000"/>
                </a:solidFill>
              </a:rPr>
              <a:t>Prøv engang følgende tests og se om det hele virker:</a:t>
            </a:r>
          </a:p>
          <a:p>
            <a:pPr lvl="2"/>
            <a:r>
              <a:rPr lang="da-DK" sz="1600" dirty="0" err="1" smtClean="0">
                <a:solidFill>
                  <a:srgbClr val="FF0000"/>
                </a:solidFill>
              </a:rPr>
              <a:t>asa</a:t>
            </a:r>
            <a:r>
              <a:rPr lang="da-DK" sz="1600" dirty="0" smtClean="0">
                <a:solidFill>
                  <a:srgbClr val="FF0000"/>
                </a:solidFill>
              </a:rPr>
              <a:t># </a:t>
            </a:r>
            <a:r>
              <a:rPr lang="en-US" sz="1600" dirty="0" smtClean="0">
                <a:solidFill>
                  <a:srgbClr val="FF0000"/>
                </a:solidFill>
              </a:rPr>
              <a:t>packet-tracer </a:t>
            </a:r>
            <a:r>
              <a:rPr lang="en-US" sz="1600" dirty="0">
                <a:solidFill>
                  <a:srgbClr val="FF0000"/>
                </a:solidFill>
              </a:rPr>
              <a:t>input inside </a:t>
            </a:r>
            <a:r>
              <a:rPr lang="en-US" sz="1600" dirty="0" err="1">
                <a:solidFill>
                  <a:srgbClr val="FF0000"/>
                </a:solidFill>
              </a:rPr>
              <a:t>tcp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192.168.1.100 </a:t>
            </a:r>
            <a:r>
              <a:rPr lang="en-US" sz="1600" dirty="0">
                <a:solidFill>
                  <a:srgbClr val="FF0000"/>
                </a:solidFill>
              </a:rPr>
              <a:t>12345 </a:t>
            </a:r>
            <a:r>
              <a:rPr lang="en-US" sz="1600" dirty="0" smtClean="0">
                <a:solidFill>
                  <a:srgbClr val="FF0000"/>
                </a:solidFill>
              </a:rPr>
              <a:t>8.8.8.8 80</a:t>
            </a:r>
          </a:p>
          <a:p>
            <a:pPr lvl="2"/>
            <a:r>
              <a:rPr lang="da-DK" sz="1600" dirty="0" err="1">
                <a:solidFill>
                  <a:srgbClr val="FF0000"/>
                </a:solidFill>
              </a:rPr>
              <a:t>asa</a:t>
            </a:r>
            <a:r>
              <a:rPr lang="da-DK" sz="1600" dirty="0">
                <a:solidFill>
                  <a:srgbClr val="FF0000"/>
                </a:solidFill>
              </a:rPr>
              <a:t># </a:t>
            </a:r>
            <a:r>
              <a:rPr lang="en-US" sz="1600" dirty="0">
                <a:solidFill>
                  <a:srgbClr val="FF0000"/>
                </a:solidFill>
              </a:rPr>
              <a:t>packet-tracer input inside </a:t>
            </a:r>
            <a:r>
              <a:rPr lang="en-US" sz="1600" dirty="0" err="1">
                <a:solidFill>
                  <a:srgbClr val="FF0000"/>
                </a:solidFill>
              </a:rPr>
              <a:t>tcp</a:t>
            </a:r>
            <a:r>
              <a:rPr lang="en-US" sz="1600" dirty="0">
                <a:solidFill>
                  <a:srgbClr val="FF0000"/>
                </a:solidFill>
              </a:rPr>
              <a:t> 192.168.1.100 12345 8.8.8.8 </a:t>
            </a:r>
            <a:r>
              <a:rPr lang="en-US" sz="1600" dirty="0" smtClean="0">
                <a:solidFill>
                  <a:srgbClr val="FF0000"/>
                </a:solidFill>
              </a:rPr>
              <a:t>443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dirty="0" err="1" smtClean="0">
                <a:solidFill>
                  <a:srgbClr val="FF0000"/>
                </a:solidFill>
              </a:rPr>
              <a:t>asa</a:t>
            </a:r>
            <a:r>
              <a:rPr lang="en-US" sz="1600" dirty="0" smtClean="0">
                <a:solidFill>
                  <a:srgbClr val="FF0000"/>
                </a:solidFill>
              </a:rPr>
              <a:t># packet-tracer </a:t>
            </a:r>
            <a:r>
              <a:rPr lang="en-US" sz="1600" dirty="0">
                <a:solidFill>
                  <a:srgbClr val="FF0000"/>
                </a:solidFill>
              </a:rPr>
              <a:t>input outside </a:t>
            </a:r>
            <a:r>
              <a:rPr lang="en-US" sz="1600" dirty="0" err="1">
                <a:solidFill>
                  <a:srgbClr val="FF0000"/>
                </a:solidFill>
              </a:rPr>
              <a:t>tcp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192.168.63.123 </a:t>
            </a:r>
            <a:r>
              <a:rPr lang="en-US" sz="1600" dirty="0">
                <a:solidFill>
                  <a:srgbClr val="FF0000"/>
                </a:solidFill>
              </a:rPr>
              <a:t>12345 </a:t>
            </a:r>
            <a:r>
              <a:rPr lang="en-US" sz="1600" dirty="0" smtClean="0">
                <a:solidFill>
                  <a:srgbClr val="FF0000"/>
                </a:solidFill>
              </a:rPr>
              <a:t>192.168.63.36 80</a:t>
            </a:r>
          </a:p>
          <a:p>
            <a:pPr lvl="2"/>
            <a:r>
              <a:rPr lang="en-US" sz="1600" dirty="0" err="1">
                <a:solidFill>
                  <a:srgbClr val="FF0000"/>
                </a:solidFill>
              </a:rPr>
              <a:t>asa</a:t>
            </a:r>
            <a:r>
              <a:rPr lang="en-US" sz="1600" dirty="0">
                <a:solidFill>
                  <a:srgbClr val="FF0000"/>
                </a:solidFill>
              </a:rPr>
              <a:t># packet-tracer input outside </a:t>
            </a:r>
            <a:r>
              <a:rPr lang="en-US" sz="1600" dirty="0" err="1">
                <a:solidFill>
                  <a:srgbClr val="FF0000"/>
                </a:solidFill>
              </a:rPr>
              <a:t>tcp</a:t>
            </a:r>
            <a:r>
              <a:rPr lang="en-US" sz="1600" dirty="0">
                <a:solidFill>
                  <a:srgbClr val="FF0000"/>
                </a:solidFill>
              </a:rPr>
              <a:t> 192.168.63.123 12345 192.168.63.36 </a:t>
            </a:r>
            <a:r>
              <a:rPr lang="en-US" sz="1600" dirty="0" smtClean="0">
                <a:solidFill>
                  <a:srgbClr val="FF0000"/>
                </a:solidFill>
              </a:rPr>
              <a:t>443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Husk at </a:t>
            </a:r>
            <a:r>
              <a:rPr lang="en-US" sz="1800" dirty="0" err="1">
                <a:solidFill>
                  <a:srgbClr val="FF0000"/>
                </a:solidFill>
              </a:rPr>
              <a:t>ethvert</a:t>
            </a:r>
            <a:r>
              <a:rPr lang="en-US" sz="1800" dirty="0">
                <a:solidFill>
                  <a:srgbClr val="FF0000"/>
                </a:solidFill>
              </a:rPr>
              <a:t> interface </a:t>
            </a:r>
            <a:r>
              <a:rPr lang="en-US" sz="1800" dirty="0" err="1">
                <a:solidFill>
                  <a:srgbClr val="FF0000"/>
                </a:solidFill>
              </a:rPr>
              <a:t>involveret</a:t>
            </a:r>
            <a:r>
              <a:rPr lang="en-US" sz="1800" dirty="0">
                <a:solidFill>
                  <a:srgbClr val="FF0000"/>
                </a:solidFill>
              </a:rPr>
              <a:t> I </a:t>
            </a:r>
            <a:r>
              <a:rPr lang="en-US" sz="1800" dirty="0" err="1">
                <a:solidFill>
                  <a:srgbClr val="FF0000"/>
                </a:solidFill>
              </a:rPr>
              <a:t>pakketransporten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skal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være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tilsluttet</a:t>
            </a:r>
            <a:r>
              <a:rPr lang="en-US" sz="1800" dirty="0">
                <a:solidFill>
                  <a:srgbClr val="FF0000"/>
                </a:solidFill>
              </a:rPr>
              <a:t> et </a:t>
            </a:r>
            <a:r>
              <a:rPr lang="en-US" sz="1800" dirty="0" err="1">
                <a:solidFill>
                  <a:srgbClr val="FF0000"/>
                </a:solidFill>
              </a:rPr>
              <a:t>kabel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og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være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oppe</a:t>
            </a:r>
            <a:r>
              <a:rPr lang="en-US" sz="1800" dirty="0">
                <a:solidFill>
                  <a:srgbClr val="FF0000"/>
                </a:solidFill>
              </a:rPr>
              <a:t> for at </a:t>
            </a:r>
            <a:r>
              <a:rPr lang="en-US" sz="1800" dirty="0" err="1">
                <a:solidFill>
                  <a:srgbClr val="FF0000"/>
                </a:solidFill>
              </a:rPr>
              <a:t>det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vil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virke</a:t>
            </a:r>
            <a:r>
              <a:rPr lang="en-US" sz="1800" dirty="0">
                <a:solidFill>
                  <a:srgbClr val="FF0000"/>
                </a:solidFill>
              </a:rPr>
              <a:t> ;-)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50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dsholder til indhold 2"/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10" y="742495"/>
            <a:ext cx="8479454" cy="5895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Målet for vores ASA netværk: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9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Bemærk!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ASA5505 er ingen almindelig Cisco router!</a:t>
            </a:r>
          </a:p>
          <a:p>
            <a:pPr lvl="1"/>
            <a:r>
              <a:rPr lang="da-DK" dirty="0" smtClean="0"/>
              <a:t>Den kører med sit eget og helt specielle software.</a:t>
            </a:r>
          </a:p>
          <a:p>
            <a:pPr lvl="1"/>
            <a:r>
              <a:rPr lang="da-DK" dirty="0" smtClean="0"/>
              <a:t>Man kan som udgangspunkt IKKE </a:t>
            </a:r>
            <a:r>
              <a:rPr lang="da-DK" dirty="0" err="1" smtClean="0"/>
              <a:t>pinge</a:t>
            </a:r>
            <a:r>
              <a:rPr lang="da-DK" dirty="0" smtClean="0"/>
              <a:t> igennem en ASA!</a:t>
            </a:r>
          </a:p>
          <a:p>
            <a:pPr lvl="2"/>
            <a:r>
              <a:rPr lang="da-DK" dirty="0" smtClean="0"/>
              <a:t>Se vejledningen der åbner for ping på de næste sider </a:t>
            </a:r>
            <a:r>
              <a:rPr lang="da-DK" dirty="0" smtClean="0">
                <a:sym typeface="Wingdings" pitchFamily="2" charset="2"/>
              </a:rPr>
              <a:t></a:t>
            </a:r>
          </a:p>
          <a:p>
            <a:pPr lvl="1"/>
            <a:r>
              <a:rPr lang="da-DK" dirty="0" smtClean="0">
                <a:sym typeface="Wingdings" pitchFamily="2" charset="2"/>
              </a:rPr>
              <a:t>Det er vigtigt at ‘Google’ dokumenter til korrekt ASA software version for at finde de rette vejledninger ;-)</a:t>
            </a:r>
          </a:p>
          <a:p>
            <a:pPr lvl="1"/>
            <a:r>
              <a:rPr lang="da-DK" dirty="0" smtClean="0">
                <a:sym typeface="Wingdings" pitchFamily="2" charset="2"/>
              </a:rPr>
              <a:t>Udskift IP adresserne i denne vejledning med jeres egne efter behov!</a:t>
            </a:r>
          </a:p>
          <a:p>
            <a:pPr lvl="1"/>
            <a:r>
              <a:rPr lang="da-DK" dirty="0" smtClean="0">
                <a:sym typeface="Wingdings" pitchFamily="2" charset="2"/>
              </a:rPr>
              <a:t>Held og lykke ;-)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57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Reset</a:t>
            </a:r>
            <a:r>
              <a:rPr lang="da-DK" dirty="0" smtClean="0"/>
              <a:t> procedure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Factory defaults </a:t>
            </a:r>
            <a:r>
              <a:rPr lang="da-DK" dirty="0" err="1" smtClean="0"/>
              <a:t>reset</a:t>
            </a:r>
            <a:r>
              <a:rPr lang="da-DK" dirty="0" smtClean="0"/>
              <a:t> procedure: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&gt;en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asa#conf</a:t>
            </a:r>
            <a:r>
              <a:rPr lang="da-DK" dirty="0" smtClean="0">
                <a:solidFill>
                  <a:srgbClr val="FF0000"/>
                </a:solidFill>
              </a:rPr>
              <a:t> t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asa</a:t>
            </a:r>
            <a:r>
              <a:rPr lang="da-DK" dirty="0" smtClean="0">
                <a:solidFill>
                  <a:srgbClr val="FF0000"/>
                </a:solidFill>
              </a:rPr>
              <a:t>(</a:t>
            </a:r>
            <a:r>
              <a:rPr lang="da-DK" dirty="0" err="1" smtClean="0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)#</a:t>
            </a:r>
            <a:r>
              <a:rPr lang="da-DK" dirty="0" err="1">
                <a:solidFill>
                  <a:srgbClr val="FF0000"/>
                </a:solidFill>
              </a:rPr>
              <a:t>config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 smtClean="0">
                <a:solidFill>
                  <a:srgbClr val="FF0000"/>
                </a:solidFill>
              </a:rPr>
              <a:t>factory-default</a:t>
            </a:r>
          </a:p>
          <a:p>
            <a:pPr lvl="1"/>
            <a:r>
              <a:rPr lang="da-DK" dirty="0" smtClean="0"/>
              <a:t>Vent på at konfigurationen er færdig og lav så en </a:t>
            </a:r>
            <a:r>
              <a:rPr lang="da-DK" dirty="0" err="1" smtClean="0">
                <a:solidFill>
                  <a:srgbClr val="FF0000"/>
                </a:solidFill>
              </a:rPr>
              <a:t>reload</a:t>
            </a:r>
            <a:endParaRPr lang="da-DK" dirty="0" smtClean="0">
              <a:solidFill>
                <a:srgbClr val="FF0000"/>
              </a:solidFill>
            </a:endParaRPr>
          </a:p>
          <a:p>
            <a:pPr lvl="2"/>
            <a:r>
              <a:rPr lang="da-DK" sz="2000" dirty="0" smtClean="0"/>
              <a:t>Svar ja </a:t>
            </a:r>
            <a:r>
              <a:rPr lang="da-DK" sz="2000" dirty="0" smtClean="0">
                <a:solidFill>
                  <a:srgbClr val="FF0000"/>
                </a:solidFill>
              </a:rPr>
              <a:t>(Yes)</a:t>
            </a:r>
            <a:r>
              <a:rPr lang="da-DK" sz="2000" dirty="0" smtClean="0"/>
              <a:t> </a:t>
            </a:r>
            <a:r>
              <a:rPr lang="da-DK" sz="2000" dirty="0"/>
              <a:t>til spørgsmålet om at gemme konfigurationen</a:t>
            </a:r>
          </a:p>
          <a:p>
            <a:pPr lvl="1"/>
            <a:r>
              <a:rPr lang="da-DK" dirty="0" smtClean="0"/>
              <a:t>Vent på at </a:t>
            </a:r>
            <a:r>
              <a:rPr lang="da-DK" dirty="0" err="1" smtClean="0"/>
              <a:t>ASA’en</a:t>
            </a:r>
            <a:r>
              <a:rPr lang="da-DK" dirty="0" smtClean="0"/>
              <a:t> er klar igen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35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Grundkonfiguration af en ASA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En grundkonfiguration på en ASA5505 omfatter f.eks.: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Setting the Login </a:t>
            </a:r>
            <a:r>
              <a:rPr lang="en-US" dirty="0" smtClean="0">
                <a:solidFill>
                  <a:srgbClr val="FF0000"/>
                </a:solidFill>
              </a:rPr>
              <a:t>Password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Changing </a:t>
            </a:r>
            <a:r>
              <a:rPr lang="en-US" dirty="0">
                <a:solidFill>
                  <a:srgbClr val="FF0000"/>
                </a:solidFill>
              </a:rPr>
              <a:t>the Enable Password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Setting the Hostname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Setting the Domain Name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Feature History for the Hostname, Domain Name, and </a:t>
            </a:r>
            <a:r>
              <a:rPr lang="en-US" dirty="0" smtClean="0">
                <a:solidFill>
                  <a:srgbClr val="FF0000"/>
                </a:solidFill>
              </a:rPr>
              <a:t>Passwords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vejledning</a:t>
            </a:r>
            <a:r>
              <a:rPr lang="en-US" dirty="0" smtClean="0">
                <a:solidFill>
                  <a:srgbClr val="FF0000"/>
                </a:solidFill>
              </a:rPr>
              <a:t> hos Cisco </a:t>
            </a:r>
            <a:r>
              <a:rPr lang="en-US" dirty="0" err="1" smtClean="0">
                <a:solidFill>
                  <a:srgbClr val="FF0000"/>
                </a:solidFill>
              </a:rPr>
              <a:t>til</a:t>
            </a:r>
            <a:r>
              <a:rPr lang="en-US" dirty="0" smtClean="0">
                <a:solidFill>
                  <a:srgbClr val="FF0000"/>
                </a:solidFill>
              </a:rPr>
              <a:t> ASA version 9.x her:</a:t>
            </a:r>
          </a:p>
          <a:p>
            <a:pPr lvl="2"/>
            <a:r>
              <a:rPr lang="en-US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www.cisco.com/c/en/us/td/docs/security/asa/asa90/configuration/guide/asa_90_cli_config/basic_hostname_pw.html#pgfId-1045399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14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</a:t>
            </a:r>
            <a:r>
              <a:rPr lang="da-DK" dirty="0" smtClean="0"/>
              <a:t>onfiguration af SSH </a:t>
            </a:r>
            <a:r>
              <a:rPr lang="da-DK" dirty="0" err="1" smtClean="0"/>
              <a:t>access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En konfiguration af SSH adgang på en ASA5505: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Metode</a:t>
            </a:r>
            <a:r>
              <a:rPr lang="en-US" dirty="0" smtClean="0">
                <a:solidFill>
                  <a:srgbClr val="FF0000"/>
                </a:solidFill>
              </a:rPr>
              <a:t> 1 - med </a:t>
            </a:r>
            <a:r>
              <a:rPr lang="en-US" dirty="0" err="1" smtClean="0">
                <a:solidFill>
                  <a:srgbClr val="FF0000"/>
                </a:solidFill>
              </a:rPr>
              <a:t>lokal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brugerdatabase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brug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ASA(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)#username </a:t>
            </a:r>
            <a:r>
              <a:rPr lang="en-US" i="1" dirty="0" err="1">
                <a:solidFill>
                  <a:srgbClr val="FF0000"/>
                </a:solidFill>
              </a:rPr>
              <a:t>username</a:t>
            </a:r>
            <a:r>
              <a:rPr lang="en-US" dirty="0">
                <a:solidFill>
                  <a:srgbClr val="FF0000"/>
                </a:solidFill>
              </a:rPr>
              <a:t> password </a:t>
            </a:r>
            <a:r>
              <a:rPr lang="en-US" i="1" dirty="0" err="1" smtClean="0">
                <a:solidFill>
                  <a:srgbClr val="FF0000"/>
                </a:solidFill>
              </a:rPr>
              <a:t>password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err="1">
                <a:solidFill>
                  <a:srgbClr val="FF0000"/>
                </a:solidFill>
              </a:rPr>
              <a:t>aaa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authentication </a:t>
            </a:r>
            <a:r>
              <a:rPr lang="en-US" dirty="0" err="1" smtClean="0">
                <a:solidFill>
                  <a:srgbClr val="FF0000"/>
                </a:solidFill>
              </a:rPr>
              <a:t>ssh</a:t>
            </a:r>
            <a:r>
              <a:rPr lang="en-US" dirty="0" smtClean="0">
                <a:solidFill>
                  <a:srgbClr val="FF0000"/>
                </a:solidFill>
              </a:rPr>
              <a:t> console LOCAL</a:t>
            </a:r>
          </a:p>
          <a:p>
            <a:pPr lvl="4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Metode</a:t>
            </a:r>
            <a:r>
              <a:rPr lang="en-US" dirty="0" smtClean="0">
                <a:solidFill>
                  <a:srgbClr val="FF0000"/>
                </a:solidFill>
              </a:rPr>
              <a:t> 2 -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at </a:t>
            </a:r>
            <a:r>
              <a:rPr lang="en-US" dirty="0" err="1" smtClean="0">
                <a:solidFill>
                  <a:srgbClr val="FF0000"/>
                </a:solidFill>
              </a:rPr>
              <a:t>bruge</a:t>
            </a:r>
            <a:r>
              <a:rPr lang="en-US" dirty="0" smtClean="0">
                <a:solidFill>
                  <a:srgbClr val="FF0000"/>
                </a:solidFill>
              </a:rPr>
              <a:t> default </a:t>
            </a:r>
            <a:r>
              <a:rPr lang="en-US" dirty="0" err="1" smtClean="0">
                <a:solidFill>
                  <a:srgbClr val="FF0000"/>
                </a:solidFill>
              </a:rPr>
              <a:t>værdierne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ikke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optimalt</a:t>
            </a:r>
            <a:r>
              <a:rPr lang="en-US" dirty="0" smtClean="0">
                <a:solidFill>
                  <a:srgbClr val="FF0000"/>
                </a:solidFill>
              </a:rPr>
              <a:t>!):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err="1">
                <a:solidFill>
                  <a:srgbClr val="FF0000"/>
                </a:solidFill>
              </a:rPr>
              <a:t>passwd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password</a:t>
            </a:r>
          </a:p>
          <a:p>
            <a:pPr lvl="3"/>
            <a:r>
              <a:rPr lang="en-US" dirty="0" err="1" smtClean="0">
                <a:solidFill>
                  <a:srgbClr val="FF0000"/>
                </a:solidFill>
              </a:rPr>
              <a:t>Brugernavnet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og</a:t>
            </a:r>
            <a:r>
              <a:rPr lang="en-US" dirty="0" smtClean="0">
                <a:solidFill>
                  <a:srgbClr val="FF0000"/>
                </a:solidFill>
              </a:rPr>
              <a:t> password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cisco</a:t>
            </a:r>
          </a:p>
          <a:p>
            <a:pPr lvl="4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chemeClr val="bg2"/>
                </a:solidFill>
              </a:rPr>
              <a:t>Fortsættes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næste</a:t>
            </a:r>
            <a:r>
              <a:rPr lang="en-US" dirty="0" smtClean="0">
                <a:solidFill>
                  <a:schemeClr val="bg2"/>
                </a:solidFill>
              </a:rPr>
              <a:t> side 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34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</a:t>
            </a:r>
            <a:r>
              <a:rPr lang="da-DK" dirty="0" smtClean="0"/>
              <a:t>onfiguration af SSH </a:t>
            </a:r>
            <a:r>
              <a:rPr lang="da-DK" dirty="0" err="1" smtClean="0"/>
              <a:t>access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En konfiguration af SSH adgang på en ASA5505 (fortsat):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Opret</a:t>
            </a:r>
            <a:r>
              <a:rPr lang="en-US" dirty="0" smtClean="0">
                <a:solidFill>
                  <a:srgbClr val="FF0000"/>
                </a:solidFill>
              </a:rPr>
              <a:t> nu RSA </a:t>
            </a:r>
            <a:r>
              <a:rPr lang="en-US" dirty="0" err="1" smtClean="0">
                <a:solidFill>
                  <a:srgbClr val="FF0000"/>
                </a:solidFill>
              </a:rPr>
              <a:t>kryptonøglene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til</a:t>
            </a:r>
            <a:r>
              <a:rPr lang="en-US" dirty="0" smtClean="0">
                <a:solidFill>
                  <a:srgbClr val="FF0000"/>
                </a:solidFill>
              </a:rPr>
              <a:t> SSH: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)#crypto key generate </a:t>
            </a:r>
            <a:r>
              <a:rPr lang="en-US" dirty="0" err="1">
                <a:solidFill>
                  <a:srgbClr val="FF0000"/>
                </a:solidFill>
              </a:rPr>
              <a:t>rsa</a:t>
            </a:r>
            <a:r>
              <a:rPr lang="en-US" dirty="0">
                <a:solidFill>
                  <a:srgbClr val="FF0000"/>
                </a:solidFill>
              </a:rPr>
              <a:t> modulus </a:t>
            </a:r>
            <a:r>
              <a:rPr lang="en-US" i="1" dirty="0" smtClean="0">
                <a:solidFill>
                  <a:srgbClr val="FF0000"/>
                </a:solidFill>
              </a:rPr>
              <a:t>1024</a:t>
            </a:r>
          </a:p>
          <a:p>
            <a:pPr lvl="3"/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Justér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hvilke</a:t>
            </a:r>
            <a:r>
              <a:rPr lang="en-US" dirty="0" smtClean="0">
                <a:solidFill>
                  <a:srgbClr val="FF0000"/>
                </a:solidFill>
              </a:rPr>
              <a:t> IP </a:t>
            </a:r>
            <a:r>
              <a:rPr lang="en-US" dirty="0" err="1" smtClean="0">
                <a:solidFill>
                  <a:srgbClr val="FF0000"/>
                </a:solidFill>
              </a:rPr>
              <a:t>adresser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bruge</a:t>
            </a:r>
            <a:r>
              <a:rPr lang="en-US" dirty="0" smtClean="0">
                <a:solidFill>
                  <a:srgbClr val="FF0000"/>
                </a:solidFill>
              </a:rPr>
              <a:t> SSH </a:t>
            </a:r>
            <a:r>
              <a:rPr lang="en-US" dirty="0" err="1" smtClean="0">
                <a:solidFill>
                  <a:srgbClr val="FF0000"/>
                </a:solidFill>
              </a:rPr>
              <a:t>på</a:t>
            </a:r>
            <a:r>
              <a:rPr lang="en-US" dirty="0" smtClean="0">
                <a:solidFill>
                  <a:srgbClr val="FF0000"/>
                </a:solidFill>
              </a:rPr>
              <a:t> LAN </a:t>
            </a:r>
            <a:r>
              <a:rPr lang="en-US" dirty="0" err="1" smtClean="0">
                <a:solidFill>
                  <a:srgbClr val="FF0000"/>
                </a:solidFill>
              </a:rPr>
              <a:t>og</a:t>
            </a:r>
            <a:r>
              <a:rPr lang="en-US" dirty="0" smtClean="0">
                <a:solidFill>
                  <a:srgbClr val="FF0000"/>
                </a:solidFill>
              </a:rPr>
              <a:t> WAN: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ASA(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err="1">
                <a:solidFill>
                  <a:srgbClr val="FF0000"/>
                </a:solidFill>
              </a:rPr>
              <a:t>ssh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192.168.1.250 </a:t>
            </a:r>
            <a:r>
              <a:rPr lang="en-US" dirty="0">
                <a:solidFill>
                  <a:srgbClr val="FF0000"/>
                </a:solidFill>
              </a:rPr>
              <a:t>255.255.255.255 inside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err="1">
                <a:solidFill>
                  <a:srgbClr val="FF0000"/>
                </a:solidFill>
              </a:rPr>
              <a:t>ssh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192.168.63.xx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255.255.255.255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</a:p>
          <a:p>
            <a:pPr lvl="3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chemeClr val="bg2"/>
                </a:solidFill>
              </a:rPr>
              <a:t>Fortsætte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på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næste</a:t>
            </a:r>
            <a:r>
              <a:rPr lang="en-US" dirty="0" smtClean="0">
                <a:solidFill>
                  <a:schemeClr val="bg2"/>
                </a:solidFill>
              </a:rPr>
              <a:t> side 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08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</a:t>
            </a:r>
            <a:r>
              <a:rPr lang="da-DK" dirty="0" smtClean="0"/>
              <a:t>onfiguration af SSH </a:t>
            </a:r>
            <a:r>
              <a:rPr lang="da-DK" dirty="0" err="1" smtClean="0"/>
              <a:t>access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84959"/>
            <a:ext cx="8389088" cy="4541203"/>
          </a:xfrm>
        </p:spPr>
        <p:txBody>
          <a:bodyPr/>
          <a:lstStyle/>
          <a:p>
            <a:r>
              <a:rPr lang="da-DK" dirty="0" smtClean="0"/>
              <a:t>En konfiguration af SSH adgang på en ASA5505 (fortsat):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Sæt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eventuelt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versionsnummer</a:t>
            </a:r>
            <a:r>
              <a:rPr lang="en-US" dirty="0" smtClean="0">
                <a:solidFill>
                  <a:srgbClr val="FF0000"/>
                </a:solidFill>
              </a:rPr>
              <a:t> (1 </a:t>
            </a:r>
            <a:r>
              <a:rPr lang="en-US" dirty="0" err="1" smtClean="0">
                <a:solidFill>
                  <a:srgbClr val="FF0000"/>
                </a:solidFill>
              </a:rPr>
              <a:t>eller</a:t>
            </a:r>
            <a:r>
              <a:rPr lang="en-US" dirty="0" smtClean="0">
                <a:solidFill>
                  <a:srgbClr val="FF0000"/>
                </a:solidFill>
              </a:rPr>
              <a:t> 2) </a:t>
            </a:r>
            <a:r>
              <a:rPr lang="en-US" dirty="0" err="1" smtClean="0">
                <a:solidFill>
                  <a:srgbClr val="FF0000"/>
                </a:solidFill>
              </a:rPr>
              <a:t>og</a:t>
            </a:r>
            <a:r>
              <a:rPr lang="en-US" dirty="0" smtClean="0">
                <a:solidFill>
                  <a:srgbClr val="FF0000"/>
                </a:solidFill>
              </a:rPr>
              <a:t> timeout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minutter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 </a:t>
            </a:r>
            <a:r>
              <a:rPr lang="en-US" dirty="0" err="1">
                <a:solidFill>
                  <a:srgbClr val="FF0000"/>
                </a:solidFill>
              </a:rPr>
              <a:t>ssh</a:t>
            </a:r>
            <a:r>
              <a:rPr lang="en-US" dirty="0">
                <a:solidFill>
                  <a:srgbClr val="FF0000"/>
                </a:solidFill>
              </a:rPr>
              <a:t> version </a:t>
            </a:r>
            <a:r>
              <a:rPr lang="en-US" i="1" dirty="0" err="1" smtClean="0">
                <a:solidFill>
                  <a:srgbClr val="FF0000"/>
                </a:solidFill>
              </a:rPr>
              <a:t>version_number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ASA(</a:t>
            </a:r>
            <a:r>
              <a:rPr lang="en-US" dirty="0" err="1">
                <a:solidFill>
                  <a:srgbClr val="FF0000"/>
                </a:solidFill>
              </a:rPr>
              <a:t>config</a:t>
            </a:r>
            <a:r>
              <a:rPr lang="en-US" dirty="0">
                <a:solidFill>
                  <a:srgbClr val="FF0000"/>
                </a:solidFill>
              </a:rPr>
              <a:t>)#</a:t>
            </a:r>
            <a:r>
              <a:rPr lang="en-US" dirty="0" err="1">
                <a:solidFill>
                  <a:srgbClr val="FF0000"/>
                </a:solidFill>
              </a:rPr>
              <a:t>ssh</a:t>
            </a:r>
            <a:r>
              <a:rPr lang="en-US" dirty="0">
                <a:solidFill>
                  <a:srgbClr val="FF0000"/>
                </a:solidFill>
              </a:rPr>
              <a:t> timeout </a:t>
            </a:r>
            <a:r>
              <a:rPr lang="en-US" i="1" dirty="0" smtClean="0">
                <a:solidFill>
                  <a:srgbClr val="FF0000"/>
                </a:solidFill>
              </a:rPr>
              <a:t>minutes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Exit &amp; write </a:t>
            </a:r>
            <a:r>
              <a:rPr lang="en-US" dirty="0" err="1" smtClean="0">
                <a:solidFill>
                  <a:srgbClr val="FF0000"/>
                </a:solidFill>
              </a:rPr>
              <a:t>mem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Forbind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fra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klient</a:t>
            </a:r>
            <a:r>
              <a:rPr lang="en-US" dirty="0" smtClean="0">
                <a:solidFill>
                  <a:srgbClr val="FF0000"/>
                </a:solidFill>
              </a:rPr>
              <a:t> via </a:t>
            </a:r>
            <a:r>
              <a:rPr lang="en-US" dirty="0" err="1" smtClean="0">
                <a:solidFill>
                  <a:srgbClr val="FF0000"/>
                </a:solidFill>
              </a:rPr>
              <a:t>f.eks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PuTTY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og</a:t>
            </a:r>
            <a:r>
              <a:rPr lang="en-US" dirty="0" smtClean="0">
                <a:solidFill>
                  <a:srgbClr val="FF0000"/>
                </a:solidFill>
              </a:rPr>
              <a:t> SSH. </a:t>
            </a:r>
            <a:r>
              <a:rPr lang="en-US" dirty="0" err="1" smtClean="0">
                <a:solidFill>
                  <a:srgbClr val="FF0000"/>
                </a:solidFill>
              </a:rPr>
              <a:t>Virker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 </a:t>
            </a:r>
            <a:r>
              <a:rPr lang="en-US" dirty="0" err="1" smtClean="0">
                <a:solidFill>
                  <a:srgbClr val="FF0000"/>
                </a:solidFill>
              </a:rPr>
              <a:t>vejledning</a:t>
            </a:r>
            <a:r>
              <a:rPr lang="en-US" dirty="0" smtClean="0">
                <a:solidFill>
                  <a:srgbClr val="FF0000"/>
                </a:solidFill>
              </a:rPr>
              <a:t> hos Cisco </a:t>
            </a:r>
            <a:r>
              <a:rPr lang="en-US" dirty="0" err="1" smtClean="0">
                <a:solidFill>
                  <a:srgbClr val="FF0000"/>
                </a:solidFill>
              </a:rPr>
              <a:t>til</a:t>
            </a:r>
            <a:r>
              <a:rPr lang="en-US" dirty="0" smtClean="0">
                <a:solidFill>
                  <a:srgbClr val="FF0000"/>
                </a:solidFill>
              </a:rPr>
              <a:t> ASA version 9.x her: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rgbClr val="FF0000"/>
                </a:solidFill>
                <a:hlinkClick r:id="rId2"/>
              </a:rPr>
              <a:t>www.cisco.com/c/en/us/support/docs/security/asa-5500-x-series-next-generation-firewalls/118075-configure-asa-00.html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© Mercantec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64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rcantecHOTVLAN_v100414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MercantecHOTPPTema_v100414</Template>
  <TotalTime>6249</TotalTime>
  <Words>1225</Words>
  <Application>Microsoft Office PowerPoint</Application>
  <PresentationFormat>Skærmshow (4:3)</PresentationFormat>
  <Paragraphs>188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3" baseType="lpstr">
      <vt:lpstr>MercantecHOTVLAN_v100414</vt:lpstr>
      <vt:lpstr>Cisco ASA 5505</vt:lpstr>
      <vt:lpstr>Hvad er en DMZ-zone???</vt:lpstr>
      <vt:lpstr>Målet for vores ASA netværk:</vt:lpstr>
      <vt:lpstr>Bemærk!</vt:lpstr>
      <vt:lpstr>Reset procedure</vt:lpstr>
      <vt:lpstr>Grundkonfiguration af en ASA</vt:lpstr>
      <vt:lpstr>Konfiguration af SSH access</vt:lpstr>
      <vt:lpstr>Konfiguration af SSH access</vt:lpstr>
      <vt:lpstr>Konfiguration af SSH access</vt:lpstr>
      <vt:lpstr>Tillad ‘ping’ (ICMP) gennem ASA</vt:lpstr>
      <vt:lpstr>Korrektion af VLAN2 IP mm.</vt:lpstr>
      <vt:lpstr>Konfiguration af nyt VLAN3</vt:lpstr>
      <vt:lpstr>Konfiguration af port til DMZ</vt:lpstr>
      <vt:lpstr>Opsætning af DHCP i DMZ</vt:lpstr>
      <vt:lpstr>Opsætning af dynamisk NAT/PAT</vt:lpstr>
      <vt:lpstr>Definer extern webserver adresse</vt:lpstr>
      <vt:lpstr>Statisk PAT af port 80 til DMZ</vt:lpstr>
      <vt:lpstr>Tillad HTTP trafik ind i DMZ</vt:lpstr>
      <vt:lpstr>Statisk PAT af port 443 til DMZ</vt:lpstr>
      <vt:lpstr>Tillad HTTPS trafik ind i DMZ</vt:lpstr>
      <vt:lpstr>Tillad DNS fra DMZ til LAN</vt:lpstr>
      <vt:lpstr>Test med packet-tracer i ASA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Anders Dahl Valgreen</cp:lastModifiedBy>
  <cp:revision>253</cp:revision>
  <cp:lastPrinted>2014-03-21T08:13:03Z</cp:lastPrinted>
  <dcterms:created xsi:type="dcterms:W3CDTF">2005-01-24T13:51:05Z</dcterms:created>
  <dcterms:modified xsi:type="dcterms:W3CDTF">2016-06-16T13:04:46Z</dcterms:modified>
</cp:coreProperties>
</file>