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  <p:sldMasterId id="2147483742" r:id="rId2"/>
  </p:sldMasterIdLst>
  <p:notesMasterIdLst>
    <p:notesMasterId r:id="rId7"/>
  </p:notesMasterIdLst>
  <p:handoutMasterIdLst>
    <p:handoutMasterId r:id="rId8"/>
  </p:handoutMasterIdLst>
  <p:sldIdLst>
    <p:sldId id="256" r:id="rId3"/>
    <p:sldId id="258" r:id="rId4"/>
    <p:sldId id="260" r:id="rId5"/>
    <p:sldId id="259" r:id="rId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 snapToGrid="0">
      <p:cViewPr varScale="1">
        <p:scale>
          <a:sx n="76" d="100"/>
          <a:sy n="76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a-DK"/>
              <a:t>1587 Server - Blandet miljø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a-DK"/>
              <a:t>© Mercantec 2014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602D156-254D-4D6E-9C29-6546FEEB7B4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63705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1587 Server - Blandet miljø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© Mercantec 2014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20175EB-ED74-4D68-ADD9-B2ABEA995C2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2064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78F9F19-D01D-4435-90B6-A0ED43C2672D}" type="slidenum">
              <a:rPr lang="en-US" smtClean="0"/>
              <a:pPr eaLnBrk="1" hangingPunct="1">
                <a:defRPr/>
              </a:pPr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4341" name="Pladsholder til sidefod 1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© Mercantec 2014</a:t>
            </a:r>
          </a:p>
        </p:txBody>
      </p:sp>
      <p:sp>
        <p:nvSpPr>
          <p:cNvPr id="14342" name="Pladsholder til sidehoved 2"/>
          <p:cNvSpPr>
            <a:spLocks noGrp="1"/>
          </p:cNvSpPr>
          <p:nvPr>
            <p:ph type="hdr" sz="quarter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1587 Server - Blandet miljø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abl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27003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095625" cy="130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3238" y="2420888"/>
            <a:ext cx="5612160" cy="1143000"/>
          </a:xfrm>
        </p:spPr>
        <p:txBody>
          <a:bodyPr/>
          <a:lstStyle>
            <a:lvl1pPr algn="l">
              <a:defRPr sz="5400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1651" y="4653136"/>
            <a:ext cx="6400800" cy="1511300"/>
          </a:xfrm>
        </p:spPr>
        <p:txBody>
          <a:bodyPr anchor="ctr"/>
          <a:lstStyle>
            <a:lvl1pPr marL="0" indent="0" algn="l">
              <a:buFontTx/>
              <a:buNone/>
              <a:defRPr sz="32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173238" y="3573016"/>
            <a:ext cx="5615335" cy="1081087"/>
          </a:xfrm>
        </p:spPr>
        <p:txBody>
          <a:bodyPr anchor="ctr"/>
          <a:lstStyle>
            <a:lvl1pPr marL="0" indent="0" algn="l">
              <a:buFontTx/>
              <a:buNone/>
              <a:defRPr sz="24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sidefod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121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D7517-66F3-4442-8BC9-DA296BD5DC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3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77863" y="63817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BF9BE-5628-42A5-97C3-E5772B40B65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2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abl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27003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095625" cy="130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3238" y="2420888"/>
            <a:ext cx="5612160" cy="1143000"/>
          </a:xfrm>
        </p:spPr>
        <p:txBody>
          <a:bodyPr/>
          <a:lstStyle>
            <a:lvl1pPr algn="l">
              <a:defRPr sz="5400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1651" y="4653136"/>
            <a:ext cx="6400800" cy="1511300"/>
          </a:xfrm>
        </p:spPr>
        <p:txBody>
          <a:bodyPr anchor="ctr"/>
          <a:lstStyle>
            <a:lvl1pPr marL="0" indent="0" algn="l">
              <a:buFontTx/>
              <a:buNone/>
              <a:defRPr sz="32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>
          <a:xfrm>
            <a:off x="3173238" y="3573016"/>
            <a:ext cx="5615335" cy="1081087"/>
          </a:xfrm>
        </p:spPr>
        <p:txBody>
          <a:bodyPr anchor="ctr"/>
          <a:lstStyle>
            <a:lvl1pPr marL="0" indent="0" algn="l">
              <a:buFontTx/>
              <a:buNone/>
              <a:defRPr sz="24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sidefod 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1052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082180"/>
            <a:ext cx="8229600" cy="5352176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A75E9-0CBE-4E7F-BFE3-08E866245E8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73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gen animation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07347"/>
            <a:ext cx="8229600" cy="5301842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AB799-20CF-4F77-9D06-1B6797AD7C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90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Ingen animation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082180"/>
            <a:ext cx="8229600" cy="5360565"/>
          </a:xfrm>
        </p:spPr>
        <p:txBody>
          <a:bodyPr/>
          <a:lstStyle>
            <a:lvl1pPr marL="0" indent="0">
              <a:lnSpc>
                <a:spcPct val="15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35CE5-DD74-43B4-AF62-2A6B5A7C156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48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 k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199" y="1082180"/>
            <a:ext cx="8250573" cy="1619075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2"/>
          </p:nvPr>
        </p:nvSpPr>
        <p:spPr>
          <a:xfrm>
            <a:off x="466987" y="2759977"/>
            <a:ext cx="4717409" cy="3682767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7" name="Pladsholder til indhold 2"/>
          <p:cNvSpPr>
            <a:spLocks noGrp="1"/>
          </p:cNvSpPr>
          <p:nvPr>
            <p:ph idx="13"/>
          </p:nvPr>
        </p:nvSpPr>
        <p:spPr>
          <a:xfrm>
            <a:off x="5259897" y="2768366"/>
            <a:ext cx="3456264" cy="3674379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9C6A1-C22A-4515-8A6D-111F1F627EF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84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7"/>
          <p:cNvSpPr txBox="1">
            <a:spLocks noChangeArrowheads="1"/>
          </p:cNvSpPr>
          <p:nvPr/>
        </p:nvSpPr>
        <p:spPr bwMode="auto">
          <a:xfrm>
            <a:off x="7524750" y="6477000"/>
            <a:ext cx="151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a-DK" sz="800" smtClean="0">
                <a:solidFill>
                  <a:srgbClr val="660066"/>
                </a:solidFill>
                <a:hlinkClick r:id="rId2" action="ppaction://hlinksldjump"/>
              </a:rPr>
              <a:t>Kapiteloversigt - klik her …</a:t>
            </a:r>
            <a:endParaRPr lang="da-DK" sz="800" smtClean="0">
              <a:solidFill>
                <a:srgbClr val="66006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9" name="Pladsholder til sidefod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914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gen animation 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7"/>
          <p:cNvSpPr txBox="1">
            <a:spLocks noChangeArrowheads="1"/>
          </p:cNvSpPr>
          <p:nvPr/>
        </p:nvSpPr>
        <p:spPr bwMode="auto">
          <a:xfrm>
            <a:off x="7524750" y="6477000"/>
            <a:ext cx="151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a-DK" sz="800" smtClean="0">
                <a:solidFill>
                  <a:srgbClr val="660066"/>
                </a:solidFill>
                <a:hlinkClick r:id="rId2" action="ppaction://hlinksldjump"/>
              </a:rPr>
              <a:t>Kapiteloversigt - klik her …</a:t>
            </a:r>
            <a:endParaRPr lang="da-DK" sz="800" smtClean="0">
              <a:solidFill>
                <a:srgbClr val="66006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766" y="1484784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9" name="Pladsholder til sidefod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98286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C2DD0-BBD1-4925-890B-EE8C3805BD6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3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41378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057400" indent="-22860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</a:t>
            </a:r>
            <a:r>
              <a:rPr lang="da-DK" err="1"/>
              <a:t>Mercantec</a:t>
            </a:r>
            <a:r>
              <a:rPr lang="da-DK"/>
              <a:t> 2014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A2151-71F2-4033-AC4A-D4A64DB6A54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17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484783"/>
            <a:ext cx="40386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484783"/>
            <a:ext cx="40386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62B76-D03B-4362-9F1E-6E1E3FFB71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710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0C4EC-50AE-4E35-9AE4-5A04CE1147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5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ABC59-638B-4B8D-A80F-C55E1AC72E2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39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77863" y="63817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FA0B-9AC7-4328-BD36-5B402417870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9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gen animation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41378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FEBB-40B4-4762-8D79-74C97644D1E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1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gen punkt 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41378"/>
          </a:xfrm>
        </p:spPr>
        <p:txBody>
          <a:bodyPr/>
          <a:lstStyle>
            <a:lvl1pPr marL="0" indent="0">
              <a:lnSpc>
                <a:spcPct val="150000"/>
              </a:lnSpc>
              <a:buFont typeface="Wingdings" pitchFamily="2" charset="2"/>
              <a:buNone/>
              <a:defRPr sz="1600"/>
            </a:lvl1pPr>
            <a:lvl2pPr marL="800100" indent="-342900">
              <a:lnSpc>
                <a:spcPct val="150000"/>
              </a:lnSpc>
              <a:buFont typeface="Wingdings" pitchFamily="2" charset="2"/>
              <a:buChar char="§"/>
              <a:defRPr/>
            </a:lvl2pPr>
            <a:lvl3pPr marL="1200150" indent="-285750">
              <a:lnSpc>
                <a:spcPct val="150000"/>
              </a:lnSpc>
              <a:buFont typeface="Wingdings" pitchFamily="2" charset="2"/>
              <a:buChar char="§"/>
              <a:defRPr/>
            </a:lvl3pPr>
            <a:lvl4pPr marL="1657350" indent="-285750">
              <a:lnSpc>
                <a:spcPct val="150000"/>
              </a:lnSpc>
              <a:buFont typeface="Wingdings" pitchFamily="2" charset="2"/>
              <a:buChar char="§"/>
              <a:defRPr/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9EF04-DB26-4701-AE8B-9E7B0D04D08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5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9" name="Tekstboks 7"/>
          <p:cNvSpPr txBox="1">
            <a:spLocks noChangeArrowheads="1"/>
          </p:cNvSpPr>
          <p:nvPr/>
        </p:nvSpPr>
        <p:spPr bwMode="auto">
          <a:xfrm>
            <a:off x="7524750" y="6477000"/>
            <a:ext cx="151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a-DK" sz="800" smtClean="0">
                <a:solidFill>
                  <a:srgbClr val="660066"/>
                </a:solidFill>
                <a:hlinkClick r:id="rId3" action="ppaction://hlinksldjump"/>
              </a:rPr>
              <a:t>Kapiteloversigt - klik her …</a:t>
            </a:r>
            <a:endParaRPr lang="da-DK" sz="800" smtClean="0">
              <a:solidFill>
                <a:srgbClr val="66006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0" name="Pladsholder til sidefod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54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gen animation Titel og indholdsobjekt uden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9" name="Tekstboks 7"/>
          <p:cNvSpPr txBox="1">
            <a:spLocks noChangeArrowheads="1"/>
          </p:cNvSpPr>
          <p:nvPr/>
        </p:nvSpPr>
        <p:spPr bwMode="auto">
          <a:xfrm>
            <a:off x="7524750" y="6477000"/>
            <a:ext cx="1511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a-DK" sz="800" smtClean="0">
                <a:solidFill>
                  <a:srgbClr val="660066"/>
                </a:solidFill>
                <a:hlinkClick r:id="rId3" action="ppaction://hlinksldjump"/>
              </a:rPr>
              <a:t>Kapiteloversigt - klik her …</a:t>
            </a:r>
            <a:endParaRPr lang="da-DK" sz="800" smtClean="0">
              <a:solidFill>
                <a:srgbClr val="660066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766" y="1484784"/>
            <a:ext cx="8064896" cy="504056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8FB018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marL="914400" indent="0">
              <a:buNone/>
              <a:defRPr sz="2400">
                <a:latin typeface="Arial" pitchFamily="34" charset="0"/>
                <a:cs typeface="Arial" pitchFamily="34" charset="0"/>
              </a:defRPr>
            </a:lvl3pPr>
            <a:lvl4pPr marL="1371600" indent="0">
              <a:buNone/>
              <a:defRPr sz="2400">
                <a:latin typeface="Arial" pitchFamily="34" charset="0"/>
                <a:cs typeface="Arial" pitchFamily="34" charset="0"/>
              </a:defRPr>
            </a:lvl4pPr>
            <a:lvl5pPr marL="1828800" indent="0"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5pPr>
            <a:lvl6pPr marL="2286000" indent="0">
              <a:buClr>
                <a:srgbClr val="660066"/>
              </a:buClr>
              <a:buFont typeface="Arial" panose="020B0604020202020204" pitchFamily="34" charset="0"/>
              <a:buNone/>
              <a:defRPr sz="24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1"/>
          </p:nvPr>
        </p:nvSpPr>
        <p:spPr>
          <a:xfrm>
            <a:off x="467544" y="620688"/>
            <a:ext cx="5761806" cy="400050"/>
          </a:xfrm>
        </p:spPr>
        <p:txBody>
          <a:bodyPr anchor="ctr"/>
          <a:lstStyle>
            <a:lvl1pPr marL="0" indent="0" algn="l">
              <a:buFont typeface="Courier New" pitchFamily="49" charset="0"/>
              <a:buNone/>
              <a:defRPr sz="160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idx="12"/>
          </p:nvPr>
        </p:nvSpPr>
        <p:spPr>
          <a:xfrm>
            <a:off x="1043608" y="2060848"/>
            <a:ext cx="7560840" cy="4187924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50000"/>
              </a:lnSpc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 marL="1143000" indent="-228600">
              <a:lnSpc>
                <a:spcPct val="150000"/>
              </a:lnSpc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1600200" indent="-228600">
              <a:lnSpc>
                <a:spcPct val="150000"/>
              </a:lnSpc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114550" indent="-285750">
              <a:lnSpc>
                <a:spcPct val="150000"/>
              </a:lnSpc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  <a:lvl6pPr marL="2514600" indent="-228600">
              <a:lnSpc>
                <a:spcPct val="100000"/>
              </a:lnSpc>
              <a:buClr>
                <a:srgbClr val="660066"/>
              </a:buClr>
              <a:buFont typeface="Courier New" pitchFamily="49" charset="0"/>
              <a:buChar char="o"/>
              <a:defRPr sz="1100"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0" name="Pladsholder til sidefod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7245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72B76-5768-4F71-B56A-247612A6B83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8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484783"/>
            <a:ext cx="40386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484783"/>
            <a:ext cx="4038600" cy="46413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791BA-6ECA-4B3D-B212-01E5904984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4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484784"/>
            <a:ext cx="9144000" cy="489654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BFFEA-31D1-4298-9652-98A7E6C0A28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4835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da-DK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52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453188"/>
            <a:ext cx="31686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27000">
              <a:schemeClr val="accent1"/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 baseline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308725"/>
            <a:ext cx="1090612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>
                    <a:lumMod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A46F24D-5A43-4F30-A11A-E1D403B36B6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0" name="Line 8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15888"/>
            <a:ext cx="3284537" cy="1384300"/>
          </a:xfrm>
          <a:prstGeom prst="rect">
            <a:avLst/>
          </a:prstGeom>
          <a:noFill/>
          <a:ln>
            <a:noFill/>
          </a:ln>
          <a:effectLst>
            <a:outerShdw sx="999" sy="999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400">
          <a:solidFill>
            <a:srgbClr val="606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000">
          <a:solidFill>
            <a:srgbClr val="606060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>
          <a:solidFill>
            <a:srgbClr val="606060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rgbClr val="606060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rgbClr val="606060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1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38"/>
          <a:stretch/>
        </p:blipFill>
        <p:spPr>
          <a:xfrm>
            <a:off x="0" y="1015068"/>
            <a:ext cx="9144000" cy="5486400"/>
          </a:xfrm>
          <a:prstGeom prst="rect">
            <a:avLst/>
          </a:prstGeom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4835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da-DK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7275"/>
            <a:ext cx="8229600" cy="5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565900"/>
            <a:ext cx="31686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27000">
              <a:schemeClr val="accent1"/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 baseline="0">
                <a:solidFill>
                  <a:schemeClr val="bg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a-DK"/>
              <a:t>© Mercantec 2014</a:t>
            </a:r>
            <a:endParaRPr lang="da-DK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5875" y="6494463"/>
            <a:ext cx="1090613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>
                    <a:lumMod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1CAD2A6-25F4-44B2-91BD-4BC364A3299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0" y="949325"/>
            <a:ext cx="9144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2056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620"/>
          <a:stretch>
            <a:fillRect/>
          </a:stretch>
        </p:blipFill>
        <p:spPr bwMode="auto">
          <a:xfrm>
            <a:off x="6407150" y="115888"/>
            <a:ext cx="2457450" cy="698500"/>
          </a:xfrm>
          <a:prstGeom prst="rect">
            <a:avLst/>
          </a:prstGeom>
          <a:noFill/>
          <a:ln>
            <a:noFill/>
          </a:ln>
          <a:effectLst>
            <a:outerShdw sx="999" sy="999" algn="tl" rotWithShape="0">
              <a:srgbClr val="33333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44" r:id="rId2"/>
    <p:sldLayoutId id="2147483845" r:id="rId3"/>
    <p:sldLayoutId id="2147483846" r:id="rId4"/>
    <p:sldLayoutId id="2147483847" r:id="rId5"/>
    <p:sldLayoutId id="2147483864" r:id="rId6"/>
    <p:sldLayoutId id="2147483865" r:id="rId7"/>
    <p:sldLayoutId id="2147483848" r:id="rId8"/>
    <p:sldLayoutId id="2147483849" r:id="rId9"/>
    <p:sldLayoutId id="2147483850" r:id="rId10"/>
    <p:sldLayoutId id="2147483851" r:id="rId11"/>
    <p:sldLayoutId id="2147483866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60606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400">
          <a:solidFill>
            <a:srgbClr val="606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2000">
          <a:solidFill>
            <a:srgbClr val="606060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>
          <a:solidFill>
            <a:srgbClr val="606060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rgbClr val="606060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7030A0"/>
        </a:buClr>
        <a:buFont typeface="Wingdings" pitchFamily="2" charset="2"/>
        <a:buChar char="§"/>
        <a:defRPr sz="1600">
          <a:solidFill>
            <a:srgbClr val="606060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143250" y="2462213"/>
            <a:ext cx="5611813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a-DK" sz="4000" dirty="0" smtClean="0">
                <a:latin typeface="Arial" charset="0"/>
                <a:cs typeface="Arial" charset="0"/>
              </a:rPr>
              <a:t>IT-Kravspecifikation</a:t>
            </a:r>
            <a:endParaRPr lang="da-DK" sz="4000" dirty="0" smtClean="0">
              <a:latin typeface="Arial" charset="0"/>
              <a:cs typeface="Arial" charset="0"/>
            </a:endParaRPr>
          </a:p>
        </p:txBody>
      </p:sp>
      <p:sp>
        <p:nvSpPr>
          <p:cNvPr id="18435" name="Undertitel 1"/>
          <p:cNvSpPr>
            <a:spLocks noGrp="1"/>
          </p:cNvSpPr>
          <p:nvPr>
            <p:ph type="subTitle" idx="1"/>
          </p:nvPr>
        </p:nvSpPr>
        <p:spPr>
          <a:xfrm>
            <a:off x="3171825" y="4652963"/>
            <a:ext cx="6400800" cy="1511300"/>
          </a:xfrm>
        </p:spPr>
        <p:txBody>
          <a:bodyPr/>
          <a:lstStyle/>
          <a:p>
            <a:r>
              <a:rPr lang="da-DK" b="1" dirty="0" smtClean="0">
                <a:latin typeface="Arial" charset="0"/>
                <a:cs typeface="Arial" charset="0"/>
              </a:rPr>
              <a:t>Datatekniker H5</a:t>
            </a:r>
            <a:endParaRPr lang="da-DK" dirty="0" smtClean="0">
              <a:latin typeface="Arial" charset="0"/>
              <a:cs typeface="Arial" charset="0"/>
            </a:endParaRPr>
          </a:p>
        </p:txBody>
      </p:sp>
      <p:sp>
        <p:nvSpPr>
          <p:cNvPr id="18436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173413" y="3573463"/>
            <a:ext cx="5614987" cy="1081087"/>
          </a:xfrm>
        </p:spPr>
        <p:txBody>
          <a:bodyPr/>
          <a:lstStyle/>
          <a:p>
            <a:r>
              <a:rPr lang="da-DK" dirty="0" smtClean="0">
                <a:solidFill>
                  <a:srgbClr val="606060"/>
                </a:solidFill>
                <a:latin typeface="Arial" charset="0"/>
                <a:cs typeface="Arial" charset="0"/>
              </a:rPr>
              <a:t>Introduktion</a:t>
            </a:r>
            <a:endParaRPr lang="da-DK" dirty="0" smtClean="0">
              <a:solidFill>
                <a:srgbClr val="60606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latin typeface="Arial" charset="0"/>
                <a:cs typeface="Arial" charset="0"/>
              </a:rPr>
              <a:t>Målpinde</a:t>
            </a:r>
            <a:endParaRPr lang="da-DK" dirty="0" smtClean="0">
              <a:latin typeface="Arial" charset="0"/>
              <a:cs typeface="Arial" charset="0"/>
            </a:endParaRPr>
          </a:p>
        </p:txBody>
      </p:sp>
      <p:sp>
        <p:nvSpPr>
          <p:cNvPr id="19459" name="Pladsholder til indhold 5"/>
          <p:cNvSpPr>
            <a:spLocks noGrp="1"/>
          </p:cNvSpPr>
          <p:nvPr>
            <p:ph idx="1"/>
          </p:nvPr>
        </p:nvSpPr>
        <p:spPr>
          <a:xfrm>
            <a:off x="457200" y="1082675"/>
            <a:ext cx="8250238" cy="1619250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da-DK" sz="1800" dirty="0" smtClean="0">
                <a:latin typeface="Arial" charset="0"/>
                <a:cs typeface="Arial" charset="0"/>
              </a:rPr>
              <a:t>Eleven </a:t>
            </a:r>
            <a:r>
              <a:rPr lang="da-DK" sz="1800" dirty="0">
                <a:latin typeface="Arial" charset="0"/>
                <a:cs typeface="Arial" charset="0"/>
              </a:rPr>
              <a:t>har kendskab til de principper og metoder, der knytter sig til at omsætte virksomhedens, brugernes og kundens krav til produkt- og designkrav, herunder f.eks. brainstorming, interviews, </a:t>
            </a:r>
            <a:r>
              <a:rPr lang="da-DK" sz="1800" dirty="0" err="1">
                <a:latin typeface="Arial" charset="0"/>
                <a:cs typeface="Arial" charset="0"/>
              </a:rPr>
              <a:t>Prototyping</a:t>
            </a:r>
            <a:r>
              <a:rPr lang="da-DK" sz="1800" dirty="0">
                <a:latin typeface="Arial" charset="0"/>
                <a:cs typeface="Arial" charset="0"/>
              </a:rPr>
              <a:t> og </a:t>
            </a:r>
            <a:r>
              <a:rPr lang="da-DK" sz="1800" dirty="0" err="1">
                <a:latin typeface="Arial" charset="0"/>
                <a:cs typeface="Arial" charset="0"/>
              </a:rPr>
              <a:t>Use</a:t>
            </a:r>
            <a:r>
              <a:rPr lang="da-DK" sz="1800" dirty="0">
                <a:latin typeface="Arial" charset="0"/>
                <a:cs typeface="Arial" charset="0"/>
              </a:rPr>
              <a:t> Case teknikken</a:t>
            </a:r>
            <a:r>
              <a:rPr lang="da-DK" sz="1800" dirty="0" smtClean="0">
                <a:latin typeface="Arial" charset="0"/>
                <a:cs typeface="Arial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da-DK" sz="1800" dirty="0">
              <a:latin typeface="Arial" charset="0"/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a-DK" sz="1800" dirty="0" smtClean="0">
                <a:latin typeface="Arial" charset="0"/>
                <a:cs typeface="Arial" charset="0"/>
              </a:rPr>
              <a:t>Eleven </a:t>
            </a:r>
            <a:r>
              <a:rPr lang="da-DK" sz="1800" dirty="0">
                <a:latin typeface="Arial" charset="0"/>
                <a:cs typeface="Arial" charset="0"/>
              </a:rPr>
              <a:t>kan, med udgangspunkt i et produkt- og designkrav, udarbejde en kravspecifikation til et it-system, som skal anvendes i forbindelse med afgivelse/indhentning af tilbud.</a:t>
            </a:r>
          </a:p>
          <a:p>
            <a:pPr marL="285750" indent="-285750">
              <a:buFont typeface="Arial" pitchFamily="34" charset="0"/>
              <a:buChar char="•"/>
            </a:pPr>
            <a:endParaRPr lang="da-DK" sz="1800" dirty="0" smtClean="0">
              <a:latin typeface="Arial" charset="0"/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a-DK" sz="1800" dirty="0" smtClean="0">
                <a:latin typeface="Arial" charset="0"/>
                <a:cs typeface="Arial" charset="0"/>
              </a:rPr>
              <a:t>Eleven </a:t>
            </a:r>
            <a:r>
              <a:rPr lang="da-DK" sz="1800" dirty="0">
                <a:latin typeface="Arial" charset="0"/>
                <a:cs typeface="Arial" charset="0"/>
              </a:rPr>
              <a:t>kan analysere en kravspecifikation i forbindelse med afgivelse/indhentning af tilbud.</a:t>
            </a:r>
          </a:p>
          <a:p>
            <a:pPr marL="285750" indent="-285750">
              <a:buFont typeface="Arial" pitchFamily="34" charset="0"/>
              <a:buChar char="•"/>
            </a:pPr>
            <a:endParaRPr lang="da-DK" sz="1800" dirty="0" smtClean="0">
              <a:latin typeface="Arial" charset="0"/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a-DK" sz="1800" dirty="0" smtClean="0">
                <a:latin typeface="Arial" charset="0"/>
                <a:cs typeface="Arial" charset="0"/>
              </a:rPr>
              <a:t>Eleven </a:t>
            </a:r>
            <a:r>
              <a:rPr lang="da-DK" sz="1800" dirty="0">
                <a:latin typeface="Arial" charset="0"/>
                <a:cs typeface="Arial" charset="0"/>
              </a:rPr>
              <a:t>har kendskab til accepttest.</a:t>
            </a:r>
          </a:p>
          <a:p>
            <a:pPr marL="285750" indent="-285750">
              <a:buFont typeface="Arial" pitchFamily="34" charset="0"/>
              <a:buChar char="•"/>
            </a:pPr>
            <a:endParaRPr lang="da-DK" sz="1800" dirty="0" smtClean="0">
              <a:latin typeface="Arial" charset="0"/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da-DK" sz="1800" dirty="0" smtClean="0">
                <a:latin typeface="Arial" charset="0"/>
                <a:cs typeface="Arial" charset="0"/>
              </a:rPr>
              <a:t>Eleven </a:t>
            </a:r>
            <a:r>
              <a:rPr lang="da-DK" sz="1800" dirty="0">
                <a:latin typeface="Arial" charset="0"/>
                <a:cs typeface="Arial" charset="0"/>
              </a:rPr>
              <a:t>kan, i forbindelse med kravspecifikationen til en softwareopgave, udarbejde dokumentation i f.eks. UML notation.</a:t>
            </a:r>
            <a:endParaRPr lang="da-DK" sz="1800" dirty="0" smtClean="0">
              <a:latin typeface="Arial" charset="0"/>
              <a:cs typeface="Arial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© Mercantec 2014</a:t>
            </a:r>
            <a:endParaRPr lang="da-DK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Arbejdsform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Ugen deles op i to dele</a:t>
            </a:r>
          </a:p>
          <a:p>
            <a:pPr lvl="1"/>
            <a:r>
              <a:rPr lang="da-DK" dirty="0" smtClean="0"/>
              <a:t>Generelt arbejde med metoder og principper for kravspecifikationer</a:t>
            </a:r>
          </a:p>
          <a:p>
            <a:pPr lvl="1"/>
            <a:r>
              <a:rPr lang="da-DK" dirty="0" smtClean="0"/>
              <a:t>Udarbejdelse af en ”svendeprøve” kravspecifikation. Denne skal senere anvendes i faget Systemudvikling</a:t>
            </a:r>
          </a:p>
          <a:p>
            <a:r>
              <a:rPr lang="da-DK" dirty="0" smtClean="0"/>
              <a:t>Der arbejdes i grupper gennem hele første del af forløbet</a:t>
            </a:r>
          </a:p>
          <a:p>
            <a:r>
              <a:rPr lang="da-DK" dirty="0" smtClean="0"/>
              <a:t>Anden del af forløbet kan der efter ønske arbejdes selvstændigt</a:t>
            </a:r>
          </a:p>
          <a:p>
            <a:r>
              <a:rPr lang="da-DK" dirty="0" smtClean="0"/>
              <a:t>Under hele forløbet skrives dagbog der afleveres og indgår i evalueringen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681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Evaluering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På kurset evalueres i ud fra følgende kriterier</a:t>
            </a:r>
          </a:p>
          <a:p>
            <a:r>
              <a:rPr lang="da-DK" dirty="0" smtClean="0"/>
              <a:t>30% Dagbog</a:t>
            </a:r>
          </a:p>
          <a:p>
            <a:r>
              <a:rPr lang="da-DK" dirty="0" smtClean="0"/>
              <a:t>30% Kravspecifikation og testspecifikation fra dag 3</a:t>
            </a:r>
          </a:p>
          <a:p>
            <a:r>
              <a:rPr lang="da-DK" dirty="0" smtClean="0"/>
              <a:t>30% Kravspecifikation fra dag 5</a:t>
            </a:r>
          </a:p>
          <a:p>
            <a:r>
              <a:rPr lang="da-DK" dirty="0" smtClean="0"/>
              <a:t>10% Jeres arbejde og indsats i løbet af ugen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© Mercantec 2014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13789384"/>
      </p:ext>
    </p:extLst>
  </p:cSld>
  <p:clrMapOvr>
    <a:masterClrMapping/>
  </p:clrMapOvr>
</p:sld>
</file>

<file path=ppt/theme/theme1.xml><?xml version="1.0" encoding="utf-8"?>
<a:theme xmlns:a="http://schemas.openxmlformats.org/drawingml/2006/main" name="MercantecOUS">
  <a:themeElements>
    <a:clrScheme name="Mercante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rcante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rcante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mpakt">
  <a:themeElements>
    <a:clrScheme name="Mercante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rcante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ercante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rcante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rcante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MercantecOUS</Template>
  <TotalTime>48</TotalTime>
  <Words>224</Words>
  <Application>Microsoft Office PowerPoint</Application>
  <PresentationFormat>Skærmshow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Diastitler</vt:lpstr>
      </vt:variant>
      <vt:variant>
        <vt:i4>4</vt:i4>
      </vt:variant>
    </vt:vector>
  </HeadingPairs>
  <TitlesOfParts>
    <vt:vector size="9" baseType="lpstr">
      <vt:lpstr>Arial</vt:lpstr>
      <vt:lpstr>Wingdings</vt:lpstr>
      <vt:lpstr>Times New Roman</vt:lpstr>
      <vt:lpstr>MercantecOUS</vt:lpstr>
      <vt:lpstr>Kompakt</vt:lpstr>
      <vt:lpstr>IT-Kravspecifikation</vt:lpstr>
      <vt:lpstr>Målpinde</vt:lpstr>
      <vt:lpstr>Arbejdsform</vt:lpstr>
      <vt:lpstr>Evaluering</vt:lpstr>
    </vt:vector>
  </TitlesOfParts>
  <Company>Mercantec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IT-Kravspecifikation</dc:title>
  <dc:creator>Orla Utoft Sørensen</dc:creator>
  <cp:lastModifiedBy>Orla Utoft Sørensen</cp:lastModifiedBy>
  <cp:revision>5</cp:revision>
  <cp:lastPrinted>2014-03-21T08:13:03Z</cp:lastPrinted>
  <dcterms:created xsi:type="dcterms:W3CDTF">2015-10-13T12:16:53Z</dcterms:created>
  <dcterms:modified xsi:type="dcterms:W3CDTF">2015-10-13T13:05:05Z</dcterms:modified>
</cp:coreProperties>
</file>