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49" r:id="rId3"/>
    <p:sldId id="350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284" r:id="rId15"/>
    <p:sldId id="290" r:id="rId16"/>
    <p:sldId id="285" r:id="rId17"/>
    <p:sldId id="286" r:id="rId18"/>
    <p:sldId id="287" r:id="rId19"/>
    <p:sldId id="288" r:id="rId20"/>
    <p:sldId id="289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314" r:id="rId30"/>
    <p:sldId id="351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15" r:id="rId62"/>
    <p:sldId id="35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195" autoAdjust="0"/>
    <p:restoredTop sz="95525" autoAdjust="0"/>
  </p:normalViewPr>
  <p:slideViewPr>
    <p:cSldViewPr>
      <p:cViewPr varScale="1">
        <p:scale>
          <a:sx n="87" d="100"/>
          <a:sy n="87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28600"/>
            <a:ext cx="8431213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17638"/>
            <a:ext cx="4130675" cy="4906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64075" y="1417638"/>
            <a:ext cx="4132263" cy="49069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228600"/>
            <a:ext cx="8431213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81000" y="1417638"/>
            <a:ext cx="4130675" cy="49069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4075" y="1417638"/>
            <a:ext cx="4132263" cy="4906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gi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gif"/><Relationship Id="rId4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gif"/><Relationship Id="rId4" Type="http://schemas.openxmlformats.org/officeDocument/2006/relationships/oleObject" Target="../embeddings/oleObject6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628775"/>
            <a:ext cx="7777162" cy="4535488"/>
          </a:xfrm>
        </p:spPr>
        <p:txBody>
          <a:bodyPr>
            <a:normAutofit/>
          </a:bodyPr>
          <a:lstStyle/>
          <a:p>
            <a:pPr eaLnBrk="1" hangingPunct="1"/>
            <a:endParaRPr lang="da-DK" b="1" dirty="0" smtClean="0">
              <a:solidFill>
                <a:schemeClr val="tx1"/>
              </a:solidFill>
            </a:endParaRPr>
          </a:p>
          <a:p>
            <a:pPr eaLnBrk="1" hangingPunct="1"/>
            <a:endParaRPr lang="da-DK" sz="54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da-DK" sz="5400" b="1" dirty="0" smtClean="0">
                <a:solidFill>
                  <a:schemeClr val="tx1"/>
                </a:solidFill>
              </a:rPr>
              <a:t>SERVER I</a:t>
            </a:r>
          </a:p>
          <a:p>
            <a:pPr eaLnBrk="1" hangingPunct="1"/>
            <a:endParaRPr lang="da-DK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da-DK" b="1" dirty="0" smtClean="0">
                <a:solidFill>
                  <a:schemeClr val="tx1"/>
                </a:solidFill>
              </a:rPr>
              <a:t>SLIDE: 6</a:t>
            </a:r>
          </a:p>
          <a:p>
            <a:pPr eaLnBrk="1" hangingPunct="1"/>
            <a:endParaRPr lang="da-DK" b="1" dirty="0" smtClean="0">
              <a:solidFill>
                <a:schemeClr val="tx1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14763" y="0"/>
            <a:ext cx="532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/>
          </a:p>
        </p:txBody>
      </p:sp>
      <p:pic>
        <p:nvPicPr>
          <p:cNvPr id="5" name="Picture 4" descr="logo_dania_web_200p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0"/>
            <a:ext cx="1905000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2272013_12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_02272013_123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_02272013_123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_02272013_140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SERVER I</a:t>
            </a:r>
            <a:endParaRPr lang="en-US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6025" y="2441575"/>
            <a:ext cx="67119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SERVER I</a:t>
            </a:r>
            <a:endParaRPr lang="en-US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2138363"/>
            <a:ext cx="60198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SERVER I</a:t>
            </a:r>
            <a:endParaRPr lang="en-US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050" y="1765300"/>
            <a:ext cx="65659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SERVER I</a:t>
            </a:r>
            <a:endParaRPr lang="en-US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1762125"/>
            <a:ext cx="7683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SERVER I</a:t>
            </a:r>
            <a:endParaRPr lang="en-US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71538"/>
            <a:ext cx="79248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SERVER I</a:t>
            </a:r>
            <a:endParaRPr lang="en-US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638" y="871538"/>
            <a:ext cx="73247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SERVER I</a:t>
            </a:r>
            <a:endParaRPr lang="en-US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da-DK" sz="4400" b="1" dirty="0" smtClean="0">
                <a:solidFill>
                  <a:schemeClr val="tx1"/>
                </a:solidFill>
              </a:rPr>
              <a:t>Topics: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sz="4400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Objective </a:t>
            </a:r>
            <a:r>
              <a:rPr lang="en-US" sz="4400" b="1" dirty="0" smtClean="0">
                <a:solidFill>
                  <a:schemeClr val="tx1"/>
                </a:solidFill>
              </a:rPr>
              <a:t>4.3: Deploy and configure the </a:t>
            </a:r>
            <a:r>
              <a:rPr lang="en-US" sz="4400" b="1" dirty="0" smtClean="0">
                <a:solidFill>
                  <a:srgbClr val="0070C0"/>
                </a:solidFill>
              </a:rPr>
              <a:t>DNS service</a:t>
            </a:r>
          </a:p>
          <a:p>
            <a:pPr marL="514350" indent="-514350" algn="l">
              <a:buFont typeface="Arial" pitchFamily="34" charset="0"/>
              <a:buChar char="•"/>
            </a:pPr>
            <a:r>
              <a:rPr lang="en-US" sz="4400" b="1" dirty="0" smtClean="0">
                <a:solidFill>
                  <a:schemeClr val="tx1"/>
                </a:solidFill>
              </a:rPr>
              <a:t>Objective 5.1: Install </a:t>
            </a:r>
            <a:r>
              <a:rPr lang="en-US" sz="4400" b="1" dirty="0" smtClean="0">
                <a:solidFill>
                  <a:srgbClr val="0070C0"/>
                </a:solidFill>
              </a:rPr>
              <a:t>domain controllers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endParaRPr lang="da-DK" sz="4400" b="1" u="sng" dirty="0" smtClean="0">
              <a:solidFill>
                <a:srgbClr val="0070C0"/>
              </a:solidFill>
            </a:endParaRP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da-DK" sz="4400" b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The Start Of Authority (SOA) tab on a DNS server’s Properties sheet</a:t>
            </a:r>
            <a:endParaRPr lang="en-US" sz="2000" b="1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143000"/>
            <a:ext cx="39433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52400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Forwarders tab on a DNS server’s Properties sheet</a:t>
            </a:r>
            <a:endParaRPr lang="en-US" b="1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39433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DNS reverse lookup domain</a:t>
            </a:r>
            <a:endParaRPr lang="en-US" b="1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762000"/>
            <a:ext cx="4765675" cy="53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Valid zones must consist of contiguous domains</a:t>
            </a:r>
            <a:endParaRPr lang="en-US" sz="2400" b="1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3038" y="1162050"/>
            <a:ext cx="62579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The New Host dialog box</a:t>
            </a:r>
            <a:endParaRPr lang="en-US" sz="2400" b="1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1788" y="1709738"/>
            <a:ext cx="34004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A Reverse Lookup Zone Name page in the New Zone Wizard </a:t>
            </a:r>
            <a:endParaRPr lang="en-US" sz="2400" b="1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8838" y="1524000"/>
            <a:ext cx="4886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The Change Zone Replication Scope dialog box </a:t>
            </a:r>
            <a:endParaRPr lang="en-US" sz="2400" b="1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113" y="1966913"/>
            <a:ext cx="42957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The Root Hints tab on a DNS server’s Properties sheet </a:t>
            </a:r>
            <a:endParaRPr lang="en-US" sz="2400" b="1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0325" y="1143000"/>
            <a:ext cx="39433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The Root Hints tab on a DNS server’s Properties sheet </a:t>
            </a:r>
            <a:endParaRPr lang="en-US" sz="2400" b="1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0325" y="1143000"/>
            <a:ext cx="39433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14763" y="0"/>
            <a:ext cx="532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/>
          </a:p>
        </p:txBody>
      </p:sp>
      <p:pic>
        <p:nvPicPr>
          <p:cNvPr id="5" name="Picture 4" descr="logo_dania_web_200p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0"/>
            <a:ext cx="1905000" cy="771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152400"/>
            <a:ext cx="63246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 smtClean="0"/>
              <a:t>Recursive query vs. Iterative query</a:t>
            </a:r>
            <a:endParaRPr lang="en-US" dirty="0"/>
          </a:p>
        </p:txBody>
      </p:sp>
      <p:pic>
        <p:nvPicPr>
          <p:cNvPr id="8" name="Picture 7" descr="Untitle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0691" y="1143000"/>
            <a:ext cx="5454670" cy="5302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SERVER I</a:t>
            </a:r>
            <a:endParaRPr lang="en-US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/>
          </a:bodyPr>
          <a:lstStyle/>
          <a:p>
            <a:pPr marL="514350" indent="-514350"/>
            <a:endParaRPr lang="en-US" sz="7200" b="1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en-US" sz="7200" b="1" dirty="0" smtClean="0">
                <a:solidFill>
                  <a:schemeClr val="tx1"/>
                </a:solidFill>
              </a:rPr>
              <a:t>Objective </a:t>
            </a:r>
            <a:r>
              <a:rPr lang="en-US" sz="7200" b="1" dirty="0" smtClean="0">
                <a:solidFill>
                  <a:schemeClr val="tx1"/>
                </a:solidFill>
              </a:rPr>
              <a:t>4.3: Deploy and configure the </a:t>
            </a:r>
            <a:r>
              <a:rPr lang="en-US" sz="7200" b="1" dirty="0" smtClean="0">
                <a:solidFill>
                  <a:srgbClr val="0070C0"/>
                </a:solidFill>
              </a:rPr>
              <a:t>DNS service</a:t>
            </a: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da-DK" sz="4400" b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SERVER I</a:t>
            </a:r>
            <a:endParaRPr lang="en-US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/>
          </a:bodyPr>
          <a:lstStyle/>
          <a:p>
            <a:pPr marL="514350" indent="-514350"/>
            <a:endParaRPr lang="en-US" sz="7200" b="1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en-US" sz="7200" b="1" dirty="0" smtClean="0">
                <a:solidFill>
                  <a:schemeClr val="tx1"/>
                </a:solidFill>
              </a:rPr>
              <a:t>Objective 5.1: Install </a:t>
            </a:r>
            <a:r>
              <a:rPr lang="en-US" sz="7200" b="1" dirty="0" smtClean="0">
                <a:solidFill>
                  <a:srgbClr val="0070C0"/>
                </a:solidFill>
              </a:rPr>
              <a:t>Domain Controllers </a:t>
            </a:r>
            <a:endParaRPr lang="da-DK" sz="7200" b="1" u="sng" dirty="0" smtClean="0">
              <a:solidFill>
                <a:srgbClr val="0070C0"/>
              </a:solidFill>
            </a:endParaRPr>
          </a:p>
          <a:p>
            <a:pPr marL="514350" indent="-514350"/>
            <a:endParaRPr lang="en-US" sz="7200" b="1" dirty="0" smtClean="0">
              <a:solidFill>
                <a:srgbClr val="0070C0"/>
              </a:solidFill>
            </a:endParaRP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sz="4400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da-DK" sz="4400" b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Why AD ?</a:t>
            </a:r>
            <a:endParaRPr lang="en-US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7" name="Picture 6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914400"/>
            <a:ext cx="7223760" cy="5602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Why AD ?</a:t>
            </a:r>
            <a:endParaRPr lang="en-US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5" name="Picture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6634" y="914400"/>
            <a:ext cx="7734511" cy="5590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What AD is ?</a:t>
            </a:r>
            <a:endParaRPr lang="en-US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/>
          </a:bodyPr>
          <a:lstStyle/>
          <a:p>
            <a:pPr marL="514350" indent="-514350" algn="l">
              <a:buFont typeface="Wingdings" pitchFamily="2" charset="2"/>
              <a:buChar char="q"/>
            </a:pPr>
            <a:r>
              <a:rPr lang="da-DK" dirty="0" smtClean="0">
                <a:solidFill>
                  <a:schemeClr val="tx1"/>
                </a:solidFill>
              </a:rPr>
              <a:t>A Database (NTDS.DIT) ON A Domain Controller</a:t>
            </a:r>
          </a:p>
          <a:p>
            <a:pPr marL="514350" indent="-514350" algn="l">
              <a:buFont typeface="Wingdings" pitchFamily="2" charset="2"/>
              <a:buChar char="q"/>
            </a:pPr>
            <a:r>
              <a:rPr lang="da-DK" dirty="0" smtClean="0">
                <a:solidFill>
                  <a:schemeClr val="tx1"/>
                </a:solidFill>
              </a:rPr>
              <a:t>BASED on X.500 / LDAP</a:t>
            </a:r>
          </a:p>
          <a:p>
            <a:pPr marL="514350" indent="-514350" algn="l">
              <a:buFont typeface="Wingdings" pitchFamily="2" charset="2"/>
              <a:buChar char="q"/>
            </a:pPr>
            <a:r>
              <a:rPr lang="da-DK" dirty="0" smtClean="0">
                <a:solidFill>
                  <a:schemeClr val="tx1"/>
                </a:solidFill>
              </a:rPr>
              <a:t>USES KERBEROS</a:t>
            </a:r>
          </a:p>
          <a:p>
            <a:pPr marL="514350" indent="-514350" algn="l">
              <a:buFont typeface="Wingdings" pitchFamily="2" charset="2"/>
              <a:buChar char="q"/>
            </a:pPr>
            <a:r>
              <a:rPr lang="da-DK" dirty="0" smtClean="0">
                <a:solidFill>
                  <a:schemeClr val="tx1"/>
                </a:solidFill>
              </a:rPr>
              <a:t>CONSISTENT SYNC ACROSS PEER DC’s</a:t>
            </a:r>
          </a:p>
          <a:p>
            <a:pPr marL="514350" indent="-514350" algn="l">
              <a:buFont typeface="Wingdings" pitchFamily="2" charset="2"/>
              <a:buChar char="q"/>
            </a:pPr>
            <a:r>
              <a:rPr lang="da-DK" dirty="0" smtClean="0">
                <a:solidFill>
                  <a:schemeClr val="tx1"/>
                </a:solidFill>
              </a:rPr>
              <a:t>EXTENSIBLE</a:t>
            </a:r>
          </a:p>
          <a:p>
            <a:pPr marL="514350" indent="-514350" algn="l">
              <a:buFont typeface="Wingdings" pitchFamily="2" charset="2"/>
              <a:buChar char="q"/>
            </a:pPr>
            <a:r>
              <a:rPr lang="da-DK" dirty="0" smtClean="0">
                <a:solidFill>
                  <a:schemeClr val="tx1"/>
                </a:solidFill>
              </a:rPr>
              <a:t>INTEROPERATES WITH OTHER DOMAINS / FORESTS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da-DK" b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AD STRUCTURE</a:t>
            </a:r>
            <a:endParaRPr lang="en-US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/>
          </a:bodyPr>
          <a:lstStyle/>
          <a:p>
            <a:pPr marL="514350" indent="-514350" algn="l">
              <a:buFont typeface="Wingdings" pitchFamily="2" charset="2"/>
              <a:buChar char="q"/>
            </a:pPr>
            <a:r>
              <a:rPr lang="da-DK" dirty="0" smtClean="0">
                <a:solidFill>
                  <a:schemeClr val="tx1"/>
                </a:solidFill>
              </a:rPr>
              <a:t>DOMAIN</a:t>
            </a:r>
          </a:p>
          <a:p>
            <a:pPr marL="514350" indent="-514350" algn="l">
              <a:buFont typeface="Wingdings" pitchFamily="2" charset="2"/>
              <a:buChar char="q"/>
            </a:pPr>
            <a:r>
              <a:rPr lang="da-DK" dirty="0" smtClean="0">
                <a:solidFill>
                  <a:schemeClr val="tx1"/>
                </a:solidFill>
              </a:rPr>
              <a:t>TREE</a:t>
            </a:r>
          </a:p>
          <a:p>
            <a:pPr marL="514350" indent="-514350" algn="l">
              <a:buFont typeface="Wingdings" pitchFamily="2" charset="2"/>
              <a:buChar char="q"/>
            </a:pPr>
            <a:r>
              <a:rPr lang="da-DK" dirty="0" smtClean="0">
                <a:solidFill>
                  <a:schemeClr val="tx1"/>
                </a:solidFill>
              </a:rPr>
              <a:t>FOREST</a:t>
            </a:r>
          </a:p>
          <a:p>
            <a:pPr marL="514350" indent="-514350" algn="l">
              <a:buFont typeface="Wingdings" pitchFamily="2" charset="2"/>
              <a:buChar char="q"/>
            </a:pPr>
            <a:r>
              <a:rPr lang="da-DK" dirty="0" smtClean="0">
                <a:solidFill>
                  <a:schemeClr val="tx1"/>
                </a:solidFill>
              </a:rPr>
              <a:t>TRUST</a:t>
            </a:r>
          </a:p>
          <a:p>
            <a:pPr marL="514350" indent="-514350" algn="l">
              <a:buFont typeface="Wingdings" pitchFamily="2" charset="2"/>
              <a:buChar char="q"/>
            </a:pPr>
            <a:r>
              <a:rPr lang="da-DK" dirty="0" smtClean="0">
                <a:solidFill>
                  <a:schemeClr val="tx1"/>
                </a:solidFill>
              </a:rPr>
              <a:t>FEDERATION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da-DK" b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AD OBJECTS</a:t>
            </a:r>
            <a:endParaRPr lang="en-US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/>
          </a:bodyPr>
          <a:lstStyle/>
          <a:p>
            <a:pPr marL="514350" indent="-514350" algn="l">
              <a:buFont typeface="Wingdings" pitchFamily="2" charset="2"/>
              <a:buChar char="q"/>
            </a:pPr>
            <a:r>
              <a:rPr lang="da-DK" dirty="0" smtClean="0">
                <a:solidFill>
                  <a:schemeClr val="tx1"/>
                </a:solidFill>
              </a:rPr>
              <a:t>USERS</a:t>
            </a:r>
          </a:p>
          <a:p>
            <a:pPr marL="514350" indent="-514350" algn="l">
              <a:buFont typeface="Wingdings" pitchFamily="2" charset="2"/>
              <a:buChar char="q"/>
            </a:pPr>
            <a:r>
              <a:rPr lang="da-DK" dirty="0" smtClean="0">
                <a:solidFill>
                  <a:schemeClr val="tx1"/>
                </a:solidFill>
              </a:rPr>
              <a:t>GROUP</a:t>
            </a:r>
          </a:p>
          <a:p>
            <a:pPr marL="514350" indent="-514350" algn="l">
              <a:buFont typeface="Wingdings" pitchFamily="2" charset="2"/>
              <a:buChar char="q"/>
            </a:pPr>
            <a:r>
              <a:rPr lang="da-DK" dirty="0" smtClean="0">
                <a:solidFill>
                  <a:schemeClr val="tx1"/>
                </a:solidFill>
              </a:rPr>
              <a:t>COMPUTER</a:t>
            </a:r>
          </a:p>
          <a:p>
            <a:pPr marL="514350" indent="-514350" algn="l">
              <a:buFont typeface="Wingdings" pitchFamily="2" charset="2"/>
              <a:buChar char="q"/>
            </a:pPr>
            <a:r>
              <a:rPr lang="da-DK" dirty="0" smtClean="0">
                <a:solidFill>
                  <a:schemeClr val="tx1"/>
                </a:solidFill>
              </a:rPr>
              <a:t>OU (ORGANIZATION UNIT)</a:t>
            </a:r>
          </a:p>
          <a:p>
            <a:pPr marL="514350" indent="-514350" algn="l">
              <a:buFont typeface="Wingdings" pitchFamily="2" charset="2"/>
              <a:buChar char="q"/>
            </a:pPr>
            <a:r>
              <a:rPr lang="da-DK" dirty="0" smtClean="0">
                <a:solidFill>
                  <a:schemeClr val="tx1"/>
                </a:solidFill>
              </a:rPr>
              <a:t>SITE</a:t>
            </a:r>
          </a:p>
          <a:p>
            <a:pPr marL="514350" indent="-514350" algn="l">
              <a:buFont typeface="Wingdings" pitchFamily="2" charset="2"/>
              <a:buChar char="q"/>
            </a:pPr>
            <a:r>
              <a:rPr lang="da-DK" dirty="0" smtClean="0">
                <a:solidFill>
                  <a:schemeClr val="tx1"/>
                </a:solidFill>
              </a:rPr>
              <a:t>SITE LINKS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da-DK" b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Standards</a:t>
            </a: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LDAP</a:t>
            </a:r>
          </a:p>
          <a:p>
            <a:pPr lvl="1"/>
            <a:r>
              <a:rPr lang="en-US" sz="2400"/>
              <a:t>Low-Level API to Active Directory</a:t>
            </a:r>
          </a:p>
          <a:p>
            <a:r>
              <a:rPr lang="en-US" sz="2800"/>
              <a:t>X.500</a:t>
            </a:r>
          </a:p>
          <a:p>
            <a:pPr lvl="1"/>
            <a:r>
              <a:rPr lang="en-US" sz="2400"/>
              <a:t>Active Directory Structure</a:t>
            </a:r>
          </a:p>
          <a:p>
            <a:pPr lvl="1"/>
            <a:r>
              <a:rPr lang="en-US" sz="2400"/>
              <a:t>Not fully standard-compliant</a:t>
            </a:r>
          </a:p>
          <a:p>
            <a:r>
              <a:rPr lang="en-US" sz="2800"/>
              <a:t>DNS</a:t>
            </a:r>
          </a:p>
          <a:p>
            <a:pPr lvl="1"/>
            <a:r>
              <a:rPr lang="en-US" sz="2400"/>
              <a:t>Resource Location</a:t>
            </a:r>
          </a:p>
          <a:p>
            <a:pPr lvl="1"/>
            <a:r>
              <a:rPr lang="en-US" sz="2400"/>
              <a:t>Extensions, e. G. „Dynamic DNS“</a:t>
            </a:r>
          </a:p>
          <a:p>
            <a:r>
              <a:rPr lang="en-US" sz="2800"/>
              <a:t>Kerberos</a:t>
            </a:r>
          </a:p>
          <a:p>
            <a:pPr lvl="1"/>
            <a:r>
              <a:rPr lang="en-US" sz="2400"/>
              <a:t>Authentication</a:t>
            </a:r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51" name="AutoShape 2091"/>
          <p:cNvSpPr>
            <a:spLocks noChangeArrowheads="1"/>
          </p:cNvSpPr>
          <p:nvPr/>
        </p:nvSpPr>
        <p:spPr bwMode="auto">
          <a:xfrm rot="8100000">
            <a:off x="5562600" y="3998913"/>
            <a:ext cx="2779713" cy="2768600"/>
          </a:xfrm>
          <a:prstGeom prst="rtTriangle">
            <a:avLst/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43010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Active Directory Structure</a:t>
            </a:r>
          </a:p>
        </p:txBody>
      </p:sp>
      <p:sp>
        <p:nvSpPr>
          <p:cNvPr id="43011" name="Rectangle 2051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17638"/>
            <a:ext cx="4724400" cy="1782762"/>
          </a:xfrm>
        </p:spPr>
        <p:txBody>
          <a:bodyPr/>
          <a:lstStyle/>
          <a:p>
            <a:r>
              <a:rPr lang="en-US" sz="2800"/>
              <a:t>Hierarchical</a:t>
            </a:r>
          </a:p>
          <a:p>
            <a:r>
              <a:rPr lang="en-US" sz="2800"/>
              <a:t>Base object</a:t>
            </a:r>
            <a:br>
              <a:rPr lang="en-US" sz="2800"/>
            </a:br>
            <a:r>
              <a:rPr lang="en-US" sz="2800"/>
              <a:t>Domain</a:t>
            </a:r>
          </a:p>
        </p:txBody>
      </p:sp>
      <p:sp>
        <p:nvSpPr>
          <p:cNvPr id="43013" name="Oval 2053"/>
          <p:cNvSpPr>
            <a:spLocks noChangeArrowheads="1"/>
          </p:cNvSpPr>
          <p:nvPr/>
        </p:nvSpPr>
        <p:spPr bwMode="auto">
          <a:xfrm>
            <a:off x="6705600" y="3810000"/>
            <a:ext cx="533400" cy="466725"/>
          </a:xfrm>
          <a:prstGeom prst="ellipse">
            <a:avLst/>
          </a:prstGeom>
          <a:gradFill rotWithShape="0">
            <a:gsLst>
              <a:gs pos="0">
                <a:srgbClr val="339966">
                  <a:gamma/>
                  <a:shade val="46275"/>
                  <a:invGamma/>
                </a:srgbClr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200"/>
              <a:t>OU</a:t>
            </a:r>
          </a:p>
        </p:txBody>
      </p:sp>
      <p:grpSp>
        <p:nvGrpSpPr>
          <p:cNvPr id="2" name="Group 2054"/>
          <p:cNvGrpSpPr>
            <a:grpSpLocks/>
          </p:cNvGrpSpPr>
          <p:nvPr/>
        </p:nvGrpSpPr>
        <p:grpSpPr bwMode="auto">
          <a:xfrm>
            <a:off x="4876800" y="1905000"/>
            <a:ext cx="1447800" cy="1441450"/>
            <a:chOff x="2194" y="1283"/>
            <a:chExt cx="983" cy="979"/>
          </a:xfrm>
        </p:grpSpPr>
        <p:sp>
          <p:nvSpPr>
            <p:cNvPr id="43015" name="AutoShape 2055"/>
            <p:cNvSpPr>
              <a:spLocks noChangeArrowheads="1"/>
            </p:cNvSpPr>
            <p:nvPr/>
          </p:nvSpPr>
          <p:spPr bwMode="auto">
            <a:xfrm rot="8100000">
              <a:off x="2194" y="1283"/>
              <a:ext cx="983" cy="979"/>
            </a:xfrm>
            <a:prstGeom prst="rtTriangle">
              <a:avLst/>
            </a:prstGeom>
            <a:gradFill rotWithShape="0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3016" name="Text Box 2056"/>
            <p:cNvSpPr txBox="1">
              <a:spLocks noChangeArrowheads="1"/>
            </p:cNvSpPr>
            <p:nvPr/>
          </p:nvSpPr>
          <p:spPr bwMode="auto">
            <a:xfrm>
              <a:off x="2208" y="1488"/>
              <a:ext cx="912" cy="2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Domain</a:t>
              </a:r>
            </a:p>
          </p:txBody>
        </p:sp>
      </p:grpSp>
      <p:sp>
        <p:nvSpPr>
          <p:cNvPr id="43017" name="Text Box 2057"/>
          <p:cNvSpPr txBox="1">
            <a:spLocks noChangeArrowheads="1"/>
          </p:cNvSpPr>
          <p:nvPr/>
        </p:nvSpPr>
        <p:spPr bwMode="auto">
          <a:xfrm>
            <a:off x="5867400" y="4191000"/>
            <a:ext cx="2165350" cy="779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Domain</a:t>
            </a:r>
          </a:p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43018" name="Oval 2058"/>
          <p:cNvSpPr>
            <a:spLocks noChangeArrowheads="1"/>
          </p:cNvSpPr>
          <p:nvPr/>
        </p:nvSpPr>
        <p:spPr bwMode="auto">
          <a:xfrm>
            <a:off x="7239000" y="4419600"/>
            <a:ext cx="533400" cy="466725"/>
          </a:xfrm>
          <a:prstGeom prst="ellipse">
            <a:avLst/>
          </a:prstGeom>
          <a:gradFill rotWithShape="0">
            <a:gsLst>
              <a:gs pos="0">
                <a:srgbClr val="339966">
                  <a:gamma/>
                  <a:shade val="46275"/>
                  <a:invGamma/>
                </a:srgbClr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200"/>
              <a:t>OU</a:t>
            </a:r>
          </a:p>
        </p:txBody>
      </p:sp>
      <p:sp>
        <p:nvSpPr>
          <p:cNvPr id="43019" name="Oval 2059"/>
          <p:cNvSpPr>
            <a:spLocks noChangeArrowheads="1"/>
          </p:cNvSpPr>
          <p:nvPr/>
        </p:nvSpPr>
        <p:spPr bwMode="auto">
          <a:xfrm>
            <a:off x="6019800" y="4419600"/>
            <a:ext cx="533400" cy="466725"/>
          </a:xfrm>
          <a:prstGeom prst="ellipse">
            <a:avLst/>
          </a:prstGeom>
          <a:gradFill rotWithShape="0">
            <a:gsLst>
              <a:gs pos="0">
                <a:srgbClr val="339966">
                  <a:gamma/>
                  <a:shade val="46275"/>
                  <a:invGamma/>
                </a:srgbClr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200"/>
              <a:t>OU</a:t>
            </a:r>
          </a:p>
        </p:txBody>
      </p:sp>
      <p:sp>
        <p:nvSpPr>
          <p:cNvPr id="43020" name="Line 2060"/>
          <p:cNvSpPr>
            <a:spLocks noChangeShapeType="1"/>
          </p:cNvSpPr>
          <p:nvPr/>
        </p:nvSpPr>
        <p:spPr bwMode="auto">
          <a:xfrm flipH="1" flipV="1">
            <a:off x="7162800" y="4191000"/>
            <a:ext cx="196850" cy="266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21" name="Line 2061"/>
          <p:cNvSpPr>
            <a:spLocks noChangeShapeType="1"/>
          </p:cNvSpPr>
          <p:nvPr/>
        </p:nvSpPr>
        <p:spPr bwMode="auto">
          <a:xfrm flipH="1">
            <a:off x="6477000" y="4191000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22" name="computr2"/>
          <p:cNvSpPr>
            <a:spLocks noEditPoints="1" noChangeArrowheads="1"/>
          </p:cNvSpPr>
          <p:nvPr/>
        </p:nvSpPr>
        <p:spPr bwMode="auto">
          <a:xfrm>
            <a:off x="5486400" y="5181600"/>
            <a:ext cx="609600" cy="609600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printer2"/>
          <p:cNvSpPr>
            <a:spLocks noEditPoints="1" noChangeArrowheads="1"/>
          </p:cNvSpPr>
          <p:nvPr/>
        </p:nvSpPr>
        <p:spPr bwMode="auto">
          <a:xfrm>
            <a:off x="7848600" y="5181600"/>
            <a:ext cx="828675" cy="414338"/>
          </a:xfrm>
          <a:custGeom>
            <a:avLst/>
            <a:gdLst>
              <a:gd name="T0" fmla="*/ 10673 w 21600"/>
              <a:gd name="T1" fmla="*/ 0 h 21600"/>
              <a:gd name="T2" fmla="*/ 19186 w 21600"/>
              <a:gd name="T3" fmla="*/ 0 h 21600"/>
              <a:gd name="T4" fmla="*/ 21600 w 21600"/>
              <a:gd name="T5" fmla="*/ 4703 h 21600"/>
              <a:gd name="T6" fmla="*/ 21600 w 21600"/>
              <a:gd name="T7" fmla="*/ 10800 h 21600"/>
              <a:gd name="T8" fmla="*/ 21600 w 21600"/>
              <a:gd name="T9" fmla="*/ 16548 h 21600"/>
              <a:gd name="T10" fmla="*/ 18042 w 21600"/>
              <a:gd name="T11" fmla="*/ 21600 h 21600"/>
              <a:gd name="T12" fmla="*/ 10673 w 21600"/>
              <a:gd name="T13" fmla="*/ 21600 h 21600"/>
              <a:gd name="T14" fmla="*/ 3176 w 21600"/>
              <a:gd name="T15" fmla="*/ 21600 h 21600"/>
              <a:gd name="T16" fmla="*/ 0 w 21600"/>
              <a:gd name="T17" fmla="*/ 16548 h 21600"/>
              <a:gd name="T18" fmla="*/ 0 w 21600"/>
              <a:gd name="T19" fmla="*/ 10800 h 21600"/>
              <a:gd name="T20" fmla="*/ 0 w 21600"/>
              <a:gd name="T21" fmla="*/ 4703 h 21600"/>
              <a:gd name="T22" fmla="*/ 2414 w 21600"/>
              <a:gd name="T23" fmla="*/ 0 h 21600"/>
              <a:gd name="T24" fmla="*/ 1397 w 21600"/>
              <a:gd name="T25" fmla="*/ 23298 h 21600"/>
              <a:gd name="T26" fmla="*/ 20266 w 21600"/>
              <a:gd name="T27" fmla="*/ 311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10673" y="0"/>
                </a:moveTo>
                <a:lnTo>
                  <a:pt x="19186" y="0"/>
                </a:lnTo>
                <a:lnTo>
                  <a:pt x="21600" y="4703"/>
                </a:lnTo>
                <a:lnTo>
                  <a:pt x="21600" y="10800"/>
                </a:lnTo>
                <a:lnTo>
                  <a:pt x="21600" y="16548"/>
                </a:lnTo>
                <a:lnTo>
                  <a:pt x="18042" y="16548"/>
                </a:lnTo>
                <a:lnTo>
                  <a:pt x="18042" y="21600"/>
                </a:lnTo>
                <a:lnTo>
                  <a:pt x="10673" y="21600"/>
                </a:lnTo>
                <a:lnTo>
                  <a:pt x="3176" y="21600"/>
                </a:lnTo>
                <a:lnTo>
                  <a:pt x="3176" y="16548"/>
                </a:lnTo>
                <a:lnTo>
                  <a:pt x="0" y="16548"/>
                </a:lnTo>
                <a:lnTo>
                  <a:pt x="0" y="10800"/>
                </a:lnTo>
                <a:lnTo>
                  <a:pt x="0" y="4703"/>
                </a:lnTo>
                <a:lnTo>
                  <a:pt x="2414" y="0"/>
                </a:lnTo>
                <a:lnTo>
                  <a:pt x="10673" y="0"/>
                </a:lnTo>
                <a:close/>
              </a:path>
              <a:path w="21600" h="21600" extrusionOk="0">
                <a:moveTo>
                  <a:pt x="0" y="4703"/>
                </a:moveTo>
                <a:lnTo>
                  <a:pt x="3558" y="4703"/>
                </a:lnTo>
                <a:lnTo>
                  <a:pt x="17026" y="4703"/>
                </a:lnTo>
                <a:lnTo>
                  <a:pt x="21600" y="4703"/>
                </a:lnTo>
                <a:lnTo>
                  <a:pt x="0" y="4703"/>
                </a:lnTo>
                <a:moveTo>
                  <a:pt x="16518" y="4703"/>
                </a:moveTo>
                <a:lnTo>
                  <a:pt x="16518" y="10452"/>
                </a:lnTo>
                <a:lnTo>
                  <a:pt x="0" y="10452"/>
                </a:lnTo>
                <a:moveTo>
                  <a:pt x="4320" y="16548"/>
                </a:moveTo>
                <a:lnTo>
                  <a:pt x="4320" y="17419"/>
                </a:lnTo>
                <a:lnTo>
                  <a:pt x="4320" y="20555"/>
                </a:lnTo>
                <a:lnTo>
                  <a:pt x="4320" y="21600"/>
                </a:lnTo>
                <a:lnTo>
                  <a:pt x="4320" y="16548"/>
                </a:lnTo>
                <a:moveTo>
                  <a:pt x="16899" y="16548"/>
                </a:moveTo>
                <a:lnTo>
                  <a:pt x="16899" y="17419"/>
                </a:lnTo>
                <a:lnTo>
                  <a:pt x="16899" y="20555"/>
                </a:lnTo>
                <a:lnTo>
                  <a:pt x="16899" y="21600"/>
                </a:lnTo>
                <a:lnTo>
                  <a:pt x="16899" y="16548"/>
                </a:lnTo>
                <a:moveTo>
                  <a:pt x="15247" y="14981"/>
                </a:moveTo>
                <a:lnTo>
                  <a:pt x="15247" y="10452"/>
                </a:lnTo>
                <a:lnTo>
                  <a:pt x="16899" y="16548"/>
                </a:lnTo>
                <a:lnTo>
                  <a:pt x="18042" y="16548"/>
                </a:lnTo>
                <a:lnTo>
                  <a:pt x="16518" y="10452"/>
                </a:lnTo>
                <a:moveTo>
                  <a:pt x="15247" y="14981"/>
                </a:moveTo>
                <a:lnTo>
                  <a:pt x="15247" y="14981"/>
                </a:lnTo>
                <a:lnTo>
                  <a:pt x="16772" y="17942"/>
                </a:lnTo>
                <a:lnTo>
                  <a:pt x="4447" y="17942"/>
                </a:lnTo>
                <a:lnTo>
                  <a:pt x="5972" y="14981"/>
                </a:lnTo>
                <a:lnTo>
                  <a:pt x="5972" y="10452"/>
                </a:lnTo>
                <a:lnTo>
                  <a:pt x="4320" y="16548"/>
                </a:lnTo>
                <a:lnTo>
                  <a:pt x="3176" y="16548"/>
                </a:lnTo>
                <a:lnTo>
                  <a:pt x="4701" y="10452"/>
                </a:lnTo>
                <a:moveTo>
                  <a:pt x="20202" y="5574"/>
                </a:moveTo>
                <a:lnTo>
                  <a:pt x="20711" y="5574"/>
                </a:lnTo>
                <a:lnTo>
                  <a:pt x="20711" y="7839"/>
                </a:lnTo>
                <a:lnTo>
                  <a:pt x="20202" y="7839"/>
                </a:lnTo>
                <a:lnTo>
                  <a:pt x="20202" y="5574"/>
                </a:lnTo>
                <a:moveTo>
                  <a:pt x="5972" y="14981"/>
                </a:moveTo>
                <a:lnTo>
                  <a:pt x="7496" y="14981"/>
                </a:lnTo>
                <a:lnTo>
                  <a:pt x="13341" y="14981"/>
                </a:lnTo>
                <a:lnTo>
                  <a:pt x="15247" y="1498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3024" name="Object 2064"/>
          <p:cNvGraphicFramePr>
            <a:graphicFrameLocks noChangeAspect="1"/>
          </p:cNvGraphicFramePr>
          <p:nvPr/>
        </p:nvGraphicFramePr>
        <p:xfrm>
          <a:off x="6248400" y="5181600"/>
          <a:ext cx="479425" cy="609600"/>
        </p:xfrm>
        <a:graphic>
          <a:graphicData uri="http://schemas.openxmlformats.org/presentationml/2006/ole">
            <p:oleObj spid="_x0000_s1026" name="Bitmap Image" r:id="rId3" imgW="142933" imgH="181096" progId="PBrush">
              <p:embed/>
            </p:oleObj>
          </a:graphicData>
        </a:graphic>
      </p:graphicFrame>
      <p:graphicFrame>
        <p:nvGraphicFramePr>
          <p:cNvPr id="43025" name="Object 2065"/>
          <p:cNvGraphicFramePr>
            <a:graphicFrameLocks noChangeAspect="1"/>
          </p:cNvGraphicFramePr>
          <p:nvPr/>
        </p:nvGraphicFramePr>
        <p:xfrm>
          <a:off x="7010400" y="5181600"/>
          <a:ext cx="533400" cy="506413"/>
        </p:xfrm>
        <a:graphic>
          <a:graphicData uri="http://schemas.openxmlformats.org/presentationml/2006/ole">
            <p:oleObj spid="_x0000_s1027" name="Bitmap Image" r:id="rId4" imgW="190426" imgH="181096" progId="PBrush">
              <p:embed/>
            </p:oleObj>
          </a:graphicData>
        </a:graphic>
      </p:graphicFrame>
      <p:sp>
        <p:nvSpPr>
          <p:cNvPr id="43026" name="Text Box 2066"/>
          <p:cNvSpPr txBox="1">
            <a:spLocks noChangeArrowheads="1"/>
          </p:cNvSpPr>
          <p:nvPr/>
        </p:nvSpPr>
        <p:spPr bwMode="auto">
          <a:xfrm>
            <a:off x="5562600" y="5867400"/>
            <a:ext cx="2971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Objects</a:t>
            </a:r>
          </a:p>
        </p:txBody>
      </p:sp>
      <p:sp>
        <p:nvSpPr>
          <p:cNvPr id="43027" name="Line 2067"/>
          <p:cNvSpPr>
            <a:spLocks noChangeShapeType="1"/>
          </p:cNvSpPr>
          <p:nvPr/>
        </p:nvSpPr>
        <p:spPr bwMode="auto">
          <a:xfrm flipH="1">
            <a:off x="5791200" y="4811713"/>
            <a:ext cx="300038" cy="36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28" name="Line 2068"/>
          <p:cNvSpPr>
            <a:spLocks noChangeShapeType="1"/>
          </p:cNvSpPr>
          <p:nvPr/>
        </p:nvSpPr>
        <p:spPr bwMode="auto">
          <a:xfrm flipH="1">
            <a:off x="7239000" y="4872038"/>
            <a:ext cx="155575" cy="3095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29" name="Line 2069"/>
          <p:cNvSpPr>
            <a:spLocks noChangeShapeType="1"/>
          </p:cNvSpPr>
          <p:nvPr/>
        </p:nvSpPr>
        <p:spPr bwMode="auto">
          <a:xfrm>
            <a:off x="6397625" y="4860925"/>
            <a:ext cx="155575" cy="320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30" name="Line 2070"/>
          <p:cNvSpPr>
            <a:spLocks noChangeShapeType="1"/>
          </p:cNvSpPr>
          <p:nvPr/>
        </p:nvSpPr>
        <p:spPr bwMode="auto">
          <a:xfrm>
            <a:off x="7700963" y="4805363"/>
            <a:ext cx="376237" cy="376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31" name="Line 2071"/>
          <p:cNvSpPr>
            <a:spLocks noChangeShapeType="1"/>
          </p:cNvSpPr>
          <p:nvPr/>
        </p:nvSpPr>
        <p:spPr bwMode="auto">
          <a:xfrm>
            <a:off x="6627813" y="2628900"/>
            <a:ext cx="328612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072"/>
          <p:cNvGrpSpPr>
            <a:grpSpLocks/>
          </p:cNvGrpSpPr>
          <p:nvPr/>
        </p:nvGrpSpPr>
        <p:grpSpPr bwMode="auto">
          <a:xfrm>
            <a:off x="3810000" y="3657600"/>
            <a:ext cx="1447800" cy="1441450"/>
            <a:chOff x="2194" y="1283"/>
            <a:chExt cx="983" cy="979"/>
          </a:xfrm>
        </p:grpSpPr>
        <p:sp>
          <p:nvSpPr>
            <p:cNvPr id="43033" name="AutoShape 2073"/>
            <p:cNvSpPr>
              <a:spLocks noChangeArrowheads="1"/>
            </p:cNvSpPr>
            <p:nvPr/>
          </p:nvSpPr>
          <p:spPr bwMode="auto">
            <a:xfrm rot="8100000">
              <a:off x="2194" y="1283"/>
              <a:ext cx="983" cy="979"/>
            </a:xfrm>
            <a:prstGeom prst="rtTriangle">
              <a:avLst/>
            </a:prstGeom>
            <a:gradFill rotWithShape="0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3034" name="Text Box 2074"/>
            <p:cNvSpPr txBox="1">
              <a:spLocks noChangeArrowheads="1"/>
            </p:cNvSpPr>
            <p:nvPr/>
          </p:nvSpPr>
          <p:spPr bwMode="auto">
            <a:xfrm>
              <a:off x="2208" y="1488"/>
              <a:ext cx="912" cy="2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Domain</a:t>
              </a:r>
            </a:p>
          </p:txBody>
        </p:sp>
      </p:grpSp>
      <p:sp>
        <p:nvSpPr>
          <p:cNvPr id="43035" name="Line 2075"/>
          <p:cNvSpPr>
            <a:spLocks noChangeShapeType="1"/>
          </p:cNvSpPr>
          <p:nvPr/>
        </p:nvSpPr>
        <p:spPr bwMode="auto">
          <a:xfrm flipH="1">
            <a:off x="4543425" y="2636838"/>
            <a:ext cx="33338" cy="715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36" name="Text Box 2076"/>
          <p:cNvSpPr txBox="1">
            <a:spLocks noChangeArrowheads="1"/>
          </p:cNvSpPr>
          <p:nvPr/>
        </p:nvSpPr>
        <p:spPr bwMode="auto">
          <a:xfrm>
            <a:off x="4800600" y="2819400"/>
            <a:ext cx="1676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Tree</a:t>
            </a:r>
          </a:p>
        </p:txBody>
      </p:sp>
      <p:grpSp>
        <p:nvGrpSpPr>
          <p:cNvPr id="4" name="Group 2077"/>
          <p:cNvGrpSpPr>
            <a:grpSpLocks/>
          </p:cNvGrpSpPr>
          <p:nvPr/>
        </p:nvGrpSpPr>
        <p:grpSpPr bwMode="auto">
          <a:xfrm>
            <a:off x="228600" y="5486400"/>
            <a:ext cx="1343025" cy="1062038"/>
            <a:chOff x="672" y="3069"/>
            <a:chExt cx="846" cy="669"/>
          </a:xfrm>
        </p:grpSpPr>
        <p:sp>
          <p:nvSpPr>
            <p:cNvPr id="43038" name="AutoShape 2078"/>
            <p:cNvSpPr>
              <a:spLocks noChangeArrowheads="1"/>
            </p:cNvSpPr>
            <p:nvPr/>
          </p:nvSpPr>
          <p:spPr bwMode="auto">
            <a:xfrm rot="8100000">
              <a:off x="791" y="3069"/>
              <a:ext cx="672" cy="669"/>
            </a:xfrm>
            <a:prstGeom prst="rtTriangl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3039" name="Text Box 2079"/>
            <p:cNvSpPr txBox="1">
              <a:spLocks noChangeArrowheads="1"/>
            </p:cNvSpPr>
            <p:nvPr/>
          </p:nvSpPr>
          <p:spPr bwMode="auto">
            <a:xfrm>
              <a:off x="672" y="3216"/>
              <a:ext cx="84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Domain</a:t>
              </a:r>
            </a:p>
          </p:txBody>
        </p:sp>
      </p:grpSp>
      <p:grpSp>
        <p:nvGrpSpPr>
          <p:cNvPr id="5" name="Group 2080"/>
          <p:cNvGrpSpPr>
            <a:grpSpLocks/>
          </p:cNvGrpSpPr>
          <p:nvPr/>
        </p:nvGrpSpPr>
        <p:grpSpPr bwMode="auto">
          <a:xfrm>
            <a:off x="1143000" y="4267200"/>
            <a:ext cx="1343025" cy="1062038"/>
            <a:chOff x="672" y="3069"/>
            <a:chExt cx="846" cy="669"/>
          </a:xfrm>
        </p:grpSpPr>
        <p:sp>
          <p:nvSpPr>
            <p:cNvPr id="43041" name="AutoShape 2081"/>
            <p:cNvSpPr>
              <a:spLocks noChangeArrowheads="1"/>
            </p:cNvSpPr>
            <p:nvPr/>
          </p:nvSpPr>
          <p:spPr bwMode="auto">
            <a:xfrm rot="8100000">
              <a:off x="791" y="3069"/>
              <a:ext cx="672" cy="669"/>
            </a:xfrm>
            <a:prstGeom prst="rtTriangl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3042" name="Text Box 2082"/>
            <p:cNvSpPr txBox="1">
              <a:spLocks noChangeArrowheads="1"/>
            </p:cNvSpPr>
            <p:nvPr/>
          </p:nvSpPr>
          <p:spPr bwMode="auto">
            <a:xfrm>
              <a:off x="672" y="3216"/>
              <a:ext cx="84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Domain</a:t>
              </a:r>
            </a:p>
          </p:txBody>
        </p:sp>
      </p:grpSp>
      <p:grpSp>
        <p:nvGrpSpPr>
          <p:cNvPr id="6" name="Group 2083"/>
          <p:cNvGrpSpPr>
            <a:grpSpLocks/>
          </p:cNvGrpSpPr>
          <p:nvPr/>
        </p:nvGrpSpPr>
        <p:grpSpPr bwMode="auto">
          <a:xfrm>
            <a:off x="1981200" y="5486400"/>
            <a:ext cx="1343025" cy="1062038"/>
            <a:chOff x="672" y="3069"/>
            <a:chExt cx="846" cy="669"/>
          </a:xfrm>
        </p:grpSpPr>
        <p:sp>
          <p:nvSpPr>
            <p:cNvPr id="43044" name="AutoShape 2084"/>
            <p:cNvSpPr>
              <a:spLocks noChangeArrowheads="1"/>
            </p:cNvSpPr>
            <p:nvPr/>
          </p:nvSpPr>
          <p:spPr bwMode="auto">
            <a:xfrm rot="8100000">
              <a:off x="791" y="3069"/>
              <a:ext cx="672" cy="669"/>
            </a:xfrm>
            <a:prstGeom prst="rtTriangl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43045" name="Text Box 2085"/>
            <p:cNvSpPr txBox="1">
              <a:spLocks noChangeArrowheads="1"/>
            </p:cNvSpPr>
            <p:nvPr/>
          </p:nvSpPr>
          <p:spPr bwMode="auto">
            <a:xfrm>
              <a:off x="672" y="3216"/>
              <a:ext cx="84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Domain</a:t>
              </a:r>
            </a:p>
          </p:txBody>
        </p:sp>
      </p:grpSp>
      <p:sp>
        <p:nvSpPr>
          <p:cNvPr id="43046" name="Text Box 2086"/>
          <p:cNvSpPr txBox="1">
            <a:spLocks noChangeArrowheads="1"/>
          </p:cNvSpPr>
          <p:nvPr/>
        </p:nvSpPr>
        <p:spPr bwMode="auto">
          <a:xfrm>
            <a:off x="1447800" y="5105400"/>
            <a:ext cx="6667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Tree</a:t>
            </a:r>
          </a:p>
        </p:txBody>
      </p:sp>
      <p:sp>
        <p:nvSpPr>
          <p:cNvPr id="43047" name="Line 2087"/>
          <p:cNvSpPr>
            <a:spLocks noChangeShapeType="1"/>
          </p:cNvSpPr>
          <p:nvPr/>
        </p:nvSpPr>
        <p:spPr bwMode="auto">
          <a:xfrm flipH="1">
            <a:off x="1871663" y="1595438"/>
            <a:ext cx="3724275" cy="2454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48" name="Line 2088"/>
          <p:cNvSpPr>
            <a:spLocks noChangeShapeType="1"/>
          </p:cNvSpPr>
          <p:nvPr/>
        </p:nvSpPr>
        <p:spPr bwMode="auto">
          <a:xfrm flipH="1">
            <a:off x="947738" y="4805363"/>
            <a:ext cx="157162" cy="463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49" name="Line 2089"/>
          <p:cNvSpPr>
            <a:spLocks noChangeShapeType="1"/>
          </p:cNvSpPr>
          <p:nvPr/>
        </p:nvSpPr>
        <p:spPr bwMode="auto">
          <a:xfrm>
            <a:off x="2619375" y="4800600"/>
            <a:ext cx="90488" cy="461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50" name="Text Box 2090"/>
          <p:cNvSpPr txBox="1">
            <a:spLocks noChangeArrowheads="1"/>
          </p:cNvSpPr>
          <p:nvPr/>
        </p:nvSpPr>
        <p:spPr bwMode="auto">
          <a:xfrm>
            <a:off x="2209800" y="3048000"/>
            <a:ext cx="1600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Forest</a:t>
            </a:r>
          </a:p>
        </p:txBody>
      </p:sp>
      <p:pic>
        <p:nvPicPr>
          <p:cNvPr id="43" name="Picture 42" descr="eadania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Shortcut-Trusts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447800"/>
            <a:ext cx="44196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Domain A users frequently access Domain B’s Resources</a:t>
            </a:r>
          </a:p>
          <a:p>
            <a:pPr>
              <a:lnSpc>
                <a:spcPct val="80000"/>
              </a:lnSpc>
            </a:pPr>
            <a:r>
              <a:rPr lang="en-US" sz="2400"/>
              <a:t>No Change in logical Structure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76800" y="2003425"/>
            <a:ext cx="1447800" cy="1441450"/>
            <a:chOff x="2194" y="1283"/>
            <a:chExt cx="983" cy="979"/>
          </a:xfrm>
        </p:grpSpPr>
        <p:sp>
          <p:nvSpPr>
            <p:cNvPr id="76806" name="AutoShape 6"/>
            <p:cNvSpPr>
              <a:spLocks noChangeArrowheads="1"/>
            </p:cNvSpPr>
            <p:nvPr/>
          </p:nvSpPr>
          <p:spPr bwMode="auto">
            <a:xfrm rot="8100000">
              <a:off x="2194" y="1283"/>
              <a:ext cx="983" cy="979"/>
            </a:xfrm>
            <a:prstGeom prst="rtTriangle">
              <a:avLst/>
            </a:prstGeom>
            <a:gradFill rotWithShape="0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6807" name="Text Box 7"/>
            <p:cNvSpPr txBox="1">
              <a:spLocks noChangeArrowheads="1"/>
            </p:cNvSpPr>
            <p:nvPr/>
          </p:nvSpPr>
          <p:spPr bwMode="auto">
            <a:xfrm>
              <a:off x="2208" y="1488"/>
              <a:ext cx="912" cy="2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Domain</a:t>
              </a:r>
            </a:p>
          </p:txBody>
        </p:sp>
      </p:grpSp>
      <p:sp>
        <p:nvSpPr>
          <p:cNvPr id="76810" name="AutoShape 10"/>
          <p:cNvSpPr>
            <a:spLocks noChangeArrowheads="1"/>
          </p:cNvSpPr>
          <p:nvPr/>
        </p:nvSpPr>
        <p:spPr bwMode="auto">
          <a:xfrm rot="8100000">
            <a:off x="5562600" y="4097338"/>
            <a:ext cx="2779713" cy="2768600"/>
          </a:xfrm>
          <a:prstGeom prst="rtTriangle">
            <a:avLst/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76811" name="printer2"/>
          <p:cNvSpPr>
            <a:spLocks noEditPoints="1" noChangeArrowheads="1"/>
          </p:cNvSpPr>
          <p:nvPr/>
        </p:nvSpPr>
        <p:spPr bwMode="auto">
          <a:xfrm>
            <a:off x="7848600" y="5280025"/>
            <a:ext cx="828675" cy="414338"/>
          </a:xfrm>
          <a:custGeom>
            <a:avLst/>
            <a:gdLst>
              <a:gd name="T0" fmla="*/ 10673 w 21600"/>
              <a:gd name="T1" fmla="*/ 0 h 21600"/>
              <a:gd name="T2" fmla="*/ 19186 w 21600"/>
              <a:gd name="T3" fmla="*/ 0 h 21600"/>
              <a:gd name="T4" fmla="*/ 21600 w 21600"/>
              <a:gd name="T5" fmla="*/ 4703 h 21600"/>
              <a:gd name="T6" fmla="*/ 21600 w 21600"/>
              <a:gd name="T7" fmla="*/ 10800 h 21600"/>
              <a:gd name="T8" fmla="*/ 21600 w 21600"/>
              <a:gd name="T9" fmla="*/ 16548 h 21600"/>
              <a:gd name="T10" fmla="*/ 18042 w 21600"/>
              <a:gd name="T11" fmla="*/ 21600 h 21600"/>
              <a:gd name="T12" fmla="*/ 10673 w 21600"/>
              <a:gd name="T13" fmla="*/ 21600 h 21600"/>
              <a:gd name="T14" fmla="*/ 3176 w 21600"/>
              <a:gd name="T15" fmla="*/ 21600 h 21600"/>
              <a:gd name="T16" fmla="*/ 0 w 21600"/>
              <a:gd name="T17" fmla="*/ 16548 h 21600"/>
              <a:gd name="T18" fmla="*/ 0 w 21600"/>
              <a:gd name="T19" fmla="*/ 10800 h 21600"/>
              <a:gd name="T20" fmla="*/ 0 w 21600"/>
              <a:gd name="T21" fmla="*/ 4703 h 21600"/>
              <a:gd name="T22" fmla="*/ 2414 w 21600"/>
              <a:gd name="T23" fmla="*/ 0 h 21600"/>
              <a:gd name="T24" fmla="*/ 1397 w 21600"/>
              <a:gd name="T25" fmla="*/ 23298 h 21600"/>
              <a:gd name="T26" fmla="*/ 20266 w 21600"/>
              <a:gd name="T27" fmla="*/ 311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10673" y="0"/>
                </a:moveTo>
                <a:lnTo>
                  <a:pt x="19186" y="0"/>
                </a:lnTo>
                <a:lnTo>
                  <a:pt x="21600" y="4703"/>
                </a:lnTo>
                <a:lnTo>
                  <a:pt x="21600" y="10800"/>
                </a:lnTo>
                <a:lnTo>
                  <a:pt x="21600" y="16548"/>
                </a:lnTo>
                <a:lnTo>
                  <a:pt x="18042" y="16548"/>
                </a:lnTo>
                <a:lnTo>
                  <a:pt x="18042" y="21600"/>
                </a:lnTo>
                <a:lnTo>
                  <a:pt x="10673" y="21600"/>
                </a:lnTo>
                <a:lnTo>
                  <a:pt x="3176" y="21600"/>
                </a:lnTo>
                <a:lnTo>
                  <a:pt x="3176" y="16548"/>
                </a:lnTo>
                <a:lnTo>
                  <a:pt x="0" y="16548"/>
                </a:lnTo>
                <a:lnTo>
                  <a:pt x="0" y="10800"/>
                </a:lnTo>
                <a:lnTo>
                  <a:pt x="0" y="4703"/>
                </a:lnTo>
                <a:lnTo>
                  <a:pt x="2414" y="0"/>
                </a:lnTo>
                <a:lnTo>
                  <a:pt x="10673" y="0"/>
                </a:lnTo>
                <a:close/>
              </a:path>
              <a:path w="21600" h="21600" extrusionOk="0">
                <a:moveTo>
                  <a:pt x="0" y="4703"/>
                </a:moveTo>
                <a:lnTo>
                  <a:pt x="3558" y="4703"/>
                </a:lnTo>
                <a:lnTo>
                  <a:pt x="17026" y="4703"/>
                </a:lnTo>
                <a:lnTo>
                  <a:pt x="21600" y="4703"/>
                </a:lnTo>
                <a:lnTo>
                  <a:pt x="0" y="4703"/>
                </a:lnTo>
                <a:moveTo>
                  <a:pt x="16518" y="4703"/>
                </a:moveTo>
                <a:lnTo>
                  <a:pt x="16518" y="10452"/>
                </a:lnTo>
                <a:lnTo>
                  <a:pt x="0" y="10452"/>
                </a:lnTo>
                <a:moveTo>
                  <a:pt x="4320" y="16548"/>
                </a:moveTo>
                <a:lnTo>
                  <a:pt x="4320" y="17419"/>
                </a:lnTo>
                <a:lnTo>
                  <a:pt x="4320" y="20555"/>
                </a:lnTo>
                <a:lnTo>
                  <a:pt x="4320" y="21600"/>
                </a:lnTo>
                <a:lnTo>
                  <a:pt x="4320" y="16548"/>
                </a:lnTo>
                <a:moveTo>
                  <a:pt x="16899" y="16548"/>
                </a:moveTo>
                <a:lnTo>
                  <a:pt x="16899" y="17419"/>
                </a:lnTo>
                <a:lnTo>
                  <a:pt x="16899" y="20555"/>
                </a:lnTo>
                <a:lnTo>
                  <a:pt x="16899" y="21600"/>
                </a:lnTo>
                <a:lnTo>
                  <a:pt x="16899" y="16548"/>
                </a:lnTo>
                <a:moveTo>
                  <a:pt x="15247" y="14981"/>
                </a:moveTo>
                <a:lnTo>
                  <a:pt x="15247" y="10452"/>
                </a:lnTo>
                <a:lnTo>
                  <a:pt x="16899" y="16548"/>
                </a:lnTo>
                <a:lnTo>
                  <a:pt x="18042" y="16548"/>
                </a:lnTo>
                <a:lnTo>
                  <a:pt x="16518" y="10452"/>
                </a:lnTo>
                <a:moveTo>
                  <a:pt x="15247" y="14981"/>
                </a:moveTo>
                <a:lnTo>
                  <a:pt x="15247" y="14981"/>
                </a:lnTo>
                <a:lnTo>
                  <a:pt x="16772" y="17942"/>
                </a:lnTo>
                <a:lnTo>
                  <a:pt x="4447" y="17942"/>
                </a:lnTo>
                <a:lnTo>
                  <a:pt x="5972" y="14981"/>
                </a:lnTo>
                <a:lnTo>
                  <a:pt x="5972" y="10452"/>
                </a:lnTo>
                <a:lnTo>
                  <a:pt x="4320" y="16548"/>
                </a:lnTo>
                <a:lnTo>
                  <a:pt x="3176" y="16548"/>
                </a:lnTo>
                <a:lnTo>
                  <a:pt x="4701" y="10452"/>
                </a:lnTo>
                <a:moveTo>
                  <a:pt x="20202" y="5574"/>
                </a:moveTo>
                <a:lnTo>
                  <a:pt x="20711" y="5574"/>
                </a:lnTo>
                <a:lnTo>
                  <a:pt x="20711" y="7839"/>
                </a:lnTo>
                <a:lnTo>
                  <a:pt x="20202" y="7839"/>
                </a:lnTo>
                <a:lnTo>
                  <a:pt x="20202" y="5574"/>
                </a:lnTo>
                <a:moveTo>
                  <a:pt x="5972" y="14981"/>
                </a:moveTo>
                <a:lnTo>
                  <a:pt x="7496" y="14981"/>
                </a:lnTo>
                <a:lnTo>
                  <a:pt x="13341" y="14981"/>
                </a:lnTo>
                <a:lnTo>
                  <a:pt x="15247" y="1498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2" name="Oval 12"/>
          <p:cNvSpPr>
            <a:spLocks noChangeArrowheads="1"/>
          </p:cNvSpPr>
          <p:nvPr/>
        </p:nvSpPr>
        <p:spPr bwMode="auto">
          <a:xfrm>
            <a:off x="6705600" y="3908425"/>
            <a:ext cx="533400" cy="466725"/>
          </a:xfrm>
          <a:prstGeom prst="ellipse">
            <a:avLst/>
          </a:prstGeom>
          <a:gradFill rotWithShape="0">
            <a:gsLst>
              <a:gs pos="0">
                <a:srgbClr val="339966">
                  <a:gamma/>
                  <a:shade val="46275"/>
                  <a:invGamma/>
                </a:srgbClr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200"/>
              <a:t>OU</a:t>
            </a: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5867400" y="4289425"/>
            <a:ext cx="21653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Domain</a:t>
            </a:r>
            <a:endParaRPr lang="en-US" sz="1800"/>
          </a:p>
        </p:txBody>
      </p:sp>
      <p:sp>
        <p:nvSpPr>
          <p:cNvPr id="76814" name="Oval 14"/>
          <p:cNvSpPr>
            <a:spLocks noChangeArrowheads="1"/>
          </p:cNvSpPr>
          <p:nvPr/>
        </p:nvSpPr>
        <p:spPr bwMode="auto">
          <a:xfrm>
            <a:off x="7239000" y="4518025"/>
            <a:ext cx="533400" cy="466725"/>
          </a:xfrm>
          <a:prstGeom prst="ellipse">
            <a:avLst/>
          </a:prstGeom>
          <a:gradFill rotWithShape="0">
            <a:gsLst>
              <a:gs pos="0">
                <a:srgbClr val="339966">
                  <a:gamma/>
                  <a:shade val="46275"/>
                  <a:invGamma/>
                </a:srgbClr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200"/>
              <a:t>OU</a:t>
            </a:r>
          </a:p>
        </p:txBody>
      </p:sp>
      <p:sp>
        <p:nvSpPr>
          <p:cNvPr id="76815" name="Oval 15"/>
          <p:cNvSpPr>
            <a:spLocks noChangeArrowheads="1"/>
          </p:cNvSpPr>
          <p:nvPr/>
        </p:nvSpPr>
        <p:spPr bwMode="auto">
          <a:xfrm>
            <a:off x="6019800" y="4518025"/>
            <a:ext cx="533400" cy="466725"/>
          </a:xfrm>
          <a:prstGeom prst="ellipse">
            <a:avLst/>
          </a:prstGeom>
          <a:gradFill rotWithShape="0">
            <a:gsLst>
              <a:gs pos="0">
                <a:srgbClr val="339966">
                  <a:gamma/>
                  <a:shade val="46275"/>
                  <a:invGamma/>
                </a:srgbClr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200"/>
              <a:t>OU</a:t>
            </a:r>
          </a:p>
        </p:txBody>
      </p:sp>
      <p:sp>
        <p:nvSpPr>
          <p:cNvPr id="76816" name="Line 16"/>
          <p:cNvSpPr>
            <a:spLocks noChangeShapeType="1"/>
          </p:cNvSpPr>
          <p:nvPr/>
        </p:nvSpPr>
        <p:spPr bwMode="auto">
          <a:xfrm flipH="1" flipV="1">
            <a:off x="7162800" y="4289425"/>
            <a:ext cx="196850" cy="266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 flipH="1">
            <a:off x="6477000" y="4289425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18" name="computr2"/>
          <p:cNvSpPr>
            <a:spLocks noEditPoints="1" noChangeArrowheads="1"/>
          </p:cNvSpPr>
          <p:nvPr/>
        </p:nvSpPr>
        <p:spPr bwMode="auto">
          <a:xfrm>
            <a:off x="5486400" y="5280025"/>
            <a:ext cx="609600" cy="609600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2944" name="Object 0"/>
          <p:cNvGraphicFramePr>
            <a:graphicFrameLocks noChangeAspect="1"/>
          </p:cNvGraphicFramePr>
          <p:nvPr/>
        </p:nvGraphicFramePr>
        <p:xfrm>
          <a:off x="6248400" y="5280025"/>
          <a:ext cx="479425" cy="609600"/>
        </p:xfrm>
        <a:graphic>
          <a:graphicData uri="http://schemas.openxmlformats.org/presentationml/2006/ole">
            <p:oleObj spid="_x0000_s2050" name="Bitmap Image" r:id="rId3" imgW="142933" imgH="181096" progId="PBrush">
              <p:embed/>
            </p:oleObj>
          </a:graphicData>
        </a:graphic>
      </p:graphicFrame>
      <p:graphicFrame>
        <p:nvGraphicFramePr>
          <p:cNvPr id="82945" name="Object 1"/>
          <p:cNvGraphicFramePr>
            <a:graphicFrameLocks noChangeAspect="1"/>
          </p:cNvGraphicFramePr>
          <p:nvPr/>
        </p:nvGraphicFramePr>
        <p:xfrm>
          <a:off x="7010400" y="5280025"/>
          <a:ext cx="533400" cy="506413"/>
        </p:xfrm>
        <a:graphic>
          <a:graphicData uri="http://schemas.openxmlformats.org/presentationml/2006/ole">
            <p:oleObj spid="_x0000_s2051" name="Bitmap Image" r:id="rId4" imgW="190426" imgH="181096" progId="PBrush">
              <p:embed/>
            </p:oleObj>
          </a:graphicData>
        </a:graphic>
      </p:graphicFrame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5562600" y="5965825"/>
            <a:ext cx="29718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Objects</a:t>
            </a:r>
          </a:p>
        </p:txBody>
      </p:sp>
      <p:sp>
        <p:nvSpPr>
          <p:cNvPr id="76822" name="Line 22"/>
          <p:cNvSpPr>
            <a:spLocks noChangeShapeType="1"/>
          </p:cNvSpPr>
          <p:nvPr/>
        </p:nvSpPr>
        <p:spPr bwMode="auto">
          <a:xfrm flipH="1">
            <a:off x="5791200" y="4910138"/>
            <a:ext cx="300038" cy="3698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23" name="Line 23"/>
          <p:cNvSpPr>
            <a:spLocks noChangeShapeType="1"/>
          </p:cNvSpPr>
          <p:nvPr/>
        </p:nvSpPr>
        <p:spPr bwMode="auto">
          <a:xfrm flipH="1">
            <a:off x="7239000" y="4970463"/>
            <a:ext cx="155575" cy="3095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24" name="Line 24"/>
          <p:cNvSpPr>
            <a:spLocks noChangeShapeType="1"/>
          </p:cNvSpPr>
          <p:nvPr/>
        </p:nvSpPr>
        <p:spPr bwMode="auto">
          <a:xfrm>
            <a:off x="6397625" y="4959350"/>
            <a:ext cx="155575" cy="320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25" name="Line 25"/>
          <p:cNvSpPr>
            <a:spLocks noChangeShapeType="1"/>
          </p:cNvSpPr>
          <p:nvPr/>
        </p:nvSpPr>
        <p:spPr bwMode="auto">
          <a:xfrm>
            <a:off x="7700963" y="4903788"/>
            <a:ext cx="376237" cy="3762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26" name="Line 26"/>
          <p:cNvSpPr>
            <a:spLocks noChangeShapeType="1"/>
          </p:cNvSpPr>
          <p:nvPr/>
        </p:nvSpPr>
        <p:spPr bwMode="auto">
          <a:xfrm>
            <a:off x="6627813" y="2727325"/>
            <a:ext cx="328612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810000" y="3756025"/>
            <a:ext cx="1447800" cy="1441450"/>
            <a:chOff x="2194" y="1283"/>
            <a:chExt cx="983" cy="979"/>
          </a:xfrm>
        </p:grpSpPr>
        <p:sp>
          <p:nvSpPr>
            <p:cNvPr id="76828" name="AutoShape 28"/>
            <p:cNvSpPr>
              <a:spLocks noChangeArrowheads="1"/>
            </p:cNvSpPr>
            <p:nvPr/>
          </p:nvSpPr>
          <p:spPr bwMode="auto">
            <a:xfrm rot="8100000">
              <a:off x="2194" y="1283"/>
              <a:ext cx="983" cy="979"/>
            </a:xfrm>
            <a:prstGeom prst="rtTriangle">
              <a:avLst/>
            </a:prstGeom>
            <a:gradFill rotWithShape="0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6829" name="Text Box 29"/>
            <p:cNvSpPr txBox="1">
              <a:spLocks noChangeArrowheads="1"/>
            </p:cNvSpPr>
            <p:nvPr/>
          </p:nvSpPr>
          <p:spPr bwMode="auto">
            <a:xfrm>
              <a:off x="2208" y="1488"/>
              <a:ext cx="912" cy="2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800"/>
                <a:t>Domain</a:t>
              </a:r>
              <a:r>
                <a:rPr lang="en-US" sz="1800"/>
                <a:t> A</a:t>
              </a:r>
            </a:p>
          </p:txBody>
        </p:sp>
      </p:grpSp>
      <p:sp>
        <p:nvSpPr>
          <p:cNvPr id="76830" name="Line 30"/>
          <p:cNvSpPr>
            <a:spLocks noChangeShapeType="1"/>
          </p:cNvSpPr>
          <p:nvPr/>
        </p:nvSpPr>
        <p:spPr bwMode="auto">
          <a:xfrm flipH="1">
            <a:off x="4543425" y="2735263"/>
            <a:ext cx="33338" cy="715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31" name="Text Box 31"/>
          <p:cNvSpPr txBox="1">
            <a:spLocks noChangeArrowheads="1"/>
          </p:cNvSpPr>
          <p:nvPr/>
        </p:nvSpPr>
        <p:spPr bwMode="auto">
          <a:xfrm>
            <a:off x="4800600" y="2917825"/>
            <a:ext cx="1676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Tree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28600" y="5584825"/>
            <a:ext cx="1343025" cy="1062038"/>
            <a:chOff x="672" y="3069"/>
            <a:chExt cx="846" cy="669"/>
          </a:xfrm>
        </p:grpSpPr>
        <p:sp>
          <p:nvSpPr>
            <p:cNvPr id="76833" name="AutoShape 33"/>
            <p:cNvSpPr>
              <a:spLocks noChangeArrowheads="1"/>
            </p:cNvSpPr>
            <p:nvPr/>
          </p:nvSpPr>
          <p:spPr bwMode="auto">
            <a:xfrm rot="8100000">
              <a:off x="791" y="3069"/>
              <a:ext cx="672" cy="669"/>
            </a:xfrm>
            <a:prstGeom prst="rtTriangl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6834" name="Text Box 34"/>
            <p:cNvSpPr txBox="1">
              <a:spLocks noChangeArrowheads="1"/>
            </p:cNvSpPr>
            <p:nvPr/>
          </p:nvSpPr>
          <p:spPr bwMode="auto">
            <a:xfrm>
              <a:off x="672" y="3216"/>
              <a:ext cx="84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Domain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143000" y="4365625"/>
            <a:ext cx="1343025" cy="1062038"/>
            <a:chOff x="672" y="3069"/>
            <a:chExt cx="846" cy="669"/>
          </a:xfrm>
        </p:grpSpPr>
        <p:sp>
          <p:nvSpPr>
            <p:cNvPr id="76836" name="AutoShape 36"/>
            <p:cNvSpPr>
              <a:spLocks noChangeArrowheads="1"/>
            </p:cNvSpPr>
            <p:nvPr/>
          </p:nvSpPr>
          <p:spPr bwMode="auto">
            <a:xfrm rot="8100000">
              <a:off x="791" y="3069"/>
              <a:ext cx="672" cy="669"/>
            </a:xfrm>
            <a:prstGeom prst="rtTriangl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6837" name="Text Box 37"/>
            <p:cNvSpPr txBox="1">
              <a:spLocks noChangeArrowheads="1"/>
            </p:cNvSpPr>
            <p:nvPr/>
          </p:nvSpPr>
          <p:spPr bwMode="auto">
            <a:xfrm>
              <a:off x="672" y="3216"/>
              <a:ext cx="84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Domain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981200" y="5584825"/>
            <a:ext cx="1343025" cy="1062038"/>
            <a:chOff x="672" y="3069"/>
            <a:chExt cx="846" cy="669"/>
          </a:xfrm>
        </p:grpSpPr>
        <p:sp>
          <p:nvSpPr>
            <p:cNvPr id="76839" name="AutoShape 39"/>
            <p:cNvSpPr>
              <a:spLocks noChangeArrowheads="1"/>
            </p:cNvSpPr>
            <p:nvPr/>
          </p:nvSpPr>
          <p:spPr bwMode="auto">
            <a:xfrm rot="8100000">
              <a:off x="791" y="3069"/>
              <a:ext cx="672" cy="669"/>
            </a:xfrm>
            <a:prstGeom prst="rtTriangl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6840" name="Text Box 40"/>
            <p:cNvSpPr txBox="1">
              <a:spLocks noChangeArrowheads="1"/>
            </p:cNvSpPr>
            <p:nvPr/>
          </p:nvSpPr>
          <p:spPr bwMode="auto">
            <a:xfrm>
              <a:off x="672" y="3216"/>
              <a:ext cx="84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Domain B</a:t>
              </a:r>
            </a:p>
          </p:txBody>
        </p:sp>
      </p:grpSp>
      <p:sp>
        <p:nvSpPr>
          <p:cNvPr id="76841" name="Text Box 41"/>
          <p:cNvSpPr txBox="1">
            <a:spLocks noChangeArrowheads="1"/>
          </p:cNvSpPr>
          <p:nvPr/>
        </p:nvSpPr>
        <p:spPr bwMode="auto">
          <a:xfrm>
            <a:off x="1447800" y="5203825"/>
            <a:ext cx="6667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Tree</a:t>
            </a:r>
          </a:p>
        </p:txBody>
      </p:sp>
      <p:sp>
        <p:nvSpPr>
          <p:cNvPr id="76842" name="Line 42"/>
          <p:cNvSpPr>
            <a:spLocks noChangeShapeType="1"/>
          </p:cNvSpPr>
          <p:nvPr/>
        </p:nvSpPr>
        <p:spPr bwMode="auto">
          <a:xfrm flipH="1">
            <a:off x="1871663" y="1693863"/>
            <a:ext cx="3724275" cy="2454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43" name="Line 43"/>
          <p:cNvSpPr>
            <a:spLocks noChangeShapeType="1"/>
          </p:cNvSpPr>
          <p:nvPr/>
        </p:nvSpPr>
        <p:spPr bwMode="auto">
          <a:xfrm flipH="1">
            <a:off x="947738" y="4903788"/>
            <a:ext cx="157162" cy="463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44" name="Line 44"/>
          <p:cNvSpPr>
            <a:spLocks noChangeShapeType="1"/>
          </p:cNvSpPr>
          <p:nvPr/>
        </p:nvSpPr>
        <p:spPr bwMode="auto">
          <a:xfrm>
            <a:off x="2619375" y="4899025"/>
            <a:ext cx="90488" cy="461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45" name="Text Box 45"/>
          <p:cNvSpPr txBox="1">
            <a:spLocks noChangeArrowheads="1"/>
          </p:cNvSpPr>
          <p:nvPr/>
        </p:nvSpPr>
        <p:spPr bwMode="auto">
          <a:xfrm>
            <a:off x="2209800" y="3146425"/>
            <a:ext cx="1600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Forest</a:t>
            </a:r>
          </a:p>
        </p:txBody>
      </p:sp>
      <p:sp>
        <p:nvSpPr>
          <p:cNvPr id="76846" name="Line 46"/>
          <p:cNvSpPr>
            <a:spLocks noChangeShapeType="1"/>
          </p:cNvSpPr>
          <p:nvPr/>
        </p:nvSpPr>
        <p:spPr bwMode="auto">
          <a:xfrm flipV="1">
            <a:off x="3048000" y="4495800"/>
            <a:ext cx="1143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arrow" w="med" len="lg"/>
            <a:tailEnd type="arrow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47" name="Oval 47"/>
          <p:cNvSpPr>
            <a:spLocks noChangeArrowheads="1"/>
          </p:cNvSpPr>
          <p:nvPr/>
        </p:nvSpPr>
        <p:spPr bwMode="auto">
          <a:xfrm>
            <a:off x="2209800" y="3810000"/>
            <a:ext cx="2971800" cy="2438400"/>
          </a:xfrm>
          <a:prstGeom prst="ellipse">
            <a:avLst/>
          </a:prstGeom>
          <a:noFill/>
          <a:ln w="57150">
            <a:solidFill>
              <a:srgbClr val="00FF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5" name="Picture 44" descr="eadania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28600"/>
            <a:ext cx="8431213" cy="1190625"/>
          </a:xfrm>
        </p:spPr>
        <p:txBody>
          <a:bodyPr>
            <a:normAutofit fontScale="90000"/>
          </a:bodyPr>
          <a:lstStyle/>
          <a:p>
            <a:r>
              <a:rPr lang="en-US"/>
              <a:t>Which objects does Active Directory contain?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„old Friends “</a:t>
            </a:r>
          </a:p>
          <a:p>
            <a:pPr lvl="1"/>
            <a:r>
              <a:rPr lang="en-US" dirty="0"/>
              <a:t>User</a:t>
            </a:r>
          </a:p>
          <a:p>
            <a:pPr lvl="1"/>
            <a:r>
              <a:rPr lang="en-US" dirty="0"/>
              <a:t>Group</a:t>
            </a:r>
          </a:p>
          <a:p>
            <a:pPr lvl="1"/>
            <a:r>
              <a:rPr lang="en-US" dirty="0"/>
              <a:t>Computer</a:t>
            </a:r>
          </a:p>
          <a:p>
            <a:r>
              <a:rPr lang="en-US" dirty="0"/>
              <a:t>New Elements</a:t>
            </a:r>
          </a:p>
          <a:p>
            <a:pPr lvl="1"/>
            <a:r>
              <a:rPr lang="en-US" dirty="0"/>
              <a:t>Distribution Lists</a:t>
            </a:r>
          </a:p>
          <a:p>
            <a:pPr lvl="1"/>
            <a:r>
              <a:rPr lang="en-US" dirty="0"/>
              <a:t>System Policies</a:t>
            </a:r>
          </a:p>
          <a:p>
            <a:r>
              <a:rPr lang="en-US" dirty="0"/>
              <a:t>Application defined custom objects</a:t>
            </a:r>
          </a:p>
          <a:p>
            <a:r>
              <a:rPr lang="en-US" dirty="0"/>
              <a:t>Described in the Schema</a:t>
            </a:r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1303020" cy="52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SERVER I</a:t>
            </a:r>
            <a:endParaRPr lang="en-US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5" name="Picture 4" descr="capture_02272013_095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Schema?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Definition of all AD</a:t>
            </a:r>
          </a:p>
          <a:p>
            <a:pPr lvl="1"/>
            <a:r>
              <a:rPr lang="en-US"/>
              <a:t>Object-Types (Classes)</a:t>
            </a:r>
          </a:p>
          <a:p>
            <a:pPr lvl="1"/>
            <a:r>
              <a:rPr lang="en-US"/>
              <a:t>Attributes</a:t>
            </a:r>
          </a:p>
          <a:p>
            <a:pPr lvl="1"/>
            <a:r>
              <a:rPr lang="en-US"/>
              <a:t>Data-Types (Syntaxes)</a:t>
            </a:r>
          </a:p>
          <a:p>
            <a:r>
              <a:rPr lang="en-US"/>
              <a:t>Can be compared to a Database Schema</a:t>
            </a:r>
          </a:p>
          <a:p>
            <a:r>
              <a:rPr lang="en-US"/>
              <a:t>ONE consistent Schema inside a single Forest</a:t>
            </a:r>
          </a:p>
          <a:p>
            <a:r>
              <a:rPr lang="en-US"/>
              <a:t>Extensible</a:t>
            </a:r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Domain?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 Base Element (Building Block)</a:t>
            </a:r>
          </a:p>
          <a:p>
            <a:r>
              <a:rPr lang="en-US"/>
              <a:t>NT 4 Compatible</a:t>
            </a:r>
          </a:p>
          <a:p>
            <a:r>
              <a:rPr lang="en-US"/>
              <a:t>Physically Implemented on Domain Controllers (DC)</a:t>
            </a:r>
          </a:p>
          <a:p>
            <a:r>
              <a:rPr lang="en-US"/>
              <a:t>Border for</a:t>
            </a:r>
          </a:p>
          <a:p>
            <a:pPr lvl="1"/>
            <a:r>
              <a:rPr lang="en-US"/>
              <a:t>Replication Traffic</a:t>
            </a:r>
          </a:p>
          <a:p>
            <a:pPr lvl="1"/>
            <a:r>
              <a:rPr lang="en-US"/>
              <a:t>System Policies</a:t>
            </a:r>
          </a:p>
          <a:p>
            <a:pPr lvl="1"/>
            <a:r>
              <a:rPr lang="en-US"/>
              <a:t>Administration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8100000">
            <a:off x="6553200" y="4114800"/>
            <a:ext cx="1447800" cy="1441450"/>
          </a:xfrm>
          <a:prstGeom prst="rtTriangle">
            <a:avLst/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573838" y="4416425"/>
            <a:ext cx="13430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/>
              <a:t>Firma.de</a:t>
            </a:r>
          </a:p>
        </p:txBody>
      </p:sp>
      <p:pic>
        <p:nvPicPr>
          <p:cNvPr id="6" name="Picture 5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28600"/>
            <a:ext cx="8431213" cy="1190625"/>
          </a:xfrm>
        </p:spPr>
        <p:txBody>
          <a:bodyPr>
            <a:normAutofit fontScale="90000"/>
          </a:bodyPr>
          <a:lstStyle/>
          <a:p>
            <a:r>
              <a:rPr lang="en-US"/>
              <a:t>What is an Organizational Unit (OU)?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Implements a Structure inside a Domain</a:t>
            </a:r>
          </a:p>
          <a:p>
            <a:r>
              <a:rPr lang="en-US" dirty="0"/>
              <a:t>Can be nested as needed</a:t>
            </a:r>
          </a:p>
          <a:p>
            <a:r>
              <a:rPr lang="en-US" dirty="0" smtClean="0"/>
              <a:t>Typically </a:t>
            </a:r>
            <a:r>
              <a:rPr lang="en-US" dirty="0"/>
              <a:t>used for Administrative Reasons</a:t>
            </a:r>
          </a:p>
          <a:p>
            <a:pPr lvl="1"/>
            <a:r>
              <a:rPr lang="en-US" dirty="0"/>
              <a:t>e.g. System Policies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5486400" y="4648200"/>
            <a:ext cx="782638" cy="828675"/>
          </a:xfrm>
          <a:prstGeom prst="ellipse">
            <a:avLst/>
          </a:prstGeom>
          <a:gradFill rotWithShape="0">
            <a:gsLst>
              <a:gs pos="0">
                <a:srgbClr val="339966">
                  <a:gamma/>
                  <a:shade val="46275"/>
                  <a:invGamma/>
                </a:srgbClr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de-DE" sz="1200"/>
              <a:t>LA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5410200" y="5410200"/>
            <a:ext cx="231775" cy="217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6934200" y="5562600"/>
            <a:ext cx="782638" cy="828675"/>
          </a:xfrm>
          <a:prstGeom prst="ellipse">
            <a:avLst/>
          </a:prstGeom>
          <a:gradFill rotWithShape="0">
            <a:gsLst>
              <a:gs pos="0">
                <a:srgbClr val="339966">
                  <a:gamma/>
                  <a:shade val="46275"/>
                  <a:invGamma/>
                </a:srgbClr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de-DE" sz="1200"/>
              <a:t>Admin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7391400" y="4648200"/>
            <a:ext cx="782638" cy="828675"/>
          </a:xfrm>
          <a:prstGeom prst="ellipse">
            <a:avLst/>
          </a:prstGeom>
          <a:gradFill rotWithShape="0">
            <a:gsLst>
              <a:gs pos="0">
                <a:srgbClr val="339966">
                  <a:gamma/>
                  <a:shade val="46275"/>
                  <a:invGamma/>
                </a:srgbClr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de-DE" sz="1200"/>
              <a:t>New York</a:t>
            </a: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5943600" y="5562600"/>
            <a:ext cx="782638" cy="828675"/>
          </a:xfrm>
          <a:prstGeom prst="ellipse">
            <a:avLst/>
          </a:prstGeom>
          <a:gradFill rotWithShape="0">
            <a:gsLst>
              <a:gs pos="0">
                <a:srgbClr val="339966">
                  <a:gamma/>
                  <a:shade val="46275"/>
                  <a:invGamma/>
                </a:srgbClr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de-DE" sz="1200"/>
              <a:t>Sales</a:t>
            </a:r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4876800" y="5562600"/>
            <a:ext cx="782638" cy="828675"/>
          </a:xfrm>
          <a:prstGeom prst="ellipse">
            <a:avLst/>
          </a:prstGeom>
          <a:gradFill rotWithShape="0">
            <a:gsLst>
              <a:gs pos="0">
                <a:srgbClr val="339966">
                  <a:gamma/>
                  <a:shade val="46275"/>
                  <a:invGamma/>
                </a:srgbClr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de-DE" sz="1200"/>
              <a:t>Admin</a:t>
            </a:r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7924800" y="5562600"/>
            <a:ext cx="782638" cy="828675"/>
          </a:xfrm>
          <a:prstGeom prst="ellipse">
            <a:avLst/>
          </a:prstGeom>
          <a:gradFill rotWithShape="0">
            <a:gsLst>
              <a:gs pos="0">
                <a:srgbClr val="339966">
                  <a:gamma/>
                  <a:shade val="46275"/>
                  <a:invGamma/>
                </a:srgbClr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de-DE" sz="1200"/>
              <a:t>Sales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6127750" y="5376863"/>
            <a:ext cx="134938" cy="1889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8001000" y="5410200"/>
            <a:ext cx="134938" cy="188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7348538" y="5376863"/>
            <a:ext cx="169862" cy="198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" name="Picture 1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1303020" cy="52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Tree?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15338" cy="4906963"/>
          </a:xfrm>
        </p:spPr>
        <p:txBody>
          <a:bodyPr/>
          <a:lstStyle/>
          <a:p>
            <a:r>
              <a:rPr lang="en-US"/>
              <a:t>Hierarchical Domain Structure inside a single Namespace</a:t>
            </a:r>
          </a:p>
          <a:p>
            <a:pPr lvl="1"/>
            <a:r>
              <a:rPr lang="en-US"/>
              <a:t>adiscon.com</a:t>
            </a:r>
          </a:p>
          <a:p>
            <a:pPr lvl="1"/>
            <a:r>
              <a:rPr lang="en-US"/>
              <a:t>la.adiscon.com</a:t>
            </a:r>
          </a:p>
          <a:p>
            <a:pPr lvl="1"/>
            <a:r>
              <a:rPr lang="en-US"/>
              <a:t>ny.adiscon.com</a:t>
            </a:r>
          </a:p>
          <a:p>
            <a:r>
              <a:rPr lang="en-US"/>
              <a:t>Transitive Trusts created automatically</a:t>
            </a:r>
          </a:p>
          <a:p>
            <a:r>
              <a:rPr lang="en-US"/>
              <a:t>Sub-Domain must be added to Root-Domain – otherwise there will be no tree!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rot="8100000">
            <a:off x="5751513" y="3581400"/>
            <a:ext cx="1066800" cy="1062038"/>
          </a:xfrm>
          <a:prstGeom prst="rtTriangle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562600" y="3886200"/>
            <a:ext cx="134302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la.adiscon.com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77000" y="2362200"/>
            <a:ext cx="1343025" cy="1062038"/>
            <a:chOff x="672" y="3069"/>
            <a:chExt cx="846" cy="669"/>
          </a:xfrm>
        </p:grpSpPr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 rot="8100000">
              <a:off x="791" y="3069"/>
              <a:ext cx="672" cy="669"/>
            </a:xfrm>
            <a:prstGeom prst="rtTriangl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177" name="Text Box 9"/>
            <p:cNvSpPr txBox="1">
              <a:spLocks noChangeArrowheads="1"/>
            </p:cNvSpPr>
            <p:nvPr/>
          </p:nvSpPr>
          <p:spPr bwMode="auto">
            <a:xfrm>
              <a:off x="672" y="3216"/>
              <a:ext cx="84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adiscon.com</a:t>
              </a:r>
            </a:p>
          </p:txBody>
        </p:sp>
      </p:grpSp>
      <p:sp>
        <p:nvSpPr>
          <p:cNvPr id="7179" name="AutoShape 11"/>
          <p:cNvSpPr>
            <a:spLocks noChangeArrowheads="1"/>
          </p:cNvSpPr>
          <p:nvPr/>
        </p:nvSpPr>
        <p:spPr bwMode="auto">
          <a:xfrm rot="8100000">
            <a:off x="7504113" y="3573463"/>
            <a:ext cx="1066800" cy="1062037"/>
          </a:xfrm>
          <a:prstGeom prst="rtTriangle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391400" y="3886200"/>
            <a:ext cx="134302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ny.adiscon.com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781800" y="3200400"/>
            <a:ext cx="6667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Tree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6281738" y="2900363"/>
            <a:ext cx="157162" cy="463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7953375" y="2895600"/>
            <a:ext cx="90488" cy="461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" name="Picture 1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Forest?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Combination of Trees</a:t>
            </a:r>
          </a:p>
          <a:p>
            <a:r>
              <a:rPr lang="en-US"/>
              <a:t>Disjunct Namespaces</a:t>
            </a:r>
          </a:p>
          <a:p>
            <a:pPr lvl="1"/>
            <a:r>
              <a:rPr lang="en-US"/>
              <a:t>adiscon.de</a:t>
            </a:r>
          </a:p>
          <a:p>
            <a:pPr lvl="1"/>
            <a:r>
              <a:rPr lang="en-US"/>
              <a:t>adiscon.com</a:t>
            </a:r>
          </a:p>
          <a:p>
            <a:r>
              <a:rPr lang="en-US"/>
              <a:t>Transitive Trusts created automatically</a:t>
            </a:r>
          </a:p>
          <a:p>
            <a:r>
              <a:rPr lang="en-US"/>
              <a:t>There is one single tree-root!</a:t>
            </a:r>
          </a:p>
          <a:p>
            <a:r>
              <a:rPr lang="en-US"/>
              <a:t>Sub-Tree must be added to Root-Tree, otherwise no Forest will be created</a:t>
            </a:r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30"/>
          <p:cNvGrpSpPr>
            <a:grpSpLocks/>
          </p:cNvGrpSpPr>
          <p:nvPr/>
        </p:nvGrpSpPr>
        <p:grpSpPr bwMode="auto">
          <a:xfrm>
            <a:off x="4876800" y="2290763"/>
            <a:ext cx="1447800" cy="1441450"/>
            <a:chOff x="2194" y="1283"/>
            <a:chExt cx="983" cy="979"/>
          </a:xfrm>
        </p:grpSpPr>
        <p:sp>
          <p:nvSpPr>
            <p:cNvPr id="54279" name="AutoShape 1031"/>
            <p:cNvSpPr>
              <a:spLocks noChangeArrowheads="1"/>
            </p:cNvSpPr>
            <p:nvPr/>
          </p:nvSpPr>
          <p:spPr bwMode="auto">
            <a:xfrm rot="8100000">
              <a:off x="2194" y="1283"/>
              <a:ext cx="983" cy="979"/>
            </a:xfrm>
            <a:prstGeom prst="rtTriangle">
              <a:avLst/>
            </a:prstGeom>
            <a:gradFill rotWithShape="0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54280" name="Text Box 1032"/>
            <p:cNvSpPr txBox="1">
              <a:spLocks noChangeArrowheads="1"/>
            </p:cNvSpPr>
            <p:nvPr/>
          </p:nvSpPr>
          <p:spPr bwMode="auto">
            <a:xfrm>
              <a:off x="2208" y="1488"/>
              <a:ext cx="912" cy="2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Domain</a:t>
              </a:r>
            </a:p>
          </p:txBody>
        </p:sp>
      </p:grpSp>
      <p:sp>
        <p:nvSpPr>
          <p:cNvPr id="54317" name="Line 1069"/>
          <p:cNvSpPr>
            <a:spLocks noChangeShapeType="1"/>
          </p:cNvSpPr>
          <p:nvPr/>
        </p:nvSpPr>
        <p:spPr bwMode="auto">
          <a:xfrm>
            <a:off x="4876800" y="1524000"/>
            <a:ext cx="7620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Tree-Root</a:t>
            </a:r>
          </a:p>
        </p:txBody>
      </p:sp>
      <p:sp>
        <p:nvSpPr>
          <p:cNvPr id="54276" name="Rectangle 1028"/>
          <p:cNvSpPr>
            <a:spLocks noChangeArrowheads="1"/>
          </p:cNvSpPr>
          <p:nvPr/>
        </p:nvSpPr>
        <p:spPr bwMode="auto">
          <a:xfrm>
            <a:off x="152400" y="1295400"/>
            <a:ext cx="8610600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562" tIns="46038" rIns="182562" bIns="46038"/>
          <a:lstStyle/>
          <a:p>
            <a:pPr marL="476250" indent="-476250" algn="l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First Domain installed</a:t>
            </a:r>
          </a:p>
          <a:p>
            <a:pPr marL="476250" indent="-476250" algn="l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Single Schema</a:t>
            </a:r>
          </a:p>
          <a:p>
            <a:pPr marL="476250" indent="-476250" algn="l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Absolutely vital!</a:t>
            </a:r>
          </a:p>
        </p:txBody>
      </p:sp>
      <p:sp>
        <p:nvSpPr>
          <p:cNvPr id="54315" name="AutoShape 1067"/>
          <p:cNvSpPr>
            <a:spLocks noChangeArrowheads="1"/>
          </p:cNvSpPr>
          <p:nvPr/>
        </p:nvSpPr>
        <p:spPr bwMode="auto">
          <a:xfrm rot="8100000">
            <a:off x="5562600" y="4384675"/>
            <a:ext cx="2779713" cy="2768600"/>
          </a:xfrm>
          <a:prstGeom prst="rtTriangle">
            <a:avLst/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100000">
                <a:srgbClr val="CC99FF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54287" name="printer2"/>
          <p:cNvSpPr>
            <a:spLocks noEditPoints="1" noChangeArrowheads="1"/>
          </p:cNvSpPr>
          <p:nvPr/>
        </p:nvSpPr>
        <p:spPr bwMode="auto">
          <a:xfrm>
            <a:off x="7848600" y="5567363"/>
            <a:ext cx="828675" cy="414337"/>
          </a:xfrm>
          <a:custGeom>
            <a:avLst/>
            <a:gdLst>
              <a:gd name="T0" fmla="*/ 10673 w 21600"/>
              <a:gd name="T1" fmla="*/ 0 h 21600"/>
              <a:gd name="T2" fmla="*/ 19186 w 21600"/>
              <a:gd name="T3" fmla="*/ 0 h 21600"/>
              <a:gd name="T4" fmla="*/ 21600 w 21600"/>
              <a:gd name="T5" fmla="*/ 4703 h 21600"/>
              <a:gd name="T6" fmla="*/ 21600 w 21600"/>
              <a:gd name="T7" fmla="*/ 10800 h 21600"/>
              <a:gd name="T8" fmla="*/ 21600 w 21600"/>
              <a:gd name="T9" fmla="*/ 16548 h 21600"/>
              <a:gd name="T10" fmla="*/ 18042 w 21600"/>
              <a:gd name="T11" fmla="*/ 21600 h 21600"/>
              <a:gd name="T12" fmla="*/ 10673 w 21600"/>
              <a:gd name="T13" fmla="*/ 21600 h 21600"/>
              <a:gd name="T14" fmla="*/ 3176 w 21600"/>
              <a:gd name="T15" fmla="*/ 21600 h 21600"/>
              <a:gd name="T16" fmla="*/ 0 w 21600"/>
              <a:gd name="T17" fmla="*/ 16548 h 21600"/>
              <a:gd name="T18" fmla="*/ 0 w 21600"/>
              <a:gd name="T19" fmla="*/ 10800 h 21600"/>
              <a:gd name="T20" fmla="*/ 0 w 21600"/>
              <a:gd name="T21" fmla="*/ 4703 h 21600"/>
              <a:gd name="T22" fmla="*/ 2414 w 21600"/>
              <a:gd name="T23" fmla="*/ 0 h 21600"/>
              <a:gd name="T24" fmla="*/ 1397 w 21600"/>
              <a:gd name="T25" fmla="*/ 23298 h 21600"/>
              <a:gd name="T26" fmla="*/ 20266 w 21600"/>
              <a:gd name="T27" fmla="*/ 311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10673" y="0"/>
                </a:moveTo>
                <a:lnTo>
                  <a:pt x="19186" y="0"/>
                </a:lnTo>
                <a:lnTo>
                  <a:pt x="21600" y="4703"/>
                </a:lnTo>
                <a:lnTo>
                  <a:pt x="21600" y="10800"/>
                </a:lnTo>
                <a:lnTo>
                  <a:pt x="21600" y="16548"/>
                </a:lnTo>
                <a:lnTo>
                  <a:pt x="18042" y="16548"/>
                </a:lnTo>
                <a:lnTo>
                  <a:pt x="18042" y="21600"/>
                </a:lnTo>
                <a:lnTo>
                  <a:pt x="10673" y="21600"/>
                </a:lnTo>
                <a:lnTo>
                  <a:pt x="3176" y="21600"/>
                </a:lnTo>
                <a:lnTo>
                  <a:pt x="3176" y="16548"/>
                </a:lnTo>
                <a:lnTo>
                  <a:pt x="0" y="16548"/>
                </a:lnTo>
                <a:lnTo>
                  <a:pt x="0" y="10800"/>
                </a:lnTo>
                <a:lnTo>
                  <a:pt x="0" y="4703"/>
                </a:lnTo>
                <a:lnTo>
                  <a:pt x="2414" y="0"/>
                </a:lnTo>
                <a:lnTo>
                  <a:pt x="10673" y="0"/>
                </a:lnTo>
                <a:close/>
              </a:path>
              <a:path w="21600" h="21600" extrusionOk="0">
                <a:moveTo>
                  <a:pt x="0" y="4703"/>
                </a:moveTo>
                <a:lnTo>
                  <a:pt x="3558" y="4703"/>
                </a:lnTo>
                <a:lnTo>
                  <a:pt x="17026" y="4703"/>
                </a:lnTo>
                <a:lnTo>
                  <a:pt x="21600" y="4703"/>
                </a:lnTo>
                <a:lnTo>
                  <a:pt x="0" y="4703"/>
                </a:lnTo>
                <a:moveTo>
                  <a:pt x="16518" y="4703"/>
                </a:moveTo>
                <a:lnTo>
                  <a:pt x="16518" y="10452"/>
                </a:lnTo>
                <a:lnTo>
                  <a:pt x="0" y="10452"/>
                </a:lnTo>
                <a:moveTo>
                  <a:pt x="4320" y="16548"/>
                </a:moveTo>
                <a:lnTo>
                  <a:pt x="4320" y="17419"/>
                </a:lnTo>
                <a:lnTo>
                  <a:pt x="4320" y="20555"/>
                </a:lnTo>
                <a:lnTo>
                  <a:pt x="4320" y="21600"/>
                </a:lnTo>
                <a:lnTo>
                  <a:pt x="4320" y="16548"/>
                </a:lnTo>
                <a:moveTo>
                  <a:pt x="16899" y="16548"/>
                </a:moveTo>
                <a:lnTo>
                  <a:pt x="16899" y="17419"/>
                </a:lnTo>
                <a:lnTo>
                  <a:pt x="16899" y="20555"/>
                </a:lnTo>
                <a:lnTo>
                  <a:pt x="16899" y="21600"/>
                </a:lnTo>
                <a:lnTo>
                  <a:pt x="16899" y="16548"/>
                </a:lnTo>
                <a:moveTo>
                  <a:pt x="15247" y="14981"/>
                </a:moveTo>
                <a:lnTo>
                  <a:pt x="15247" y="10452"/>
                </a:lnTo>
                <a:lnTo>
                  <a:pt x="16899" y="16548"/>
                </a:lnTo>
                <a:lnTo>
                  <a:pt x="18042" y="16548"/>
                </a:lnTo>
                <a:lnTo>
                  <a:pt x="16518" y="10452"/>
                </a:lnTo>
                <a:moveTo>
                  <a:pt x="15247" y="14981"/>
                </a:moveTo>
                <a:lnTo>
                  <a:pt x="15247" y="14981"/>
                </a:lnTo>
                <a:lnTo>
                  <a:pt x="16772" y="17942"/>
                </a:lnTo>
                <a:lnTo>
                  <a:pt x="4447" y="17942"/>
                </a:lnTo>
                <a:lnTo>
                  <a:pt x="5972" y="14981"/>
                </a:lnTo>
                <a:lnTo>
                  <a:pt x="5972" y="10452"/>
                </a:lnTo>
                <a:lnTo>
                  <a:pt x="4320" y="16548"/>
                </a:lnTo>
                <a:lnTo>
                  <a:pt x="3176" y="16548"/>
                </a:lnTo>
                <a:lnTo>
                  <a:pt x="4701" y="10452"/>
                </a:lnTo>
                <a:moveTo>
                  <a:pt x="20202" y="5574"/>
                </a:moveTo>
                <a:lnTo>
                  <a:pt x="20711" y="5574"/>
                </a:lnTo>
                <a:lnTo>
                  <a:pt x="20711" y="7839"/>
                </a:lnTo>
                <a:lnTo>
                  <a:pt x="20202" y="7839"/>
                </a:lnTo>
                <a:lnTo>
                  <a:pt x="20202" y="5574"/>
                </a:lnTo>
                <a:moveTo>
                  <a:pt x="5972" y="14981"/>
                </a:moveTo>
                <a:lnTo>
                  <a:pt x="7496" y="14981"/>
                </a:lnTo>
                <a:lnTo>
                  <a:pt x="13341" y="14981"/>
                </a:lnTo>
                <a:lnTo>
                  <a:pt x="15247" y="1498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7" name="Oval 1029"/>
          <p:cNvSpPr>
            <a:spLocks noChangeArrowheads="1"/>
          </p:cNvSpPr>
          <p:nvPr/>
        </p:nvSpPr>
        <p:spPr bwMode="auto">
          <a:xfrm>
            <a:off x="6705600" y="4195763"/>
            <a:ext cx="533400" cy="466725"/>
          </a:xfrm>
          <a:prstGeom prst="ellipse">
            <a:avLst/>
          </a:prstGeom>
          <a:gradFill rotWithShape="0">
            <a:gsLst>
              <a:gs pos="0">
                <a:srgbClr val="339966">
                  <a:gamma/>
                  <a:shade val="46275"/>
                  <a:invGamma/>
                </a:srgbClr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200"/>
              <a:t>OU</a:t>
            </a:r>
          </a:p>
        </p:txBody>
      </p:sp>
      <p:sp>
        <p:nvSpPr>
          <p:cNvPr id="54281" name="Text Box 1033"/>
          <p:cNvSpPr txBox="1">
            <a:spLocks noChangeArrowheads="1"/>
          </p:cNvSpPr>
          <p:nvPr/>
        </p:nvSpPr>
        <p:spPr bwMode="auto">
          <a:xfrm>
            <a:off x="5867400" y="4576763"/>
            <a:ext cx="2165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Domain</a:t>
            </a:r>
          </a:p>
        </p:txBody>
      </p:sp>
      <p:sp>
        <p:nvSpPr>
          <p:cNvPr id="54282" name="Oval 1034"/>
          <p:cNvSpPr>
            <a:spLocks noChangeArrowheads="1"/>
          </p:cNvSpPr>
          <p:nvPr/>
        </p:nvSpPr>
        <p:spPr bwMode="auto">
          <a:xfrm>
            <a:off x="7239000" y="4805363"/>
            <a:ext cx="533400" cy="466725"/>
          </a:xfrm>
          <a:prstGeom prst="ellipse">
            <a:avLst/>
          </a:prstGeom>
          <a:gradFill rotWithShape="0">
            <a:gsLst>
              <a:gs pos="0">
                <a:srgbClr val="339966">
                  <a:gamma/>
                  <a:shade val="46275"/>
                  <a:invGamma/>
                </a:srgbClr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200"/>
              <a:t>OU</a:t>
            </a:r>
          </a:p>
        </p:txBody>
      </p:sp>
      <p:sp>
        <p:nvSpPr>
          <p:cNvPr id="54283" name="Oval 1035"/>
          <p:cNvSpPr>
            <a:spLocks noChangeArrowheads="1"/>
          </p:cNvSpPr>
          <p:nvPr/>
        </p:nvSpPr>
        <p:spPr bwMode="auto">
          <a:xfrm>
            <a:off x="6019800" y="4805363"/>
            <a:ext cx="533400" cy="466725"/>
          </a:xfrm>
          <a:prstGeom prst="ellipse">
            <a:avLst/>
          </a:prstGeom>
          <a:gradFill rotWithShape="0">
            <a:gsLst>
              <a:gs pos="0">
                <a:srgbClr val="339966">
                  <a:gamma/>
                  <a:shade val="46275"/>
                  <a:invGamma/>
                </a:srgbClr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sz="1200"/>
              <a:t>OU</a:t>
            </a:r>
          </a:p>
        </p:txBody>
      </p:sp>
      <p:sp>
        <p:nvSpPr>
          <p:cNvPr id="54284" name="Line 1036"/>
          <p:cNvSpPr>
            <a:spLocks noChangeShapeType="1"/>
          </p:cNvSpPr>
          <p:nvPr/>
        </p:nvSpPr>
        <p:spPr bwMode="auto">
          <a:xfrm flipH="1" flipV="1">
            <a:off x="7162800" y="4576763"/>
            <a:ext cx="196850" cy="266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5" name="Line 1037"/>
          <p:cNvSpPr>
            <a:spLocks noChangeShapeType="1"/>
          </p:cNvSpPr>
          <p:nvPr/>
        </p:nvSpPr>
        <p:spPr bwMode="auto">
          <a:xfrm flipH="1">
            <a:off x="6477000" y="4576763"/>
            <a:ext cx="3048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86" name="computr2"/>
          <p:cNvSpPr>
            <a:spLocks noEditPoints="1" noChangeArrowheads="1"/>
          </p:cNvSpPr>
          <p:nvPr/>
        </p:nvSpPr>
        <p:spPr bwMode="auto">
          <a:xfrm>
            <a:off x="5486400" y="5567363"/>
            <a:ext cx="609600" cy="609600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1920" name="Object 1024"/>
          <p:cNvGraphicFramePr>
            <a:graphicFrameLocks noChangeAspect="1"/>
          </p:cNvGraphicFramePr>
          <p:nvPr/>
        </p:nvGraphicFramePr>
        <p:xfrm>
          <a:off x="6248400" y="5567363"/>
          <a:ext cx="479425" cy="609600"/>
        </p:xfrm>
        <a:graphic>
          <a:graphicData uri="http://schemas.openxmlformats.org/presentationml/2006/ole">
            <p:oleObj spid="_x0000_s3074" name="Bitmap Image" r:id="rId3" imgW="142933" imgH="181096" progId="PBrush">
              <p:embed/>
            </p:oleObj>
          </a:graphicData>
        </a:graphic>
      </p:graphicFrame>
      <p:graphicFrame>
        <p:nvGraphicFramePr>
          <p:cNvPr id="81921" name="Object 1025"/>
          <p:cNvGraphicFramePr>
            <a:graphicFrameLocks noChangeAspect="1"/>
          </p:cNvGraphicFramePr>
          <p:nvPr/>
        </p:nvGraphicFramePr>
        <p:xfrm>
          <a:off x="7010400" y="5567363"/>
          <a:ext cx="533400" cy="506412"/>
        </p:xfrm>
        <a:graphic>
          <a:graphicData uri="http://schemas.openxmlformats.org/presentationml/2006/ole">
            <p:oleObj spid="_x0000_s3075" name="Bitmap Image" r:id="rId4" imgW="190426" imgH="181096" progId="PBrush">
              <p:embed/>
            </p:oleObj>
          </a:graphicData>
        </a:graphic>
      </p:graphicFrame>
      <p:sp>
        <p:nvSpPr>
          <p:cNvPr id="54290" name="Text Box 1042"/>
          <p:cNvSpPr txBox="1">
            <a:spLocks noChangeArrowheads="1"/>
          </p:cNvSpPr>
          <p:nvPr/>
        </p:nvSpPr>
        <p:spPr bwMode="auto">
          <a:xfrm>
            <a:off x="5562600" y="6253163"/>
            <a:ext cx="29718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Objects</a:t>
            </a:r>
          </a:p>
        </p:txBody>
      </p:sp>
      <p:sp>
        <p:nvSpPr>
          <p:cNvPr id="54291" name="Line 1043"/>
          <p:cNvSpPr>
            <a:spLocks noChangeShapeType="1"/>
          </p:cNvSpPr>
          <p:nvPr/>
        </p:nvSpPr>
        <p:spPr bwMode="auto">
          <a:xfrm flipH="1">
            <a:off x="5791200" y="5197475"/>
            <a:ext cx="300038" cy="3698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2" name="Line 1044"/>
          <p:cNvSpPr>
            <a:spLocks noChangeShapeType="1"/>
          </p:cNvSpPr>
          <p:nvPr/>
        </p:nvSpPr>
        <p:spPr bwMode="auto">
          <a:xfrm flipH="1">
            <a:off x="7239000" y="5257800"/>
            <a:ext cx="155575" cy="309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3" name="Line 1045"/>
          <p:cNvSpPr>
            <a:spLocks noChangeShapeType="1"/>
          </p:cNvSpPr>
          <p:nvPr/>
        </p:nvSpPr>
        <p:spPr bwMode="auto">
          <a:xfrm>
            <a:off x="6397625" y="5246688"/>
            <a:ext cx="155575" cy="320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4" name="Line 1046"/>
          <p:cNvSpPr>
            <a:spLocks noChangeShapeType="1"/>
          </p:cNvSpPr>
          <p:nvPr/>
        </p:nvSpPr>
        <p:spPr bwMode="auto">
          <a:xfrm>
            <a:off x="7700963" y="5191125"/>
            <a:ext cx="376237" cy="3762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295" name="Line 1047"/>
          <p:cNvSpPr>
            <a:spLocks noChangeShapeType="1"/>
          </p:cNvSpPr>
          <p:nvPr/>
        </p:nvSpPr>
        <p:spPr bwMode="auto">
          <a:xfrm>
            <a:off x="6627813" y="3014663"/>
            <a:ext cx="328612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1048"/>
          <p:cNvGrpSpPr>
            <a:grpSpLocks/>
          </p:cNvGrpSpPr>
          <p:nvPr/>
        </p:nvGrpSpPr>
        <p:grpSpPr bwMode="auto">
          <a:xfrm>
            <a:off x="3810000" y="4043363"/>
            <a:ext cx="1447800" cy="1441450"/>
            <a:chOff x="2194" y="1283"/>
            <a:chExt cx="983" cy="979"/>
          </a:xfrm>
        </p:grpSpPr>
        <p:sp>
          <p:nvSpPr>
            <p:cNvPr id="54297" name="AutoShape 1049"/>
            <p:cNvSpPr>
              <a:spLocks noChangeArrowheads="1"/>
            </p:cNvSpPr>
            <p:nvPr/>
          </p:nvSpPr>
          <p:spPr bwMode="auto">
            <a:xfrm rot="8100000">
              <a:off x="2194" y="1283"/>
              <a:ext cx="983" cy="979"/>
            </a:xfrm>
            <a:prstGeom prst="rtTriangle">
              <a:avLst/>
            </a:prstGeom>
            <a:gradFill rotWithShape="0">
              <a:gsLst>
                <a:gs pos="0">
                  <a:srgbClr val="CC99FF">
                    <a:gamma/>
                    <a:shade val="46275"/>
                    <a:invGamma/>
                  </a:srgbClr>
                </a:gs>
                <a:gs pos="100000">
                  <a:srgbClr val="CC99FF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54298" name="Text Box 1050"/>
            <p:cNvSpPr txBox="1">
              <a:spLocks noChangeArrowheads="1"/>
            </p:cNvSpPr>
            <p:nvPr/>
          </p:nvSpPr>
          <p:spPr bwMode="auto">
            <a:xfrm>
              <a:off x="2208" y="1488"/>
              <a:ext cx="912" cy="24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Domain</a:t>
              </a:r>
            </a:p>
          </p:txBody>
        </p:sp>
      </p:grpSp>
      <p:sp>
        <p:nvSpPr>
          <p:cNvPr id="54299" name="Line 1051"/>
          <p:cNvSpPr>
            <a:spLocks noChangeShapeType="1"/>
          </p:cNvSpPr>
          <p:nvPr/>
        </p:nvSpPr>
        <p:spPr bwMode="auto">
          <a:xfrm flipH="1">
            <a:off x="4543425" y="3022600"/>
            <a:ext cx="33338" cy="715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300" name="Text Box 1052"/>
          <p:cNvSpPr txBox="1">
            <a:spLocks noChangeArrowheads="1"/>
          </p:cNvSpPr>
          <p:nvPr/>
        </p:nvSpPr>
        <p:spPr bwMode="auto">
          <a:xfrm>
            <a:off x="4800600" y="3205163"/>
            <a:ext cx="1676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Tree</a:t>
            </a:r>
          </a:p>
        </p:txBody>
      </p:sp>
      <p:grpSp>
        <p:nvGrpSpPr>
          <p:cNvPr id="4" name="Group 1053"/>
          <p:cNvGrpSpPr>
            <a:grpSpLocks/>
          </p:cNvGrpSpPr>
          <p:nvPr/>
        </p:nvGrpSpPr>
        <p:grpSpPr bwMode="auto">
          <a:xfrm>
            <a:off x="228600" y="5872163"/>
            <a:ext cx="1343025" cy="1062037"/>
            <a:chOff x="672" y="3069"/>
            <a:chExt cx="846" cy="669"/>
          </a:xfrm>
        </p:grpSpPr>
        <p:sp>
          <p:nvSpPr>
            <p:cNvPr id="54302" name="AutoShape 1054"/>
            <p:cNvSpPr>
              <a:spLocks noChangeArrowheads="1"/>
            </p:cNvSpPr>
            <p:nvPr/>
          </p:nvSpPr>
          <p:spPr bwMode="auto">
            <a:xfrm rot="8100000">
              <a:off x="791" y="3069"/>
              <a:ext cx="672" cy="669"/>
            </a:xfrm>
            <a:prstGeom prst="rtTriangl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54303" name="Text Box 1055"/>
            <p:cNvSpPr txBox="1">
              <a:spLocks noChangeArrowheads="1"/>
            </p:cNvSpPr>
            <p:nvPr/>
          </p:nvSpPr>
          <p:spPr bwMode="auto">
            <a:xfrm>
              <a:off x="672" y="3216"/>
              <a:ext cx="84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Domain</a:t>
              </a:r>
            </a:p>
          </p:txBody>
        </p:sp>
      </p:grpSp>
      <p:grpSp>
        <p:nvGrpSpPr>
          <p:cNvPr id="5" name="Group 1056"/>
          <p:cNvGrpSpPr>
            <a:grpSpLocks/>
          </p:cNvGrpSpPr>
          <p:nvPr/>
        </p:nvGrpSpPr>
        <p:grpSpPr bwMode="auto">
          <a:xfrm>
            <a:off x="1143000" y="4652963"/>
            <a:ext cx="1343025" cy="1062037"/>
            <a:chOff x="672" y="3069"/>
            <a:chExt cx="846" cy="669"/>
          </a:xfrm>
        </p:grpSpPr>
        <p:sp>
          <p:nvSpPr>
            <p:cNvPr id="54305" name="AutoShape 1057"/>
            <p:cNvSpPr>
              <a:spLocks noChangeArrowheads="1"/>
            </p:cNvSpPr>
            <p:nvPr/>
          </p:nvSpPr>
          <p:spPr bwMode="auto">
            <a:xfrm rot="8100000">
              <a:off x="791" y="3069"/>
              <a:ext cx="672" cy="669"/>
            </a:xfrm>
            <a:prstGeom prst="rtTriangl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54306" name="Text Box 1058"/>
            <p:cNvSpPr txBox="1">
              <a:spLocks noChangeArrowheads="1"/>
            </p:cNvSpPr>
            <p:nvPr/>
          </p:nvSpPr>
          <p:spPr bwMode="auto">
            <a:xfrm>
              <a:off x="672" y="3216"/>
              <a:ext cx="84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Domain</a:t>
              </a:r>
            </a:p>
          </p:txBody>
        </p:sp>
      </p:grpSp>
      <p:grpSp>
        <p:nvGrpSpPr>
          <p:cNvPr id="6" name="Group 1059"/>
          <p:cNvGrpSpPr>
            <a:grpSpLocks/>
          </p:cNvGrpSpPr>
          <p:nvPr/>
        </p:nvGrpSpPr>
        <p:grpSpPr bwMode="auto">
          <a:xfrm>
            <a:off x="1981200" y="5872163"/>
            <a:ext cx="1343025" cy="1062037"/>
            <a:chOff x="672" y="3069"/>
            <a:chExt cx="846" cy="669"/>
          </a:xfrm>
        </p:grpSpPr>
        <p:sp>
          <p:nvSpPr>
            <p:cNvPr id="54308" name="AutoShape 1060"/>
            <p:cNvSpPr>
              <a:spLocks noChangeArrowheads="1"/>
            </p:cNvSpPr>
            <p:nvPr/>
          </p:nvSpPr>
          <p:spPr bwMode="auto">
            <a:xfrm rot="8100000">
              <a:off x="791" y="3069"/>
              <a:ext cx="672" cy="669"/>
            </a:xfrm>
            <a:prstGeom prst="rtTriangl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54309" name="Text Box 1061"/>
            <p:cNvSpPr txBox="1">
              <a:spLocks noChangeArrowheads="1"/>
            </p:cNvSpPr>
            <p:nvPr/>
          </p:nvSpPr>
          <p:spPr bwMode="auto">
            <a:xfrm>
              <a:off x="672" y="3216"/>
              <a:ext cx="84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Domain</a:t>
              </a:r>
            </a:p>
          </p:txBody>
        </p:sp>
      </p:grpSp>
      <p:sp>
        <p:nvSpPr>
          <p:cNvPr id="54310" name="Text Box 1062"/>
          <p:cNvSpPr txBox="1">
            <a:spLocks noChangeArrowheads="1"/>
          </p:cNvSpPr>
          <p:nvPr/>
        </p:nvSpPr>
        <p:spPr bwMode="auto">
          <a:xfrm>
            <a:off x="1447800" y="5491163"/>
            <a:ext cx="6667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Tree</a:t>
            </a:r>
          </a:p>
        </p:txBody>
      </p:sp>
      <p:sp>
        <p:nvSpPr>
          <p:cNvPr id="54311" name="Line 1063"/>
          <p:cNvSpPr>
            <a:spLocks noChangeShapeType="1"/>
          </p:cNvSpPr>
          <p:nvPr/>
        </p:nvSpPr>
        <p:spPr bwMode="auto">
          <a:xfrm flipH="1">
            <a:off x="1871663" y="1981200"/>
            <a:ext cx="3724275" cy="2454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312" name="Line 1064"/>
          <p:cNvSpPr>
            <a:spLocks noChangeShapeType="1"/>
          </p:cNvSpPr>
          <p:nvPr/>
        </p:nvSpPr>
        <p:spPr bwMode="auto">
          <a:xfrm flipH="1">
            <a:off x="947738" y="5191125"/>
            <a:ext cx="157162" cy="463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313" name="Line 1065"/>
          <p:cNvSpPr>
            <a:spLocks noChangeShapeType="1"/>
          </p:cNvSpPr>
          <p:nvPr/>
        </p:nvSpPr>
        <p:spPr bwMode="auto">
          <a:xfrm>
            <a:off x="2619375" y="5186363"/>
            <a:ext cx="90488" cy="461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314" name="Text Box 1066"/>
          <p:cNvSpPr txBox="1">
            <a:spLocks noChangeArrowheads="1"/>
          </p:cNvSpPr>
          <p:nvPr/>
        </p:nvSpPr>
        <p:spPr bwMode="auto">
          <a:xfrm>
            <a:off x="2209800" y="3433763"/>
            <a:ext cx="1600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Forest</a:t>
            </a:r>
          </a:p>
        </p:txBody>
      </p:sp>
      <p:pic>
        <p:nvPicPr>
          <p:cNvPr id="44" name="Picture 43" descr="eadania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the physical Structure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related to logical Structure</a:t>
            </a:r>
          </a:p>
          <a:p>
            <a:r>
              <a:rPr lang="en-US"/>
              <a:t>Modeled via „Sites“</a:t>
            </a:r>
          </a:p>
          <a:p>
            <a:r>
              <a:rPr lang="en-US"/>
              <a:t>A site is well connected via fast Network Links</a:t>
            </a:r>
          </a:p>
          <a:p>
            <a:r>
              <a:rPr lang="en-US"/>
              <a:t>One Site can home multiple Domains</a:t>
            </a:r>
          </a:p>
          <a:p>
            <a:r>
              <a:rPr lang="en-US"/>
              <a:t>One Domain can spread across many Sites</a:t>
            </a:r>
          </a:p>
          <a:p>
            <a:r>
              <a:rPr lang="en-US"/>
              <a:t>Domain Database is stored on Domain Controllers</a:t>
            </a:r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5" name="Oval 1043"/>
          <p:cNvSpPr>
            <a:spLocks noChangeArrowheads="1"/>
          </p:cNvSpPr>
          <p:nvPr/>
        </p:nvSpPr>
        <p:spPr bwMode="auto">
          <a:xfrm>
            <a:off x="5257800" y="2590800"/>
            <a:ext cx="3352800" cy="3581400"/>
          </a:xfrm>
          <a:prstGeom prst="ellipse">
            <a:avLst/>
          </a:prstGeom>
          <a:solidFill>
            <a:srgbClr val="666699"/>
          </a:solidFill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de-DE"/>
              <a:t>Site New York</a:t>
            </a:r>
          </a:p>
          <a:p>
            <a:endParaRPr lang="de-DE"/>
          </a:p>
        </p:txBody>
      </p:sp>
      <p:sp>
        <p:nvSpPr>
          <p:cNvPr id="75793" name="Oval 1041"/>
          <p:cNvSpPr>
            <a:spLocks noChangeArrowheads="1"/>
          </p:cNvSpPr>
          <p:nvPr/>
        </p:nvSpPr>
        <p:spPr bwMode="auto">
          <a:xfrm>
            <a:off x="1295400" y="2590800"/>
            <a:ext cx="3352800" cy="3581400"/>
          </a:xfrm>
          <a:prstGeom prst="ellipse">
            <a:avLst/>
          </a:prstGeom>
          <a:solidFill>
            <a:srgbClr val="C0C0C0"/>
          </a:solidFill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de-DE"/>
              <a:t>Site LA</a:t>
            </a:r>
          </a:p>
          <a:p>
            <a:endParaRPr lang="de-DE"/>
          </a:p>
        </p:txBody>
      </p:sp>
      <p:sp>
        <p:nvSpPr>
          <p:cNvPr id="7577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Sample Site Structure</a:t>
            </a:r>
          </a:p>
        </p:txBody>
      </p:sp>
      <p:sp>
        <p:nvSpPr>
          <p:cNvPr id="7578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066800"/>
            <a:ext cx="4267200" cy="1096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Logical and physical Structure are totally independent of each other!</a:t>
            </a:r>
          </a:p>
        </p:txBody>
      </p:sp>
      <p:sp>
        <p:nvSpPr>
          <p:cNvPr id="75785" name="AutoShape 1033"/>
          <p:cNvSpPr>
            <a:spLocks noChangeArrowheads="1"/>
          </p:cNvSpPr>
          <p:nvPr/>
        </p:nvSpPr>
        <p:spPr bwMode="auto">
          <a:xfrm rot="8100000">
            <a:off x="3733800" y="2286000"/>
            <a:ext cx="2508250" cy="2497138"/>
          </a:xfrm>
          <a:prstGeom prst="rtTriangle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75786" name="Text Box 1034"/>
          <p:cNvSpPr txBox="1">
            <a:spLocks noChangeArrowheads="1"/>
          </p:cNvSpPr>
          <p:nvPr/>
        </p:nvSpPr>
        <p:spPr bwMode="auto">
          <a:xfrm>
            <a:off x="3200400" y="3200400"/>
            <a:ext cx="4124325" cy="306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/>
              <a:t>Adiscon.com</a:t>
            </a:r>
          </a:p>
        </p:txBody>
      </p:sp>
      <p:grpSp>
        <p:nvGrpSpPr>
          <p:cNvPr id="2" name="Group 1044"/>
          <p:cNvGrpSpPr>
            <a:grpSpLocks/>
          </p:cNvGrpSpPr>
          <p:nvPr/>
        </p:nvGrpSpPr>
        <p:grpSpPr bwMode="auto">
          <a:xfrm>
            <a:off x="6553200" y="4876800"/>
            <a:ext cx="1343025" cy="1062038"/>
            <a:chOff x="3984" y="3024"/>
            <a:chExt cx="846" cy="669"/>
          </a:xfrm>
        </p:grpSpPr>
        <p:sp>
          <p:nvSpPr>
            <p:cNvPr id="75787" name="AutoShape 1035"/>
            <p:cNvSpPr>
              <a:spLocks noChangeArrowheads="1"/>
            </p:cNvSpPr>
            <p:nvPr/>
          </p:nvSpPr>
          <p:spPr bwMode="auto">
            <a:xfrm rot="8100000">
              <a:off x="4080" y="3024"/>
              <a:ext cx="672" cy="669"/>
            </a:xfrm>
            <a:prstGeom prst="rtTriangle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75788" name="Text Box 1036"/>
            <p:cNvSpPr txBox="1">
              <a:spLocks noChangeArrowheads="1"/>
            </p:cNvSpPr>
            <p:nvPr/>
          </p:nvSpPr>
          <p:spPr bwMode="auto">
            <a:xfrm>
              <a:off x="3984" y="3216"/>
              <a:ext cx="846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000"/>
                <a:t>sales.adiscon.com</a:t>
              </a:r>
            </a:p>
          </p:txBody>
        </p:sp>
      </p:grpSp>
      <p:sp>
        <p:nvSpPr>
          <p:cNvPr id="75782" name="AutoShape 1030"/>
          <p:cNvSpPr>
            <a:spLocks noChangeArrowheads="1"/>
          </p:cNvSpPr>
          <p:nvPr/>
        </p:nvSpPr>
        <p:spPr bwMode="auto">
          <a:xfrm rot="8100000">
            <a:off x="2474913" y="4795838"/>
            <a:ext cx="1066800" cy="1062037"/>
          </a:xfrm>
          <a:prstGeom prst="rtTriangle">
            <a:avLst/>
          </a:prstGeom>
          <a:gradFill rotWithShape="0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75783" name="Text Box 1031"/>
          <p:cNvSpPr txBox="1">
            <a:spLocks noChangeArrowheads="1"/>
          </p:cNvSpPr>
          <p:nvPr/>
        </p:nvSpPr>
        <p:spPr bwMode="auto">
          <a:xfrm>
            <a:off x="2286000" y="5100638"/>
            <a:ext cx="134302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/>
              <a:t>sales.adiscon.com</a:t>
            </a:r>
          </a:p>
        </p:txBody>
      </p:sp>
      <p:sp>
        <p:nvSpPr>
          <p:cNvPr id="75790" name="Line 1038"/>
          <p:cNvSpPr>
            <a:spLocks noChangeShapeType="1"/>
          </p:cNvSpPr>
          <p:nvPr/>
        </p:nvSpPr>
        <p:spPr bwMode="auto">
          <a:xfrm flipH="1">
            <a:off x="3005138" y="3535363"/>
            <a:ext cx="211137" cy="10429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797" name="Line 1045"/>
          <p:cNvSpPr>
            <a:spLocks noChangeShapeType="1"/>
          </p:cNvSpPr>
          <p:nvPr/>
        </p:nvSpPr>
        <p:spPr bwMode="auto">
          <a:xfrm>
            <a:off x="6757988" y="3524250"/>
            <a:ext cx="487362" cy="11287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" name="Picture 14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Role can a Server have?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Member Server</a:t>
            </a:r>
          </a:p>
          <a:p>
            <a:r>
              <a:rPr lang="en-US" dirty="0"/>
              <a:t>Domain Controller</a:t>
            </a:r>
          </a:p>
          <a:p>
            <a:r>
              <a:rPr lang="en-US" dirty="0"/>
              <a:t>Global Catalog</a:t>
            </a:r>
          </a:p>
          <a:p>
            <a:r>
              <a:rPr lang="en-US" dirty="0"/>
              <a:t>FSMO </a:t>
            </a:r>
          </a:p>
          <a:p>
            <a:pPr lvl="1"/>
            <a:r>
              <a:rPr lang="en-US" dirty="0"/>
              <a:t>Special Roles carried out by only a limited set of Servers</a:t>
            </a:r>
          </a:p>
          <a:p>
            <a:pPr lvl="1"/>
            <a:r>
              <a:rPr lang="en-US" dirty="0"/>
              <a:t>e.g. PDC Emulator</a:t>
            </a:r>
          </a:p>
          <a:p>
            <a:pPr lvl="1"/>
            <a:r>
              <a:rPr lang="en-US" dirty="0"/>
              <a:t>e.g. Schema Master</a:t>
            </a:r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Domain-Controller?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Stores a physical Copy of the Active Directory Database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Currently a single Domain per DC supported!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ESE95 Database (MS Exchange)</a:t>
            </a:r>
          </a:p>
          <a:p>
            <a:pPr>
              <a:lnSpc>
                <a:spcPct val="80000"/>
              </a:lnSpc>
            </a:pPr>
            <a:r>
              <a:rPr lang="en-US" dirty="0"/>
              <a:t>Logon Services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Kerberos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LAN Manager Authentication</a:t>
            </a:r>
          </a:p>
          <a:p>
            <a:pPr>
              <a:lnSpc>
                <a:spcPct val="80000"/>
              </a:lnSpc>
            </a:pPr>
            <a:r>
              <a:rPr lang="en-US" dirty="0"/>
              <a:t>Recommendation: always have at least 2 Domain Controllers!</a:t>
            </a:r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SERVER I</a:t>
            </a:r>
            <a:endParaRPr lang="en-US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5" name="Picture 4" descr="capture_02272013_123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Global Catalog Server?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Answers AD Search Queries</a:t>
            </a:r>
          </a:p>
          <a:p>
            <a:r>
              <a:rPr lang="en-US"/>
              <a:t>Must be present to successfully logon </a:t>
            </a:r>
          </a:p>
          <a:p>
            <a:r>
              <a:rPr lang="en-US"/>
              <a:t>Holds a copy of all Objects of the whole Forest…</a:t>
            </a:r>
          </a:p>
          <a:p>
            <a:r>
              <a:rPr lang="en-US"/>
              <a:t>...but holds only a subset of the Attributes</a:t>
            </a:r>
          </a:p>
          <a:p>
            <a:pPr lvl="1"/>
            <a:r>
              <a:rPr lang="en-US"/>
              <a:t>User definable </a:t>
            </a:r>
          </a:p>
          <a:p>
            <a:r>
              <a:rPr lang="en-US"/>
              <a:t>Recommendation: at least one GC per (larger) Site</a:t>
            </a:r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Deployment Configuration page of the Active</a:t>
            </a:r>
            <a:br>
              <a:rPr lang="en-US" sz="2000" dirty="0" smtClean="0"/>
            </a:br>
            <a:r>
              <a:rPr lang="en-US" sz="2000" dirty="0" smtClean="0"/>
              <a:t>Directory Domain Services Configuration Wizard</a:t>
            </a:r>
            <a:endParaRPr lang="en-US" sz="2000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73818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Domain Controller Options page of the Active Directory Domain Services Configuration Wizard </a:t>
            </a:r>
            <a:endParaRPr lang="en-US" sz="2000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600"/>
            <a:ext cx="73818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Prerequisites Check page of the Active Directory Domain Services Configuration Wizard</a:t>
            </a:r>
            <a:endParaRPr lang="en-US" sz="2000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"/>
            <a:ext cx="73818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Domain Controller Options page of the Active Directory Domain Services Configuration Wizard</a:t>
            </a:r>
            <a:endParaRPr lang="en-US" sz="2000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38200"/>
            <a:ext cx="73818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Additional Options page of the Active Directory Domain Services Configuration Wizard</a:t>
            </a:r>
            <a:endParaRPr lang="en-US" sz="2000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3" y="738188"/>
            <a:ext cx="73818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Deployment Configuration page of the Active Directory Domain Services Configuration Wizard</a:t>
            </a:r>
            <a:endParaRPr lang="en-US" sz="2000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3" y="728663"/>
            <a:ext cx="73818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Syntax for the Install-</a:t>
            </a:r>
            <a:r>
              <a:rPr lang="en-US" sz="2000" b="1" dirty="0" err="1" smtClean="0"/>
              <a:t>AddsForest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cmdlet</a:t>
            </a:r>
            <a:r>
              <a:rPr lang="en-US" sz="2000" b="1" dirty="0" smtClean="0"/>
              <a:t> in Windows </a:t>
            </a:r>
            <a:r>
              <a:rPr lang="en-US" sz="2000" b="1" dirty="0" err="1" smtClean="0"/>
              <a:t>PowerShell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8" y="2486025"/>
            <a:ext cx="83153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An installation script generated by the Active Directory Domain Services Configuration Wizard</a:t>
            </a:r>
            <a:endParaRPr lang="en-US" sz="2000" b="1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1338263"/>
            <a:ext cx="43434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Removing a domain controller</a:t>
            </a:r>
            <a:endParaRPr lang="en-US" sz="2000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63" y="1733550"/>
            <a:ext cx="50958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SERVER I</a:t>
            </a:r>
            <a:endParaRPr lang="en-US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5" name="Picture 4" descr="capture_02272013_1232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SERVER I</a:t>
            </a:r>
            <a:endParaRPr lang="en-US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838200"/>
            <a:ext cx="8839200" cy="58674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b="1" dirty="0" smtClean="0">
                <a:solidFill>
                  <a:schemeClr val="tx1"/>
                </a:solidFill>
              </a:rPr>
              <a:t>To demote a domain controller by using Windows</a:t>
            </a:r>
          </a:p>
          <a:p>
            <a:pPr marL="514350" indent="-514350" algn="l"/>
            <a:r>
              <a:rPr lang="en-US" b="1" dirty="0" err="1" smtClean="0">
                <a:solidFill>
                  <a:schemeClr val="tx1"/>
                </a:solidFill>
              </a:rPr>
              <a:t>PowerShell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da-DK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sz="2000" dirty="0" smtClean="0">
                <a:solidFill>
                  <a:schemeClr val="tx1"/>
                </a:solidFill>
              </a:rPr>
              <a:t>Uninstall-</a:t>
            </a:r>
            <a:r>
              <a:rPr lang="en-US" sz="2000" dirty="0" err="1" smtClean="0">
                <a:solidFill>
                  <a:schemeClr val="tx1"/>
                </a:solidFill>
              </a:rPr>
              <a:t>ADDSDomainController</a:t>
            </a:r>
            <a:r>
              <a:rPr lang="en-US" sz="2000" dirty="0" smtClean="0">
                <a:solidFill>
                  <a:schemeClr val="tx1"/>
                </a:solidFill>
              </a:rPr>
              <a:t> –</a:t>
            </a:r>
            <a:r>
              <a:rPr lang="en-US" sz="2000" dirty="0" err="1" smtClean="0">
                <a:solidFill>
                  <a:schemeClr val="tx1"/>
                </a:solidFill>
              </a:rPr>
              <a:t>ForceRemoval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 algn="l"/>
            <a:r>
              <a:rPr lang="en-US" sz="2000" dirty="0" err="1" smtClean="0">
                <a:solidFill>
                  <a:schemeClr val="tx1"/>
                </a:solidFill>
              </a:rPr>
              <a:t>LocalAdministratorPassword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&lt;password&gt; –Force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en-US" b="1" u="sng" dirty="0" smtClean="0">
              <a:solidFill>
                <a:schemeClr val="tx1"/>
              </a:solidFill>
            </a:endParaRPr>
          </a:p>
          <a:p>
            <a:pPr marL="514350" indent="-514350" algn="l"/>
            <a:endParaRPr lang="da-DK" b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143000"/>
            <a:ext cx="8153400" cy="55626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da-DK" sz="2800" b="1" dirty="0" smtClean="0">
                <a:solidFill>
                  <a:schemeClr val="tx1"/>
                </a:solidFill>
              </a:rPr>
              <a:t>Install Active Directory Domain Service and DSN on Windows Server 2012.</a:t>
            </a:r>
          </a:p>
          <a:p>
            <a:pPr marL="514350" indent="-514350" algn="l">
              <a:buFont typeface="+mj-lt"/>
              <a:buAutoNum type="arabicPeriod"/>
            </a:pPr>
            <a:endParaRPr lang="da-DK" sz="2800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da-DK" sz="2800" b="1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da-DK" sz="2800" b="1" dirty="0" smtClean="0">
                <a:solidFill>
                  <a:schemeClr val="tx1"/>
                </a:solidFill>
              </a:rPr>
              <a:t>Test DSN Service.</a:t>
            </a:r>
            <a:endParaRPr lang="da-DK" sz="2800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da-DK" sz="2800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da-DK" sz="2800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da-DK" sz="2800" b="1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da-DK" sz="2800" b="1" dirty="0" smtClean="0">
                <a:solidFill>
                  <a:schemeClr val="tx1"/>
                </a:solidFill>
              </a:rPr>
              <a:t/>
            </a:r>
            <a:br>
              <a:rPr lang="da-DK" sz="2800" b="1" dirty="0" smtClean="0">
                <a:solidFill>
                  <a:schemeClr val="tx1"/>
                </a:solidFill>
              </a:rPr>
            </a:br>
            <a:endParaRPr lang="da-DK" sz="2800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da-DK" sz="2800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da-DK" sz="1600" b="1" dirty="0" smtClean="0">
              <a:solidFill>
                <a:schemeClr val="tx1"/>
              </a:solidFill>
            </a:endParaRPr>
          </a:p>
          <a:p>
            <a:pPr marL="457200" indent="-457200" algn="l"/>
            <a:endParaRPr lang="da-DK" sz="1600" b="1" dirty="0" smtClean="0">
              <a:solidFill>
                <a:schemeClr val="tx1"/>
              </a:solidFill>
            </a:endParaRPr>
          </a:p>
          <a:p>
            <a:pPr marL="457200" indent="-457200" algn="l"/>
            <a:endParaRPr lang="da-DK" sz="1600" b="1" dirty="0" smtClean="0">
              <a:solidFill>
                <a:schemeClr val="tx1"/>
              </a:solidFill>
            </a:endParaRPr>
          </a:p>
          <a:p>
            <a:pPr marL="457200" indent="-457200" algn="l"/>
            <a:endParaRPr lang="da-DK" sz="1600" b="1" dirty="0" smtClean="0">
              <a:solidFill>
                <a:schemeClr val="tx1"/>
              </a:solidFill>
            </a:endParaRPr>
          </a:p>
          <a:p>
            <a:pPr marL="457200" indent="-457200" algn="l"/>
            <a:endParaRPr lang="da-DK" sz="1600" b="1" dirty="0" smtClean="0">
              <a:solidFill>
                <a:schemeClr val="tx1"/>
              </a:solidFill>
            </a:endParaRPr>
          </a:p>
          <a:p>
            <a:pPr marL="457200" indent="-457200" algn="l"/>
            <a:endParaRPr lang="da-DK" sz="1600" b="1" dirty="0" smtClean="0">
              <a:solidFill>
                <a:schemeClr val="tx1"/>
              </a:solidFill>
            </a:endParaRPr>
          </a:p>
          <a:p>
            <a:pPr marL="457200" indent="-457200" algn="l"/>
            <a:endParaRPr lang="da-DK" sz="1600" b="1" dirty="0" smtClean="0">
              <a:solidFill>
                <a:schemeClr val="tx1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14763" y="0"/>
            <a:ext cx="532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/>
          </a:p>
        </p:txBody>
      </p:sp>
      <p:pic>
        <p:nvPicPr>
          <p:cNvPr id="5" name="Picture 4" descr="logo_dania_web_200p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0"/>
            <a:ext cx="1905000" cy="771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76200"/>
            <a:ext cx="66294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u="sng" dirty="0" smtClean="0">
                <a:solidFill>
                  <a:schemeClr val="tx1"/>
                </a:solidFill>
              </a:rPr>
              <a:t>Task 6: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143000"/>
            <a:ext cx="8153400" cy="55626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da-DK" sz="2800" b="1" dirty="0" smtClean="0">
                <a:solidFill>
                  <a:schemeClr val="tx1"/>
                </a:solidFill>
              </a:rPr>
              <a:t>Join Client PC into domain envirnment.</a:t>
            </a:r>
          </a:p>
          <a:p>
            <a:pPr marL="514350" indent="-514350" algn="l"/>
            <a:endParaRPr lang="da-DK" sz="2800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da-DK" sz="2800" b="1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da-DK" sz="2800" b="1" dirty="0" smtClean="0">
                <a:solidFill>
                  <a:schemeClr val="tx1"/>
                </a:solidFill>
              </a:rPr>
              <a:t/>
            </a:r>
            <a:br>
              <a:rPr lang="da-DK" sz="2800" b="1" dirty="0" smtClean="0">
                <a:solidFill>
                  <a:schemeClr val="tx1"/>
                </a:solidFill>
              </a:rPr>
            </a:br>
            <a:endParaRPr lang="da-DK" sz="2800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da-DK" sz="2800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da-DK" sz="1600" b="1" dirty="0" smtClean="0">
              <a:solidFill>
                <a:schemeClr val="tx1"/>
              </a:solidFill>
            </a:endParaRPr>
          </a:p>
          <a:p>
            <a:pPr marL="457200" indent="-457200" algn="l"/>
            <a:endParaRPr lang="da-DK" sz="1600" b="1" dirty="0" smtClean="0">
              <a:solidFill>
                <a:schemeClr val="tx1"/>
              </a:solidFill>
            </a:endParaRPr>
          </a:p>
          <a:p>
            <a:pPr marL="457200" indent="-457200" algn="l"/>
            <a:endParaRPr lang="da-DK" sz="1600" b="1" dirty="0" smtClean="0">
              <a:solidFill>
                <a:schemeClr val="tx1"/>
              </a:solidFill>
            </a:endParaRPr>
          </a:p>
          <a:p>
            <a:pPr marL="457200" indent="-457200" algn="l"/>
            <a:endParaRPr lang="da-DK" sz="1600" b="1" dirty="0" smtClean="0">
              <a:solidFill>
                <a:schemeClr val="tx1"/>
              </a:solidFill>
            </a:endParaRPr>
          </a:p>
          <a:p>
            <a:pPr marL="457200" indent="-457200" algn="l"/>
            <a:endParaRPr lang="da-DK" sz="1600" b="1" dirty="0" smtClean="0">
              <a:solidFill>
                <a:schemeClr val="tx1"/>
              </a:solidFill>
            </a:endParaRPr>
          </a:p>
          <a:p>
            <a:pPr marL="457200" indent="-457200" algn="l"/>
            <a:endParaRPr lang="da-DK" sz="1600" b="1" dirty="0" smtClean="0">
              <a:solidFill>
                <a:schemeClr val="tx1"/>
              </a:solidFill>
            </a:endParaRPr>
          </a:p>
          <a:p>
            <a:pPr marL="457200" indent="-457200" algn="l"/>
            <a:endParaRPr lang="da-DK" sz="1600" b="1" dirty="0" smtClean="0">
              <a:solidFill>
                <a:schemeClr val="tx1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14763" y="0"/>
            <a:ext cx="532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/>
          </a:p>
        </p:txBody>
      </p:sp>
      <p:pic>
        <p:nvPicPr>
          <p:cNvPr id="5" name="Picture 4" descr="logo_dania_web_200p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0"/>
            <a:ext cx="1905000" cy="771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76200"/>
            <a:ext cx="66294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b="1" u="sng" dirty="0" smtClean="0">
                <a:solidFill>
                  <a:schemeClr val="tx1"/>
                </a:solidFill>
              </a:rPr>
              <a:t>Task </a:t>
            </a:r>
            <a:r>
              <a:rPr lang="da-DK" b="1" u="sng" dirty="0" smtClean="0">
                <a:solidFill>
                  <a:schemeClr val="tx1"/>
                </a:solidFill>
              </a:rPr>
              <a:t>7:</a:t>
            </a:r>
            <a:endParaRPr lang="da-DK" b="1" u="sng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SERVER I</a:t>
            </a:r>
            <a:endParaRPr lang="en-US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5" name="Picture 4" descr="capture_02272013_123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"/>
            <a:ext cx="7086600" cy="685799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SERVER I</a:t>
            </a:r>
            <a:endParaRPr lang="en-US" dirty="0"/>
          </a:p>
        </p:txBody>
      </p:sp>
      <p:pic>
        <p:nvPicPr>
          <p:cNvPr id="4" name="Picture 3" descr="eadania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"/>
            <a:ext cx="1303020" cy="525780"/>
          </a:xfrm>
          <a:prstGeom prst="rect">
            <a:avLst/>
          </a:prstGeom>
        </p:spPr>
      </p:pic>
      <p:pic>
        <p:nvPicPr>
          <p:cNvPr id="5" name="Picture 4" descr="capture_02272013_123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ture_02272013_123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841</Words>
  <Application>Microsoft Office PowerPoint</Application>
  <PresentationFormat>On-screen Show (4:3)</PresentationFormat>
  <Paragraphs>295</Paragraphs>
  <Slides>62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Office Theme</vt:lpstr>
      <vt:lpstr>Bitmap Image</vt:lpstr>
      <vt:lpstr>Slide 1</vt:lpstr>
      <vt:lpstr>SERVER I</vt:lpstr>
      <vt:lpstr>SERVER I</vt:lpstr>
      <vt:lpstr>SERVER I</vt:lpstr>
      <vt:lpstr>SERVER I</vt:lpstr>
      <vt:lpstr>SERVER I</vt:lpstr>
      <vt:lpstr>SERVER I</vt:lpstr>
      <vt:lpstr>SERVER I</vt:lpstr>
      <vt:lpstr>Slide 9</vt:lpstr>
      <vt:lpstr>Slide 10</vt:lpstr>
      <vt:lpstr>Slide 11</vt:lpstr>
      <vt:lpstr>Slide 12</vt:lpstr>
      <vt:lpstr>Slide 13</vt:lpstr>
      <vt:lpstr>SERVER I</vt:lpstr>
      <vt:lpstr>SERVER I</vt:lpstr>
      <vt:lpstr>SERVER I</vt:lpstr>
      <vt:lpstr>SERVER I</vt:lpstr>
      <vt:lpstr>SERVER I</vt:lpstr>
      <vt:lpstr>SERVER I</vt:lpstr>
      <vt:lpstr>The Start Of Authority (SOA) tab on a DNS server’s Properties sheet</vt:lpstr>
      <vt:lpstr>The Forwarders tab on a DNS server’s Properties sheet</vt:lpstr>
      <vt:lpstr>The DNS reverse lookup domain</vt:lpstr>
      <vt:lpstr>Valid zones must consist of contiguous domains</vt:lpstr>
      <vt:lpstr>The New Host dialog box</vt:lpstr>
      <vt:lpstr>A Reverse Lookup Zone Name page in the New Zone Wizard </vt:lpstr>
      <vt:lpstr>The Change Zone Replication Scope dialog box </vt:lpstr>
      <vt:lpstr>The Root Hints tab on a DNS server’s Properties sheet </vt:lpstr>
      <vt:lpstr>The Root Hints tab on a DNS server’s Properties sheet </vt:lpstr>
      <vt:lpstr>Slide 29</vt:lpstr>
      <vt:lpstr>SERVER I</vt:lpstr>
      <vt:lpstr>Why AD ?</vt:lpstr>
      <vt:lpstr>Why AD ?</vt:lpstr>
      <vt:lpstr>What AD is ?</vt:lpstr>
      <vt:lpstr>AD STRUCTURE</vt:lpstr>
      <vt:lpstr>AD OBJECTS</vt:lpstr>
      <vt:lpstr>Open Standards</vt:lpstr>
      <vt:lpstr>Active Directory Structure</vt:lpstr>
      <vt:lpstr>Shortcut-Trusts</vt:lpstr>
      <vt:lpstr>Which objects does Active Directory contain?</vt:lpstr>
      <vt:lpstr>What is the Schema?</vt:lpstr>
      <vt:lpstr>What is a Domain?</vt:lpstr>
      <vt:lpstr>What is an Organizational Unit (OU)?</vt:lpstr>
      <vt:lpstr>What is a Tree?</vt:lpstr>
      <vt:lpstr>What is a Forest?</vt:lpstr>
      <vt:lpstr>The Tree-Root</vt:lpstr>
      <vt:lpstr>Modeling the physical Structure</vt:lpstr>
      <vt:lpstr>Sample Site Structure</vt:lpstr>
      <vt:lpstr>Which Role can a Server have?</vt:lpstr>
      <vt:lpstr>What is a Domain-Controller?</vt:lpstr>
      <vt:lpstr>What is a Global Catalog Server?</vt:lpstr>
      <vt:lpstr>The Deployment Configuration page of the Active Directory Domain Services Configuration Wizard</vt:lpstr>
      <vt:lpstr>The Domain Controller Options page of the Active Directory Domain Services Configuration Wizard </vt:lpstr>
      <vt:lpstr>The Prerequisites Check page of the Active Directory Domain Services Configuration Wizard</vt:lpstr>
      <vt:lpstr>The Domain Controller Options page of the Active Directory Domain Services Configuration Wizard</vt:lpstr>
      <vt:lpstr>The Additional Options page of the Active Directory Domain Services Configuration Wizard</vt:lpstr>
      <vt:lpstr>The Deployment Configuration page of the Active Directory Domain Services Configuration Wizard</vt:lpstr>
      <vt:lpstr>Syntax for the Install-AddsForest cmdlet in Windows PowerShell </vt:lpstr>
      <vt:lpstr>An installation script generated by the Active Directory Domain Services Configuration Wizard</vt:lpstr>
      <vt:lpstr>Removing a domain controller</vt:lpstr>
      <vt:lpstr>SERVER I</vt:lpstr>
      <vt:lpstr>Slide 61</vt:lpstr>
      <vt:lpstr>Slide 62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SERVER I</dc:title>
  <dc:creator>admin2</dc:creator>
  <cp:lastModifiedBy>new</cp:lastModifiedBy>
  <cp:revision>53</cp:revision>
  <dcterms:created xsi:type="dcterms:W3CDTF">2006-08-16T00:00:00Z</dcterms:created>
  <dcterms:modified xsi:type="dcterms:W3CDTF">2014-10-07T19:40:21Z</dcterms:modified>
</cp:coreProperties>
</file>