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DF384-E929-4817-8FA9-EF9FE66C170B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BD3FC-BEBB-4562-91DD-6B49E29C7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173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597F5-76F5-4474-A819-3847A19BB9E3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  <a:ln/>
        </p:spPr>
      </p:sp>
      <p:sp>
        <p:nvSpPr>
          <p:cNvPr id="1249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lIns="82055" tIns="41027" rIns="82055" bIns="41027" anchor="ctr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DEE73-883B-4EFD-93B2-E689FE57B0A3}" type="slidenum">
              <a:rPr lang="en-US"/>
              <a:pPr/>
              <a:t>3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6387"/>
          </a:xfrm>
        </p:spPr>
        <p:txBody>
          <a:bodyPr lIns="86486" tIns="43243" rIns="86486" bIns="43243"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58E134-0C66-40A2-AF2B-0921D8E6E0C6}" type="slidenum">
              <a:rPr lang="en-US"/>
              <a:pPr/>
              <a:t>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6387"/>
          </a:xfrm>
        </p:spPr>
        <p:txBody>
          <a:bodyPr lIns="86486" tIns="43243" rIns="86486" bIns="43243"/>
          <a:lstStyle/>
          <a:p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79D5B-70A7-410F-812F-FE0AF8960570}" type="slidenum">
              <a:rPr lang="en-US"/>
              <a:pPr/>
              <a:t>5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6387"/>
          </a:xfrm>
        </p:spPr>
        <p:txBody>
          <a:bodyPr lIns="86486" tIns="43243" rIns="86486" bIns="43243"/>
          <a:lstStyle/>
          <a:p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0E8AB-490A-4747-BB54-7ACCBFE25FA6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6387"/>
          </a:xfrm>
        </p:spPr>
        <p:txBody>
          <a:bodyPr lIns="86486" tIns="43243" rIns="86486" bIns="43243"/>
          <a:lstStyle/>
          <a:p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63792-C99C-4171-8D8B-D8F6288A3CB6}" type="slidenum">
              <a:rPr lang="en-US"/>
              <a:pPr/>
              <a:t>7</a:t>
            </a:fld>
            <a:endParaRPr lang="en-US"/>
          </a:p>
        </p:txBody>
      </p:sp>
      <p:sp>
        <p:nvSpPr>
          <p:cNvPr id="13517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914400"/>
            <a:ext cx="4178300" cy="3133725"/>
          </a:xfrm>
          <a:ln/>
        </p:spPr>
      </p:sp>
      <p:sp>
        <p:nvSpPr>
          <p:cNvPr id="1351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lIns="82055" tIns="41027" rIns="82055" bIns="41027" anchor="ctr"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115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215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482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306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8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063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75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575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89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101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126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DE3DF-3915-4AF5-9E8D-C0A735DA9188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A1FC-EA73-415A-B6FC-C806BEC337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959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Prototyping</a:t>
            </a:r>
            <a:endParaRPr lang="en-US"/>
          </a:p>
        </p:txBody>
      </p:sp>
      <p:pic>
        <p:nvPicPr>
          <p:cNvPr id="3" name="Picture 2" descr="hot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676400" cy="6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5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Prototyping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>
                <a:solidFill>
                  <a:schemeClr val="accent2"/>
                </a:solidFill>
              </a:rPr>
              <a:t>A software requirements prototype is a mock-up or partial implementation of a software system</a:t>
            </a:r>
          </a:p>
          <a:p>
            <a:pPr lvl="1"/>
            <a:r>
              <a:rPr lang="en-CA" sz="1800"/>
              <a:t>Helps developers, users, and customers better understand system requirements</a:t>
            </a:r>
          </a:p>
          <a:p>
            <a:pPr lvl="1"/>
            <a:r>
              <a:rPr lang="en-CA" sz="1800"/>
              <a:t>Helps clarify and complete requirements</a:t>
            </a:r>
          </a:p>
          <a:p>
            <a:pPr lvl="1"/>
            <a:r>
              <a:rPr lang="en-CA" sz="1800"/>
              <a:t>Provides early response to “I'll know it when I’ll see (or won’t see) it” attitude</a:t>
            </a:r>
          </a:p>
          <a:p>
            <a:pPr lvl="1"/>
            <a:r>
              <a:rPr lang="en-CA" sz="1800"/>
              <a:t>Effective in addressing the “Yes, But” and the “Undiscovered Ruins” syndromes</a:t>
            </a:r>
          </a:p>
          <a:p>
            <a:pPr lvl="1"/>
            <a:r>
              <a:rPr lang="en-US" sz="1800"/>
              <a:t>Helps find new functionalities, discuss usability, and establish priorities</a:t>
            </a:r>
            <a:endParaRPr lang="en-CA" sz="1800"/>
          </a:p>
          <a:p>
            <a:r>
              <a:rPr lang="en-CA" sz="2000">
                <a:solidFill>
                  <a:schemeClr val="accent2"/>
                </a:solidFill>
              </a:rPr>
              <a:t>Prototyping is effective in resolving uncertainties early in the development process</a:t>
            </a:r>
          </a:p>
          <a:p>
            <a:pPr lvl="1"/>
            <a:r>
              <a:rPr lang="en-CA" sz="1800"/>
              <a:t>Focus prototype development on these uncertain parts</a:t>
            </a:r>
          </a:p>
          <a:p>
            <a:pPr lvl="1"/>
            <a:r>
              <a:rPr lang="en-CA" sz="1800"/>
              <a:t>Encourages user participation and mutual understanding</a:t>
            </a:r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676400" cy="6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638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Prototyping – Realizations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sz="2400" dirty="0"/>
              <a:t>Prototypes can take many forms:</a:t>
            </a:r>
          </a:p>
          <a:p>
            <a:pPr lvl="1"/>
            <a:r>
              <a:rPr lang="en-CA" sz="2000" dirty="0"/>
              <a:t>Paper prototypes (see http://www.paperprototyping.com/)</a:t>
            </a:r>
          </a:p>
          <a:p>
            <a:pPr lvl="2"/>
            <a:r>
              <a:rPr lang="en-CA" altLang="en-US" sz="1800" dirty="0"/>
              <a:t>Prototype on index card</a:t>
            </a:r>
          </a:p>
          <a:p>
            <a:pPr lvl="2"/>
            <a:r>
              <a:rPr lang="en-CA" altLang="en-US" sz="1800" dirty="0"/>
              <a:t>Storyboard</a:t>
            </a:r>
          </a:p>
          <a:p>
            <a:pPr lvl="1"/>
            <a:r>
              <a:rPr lang="en-CA" sz="2000" dirty="0"/>
              <a:t>Screen mock-ups</a:t>
            </a:r>
          </a:p>
          <a:p>
            <a:pPr lvl="1"/>
            <a:r>
              <a:rPr lang="en-CA" sz="2000" dirty="0"/>
              <a:t>Interactive prototypes</a:t>
            </a:r>
          </a:p>
          <a:p>
            <a:pPr lvl="2"/>
            <a:r>
              <a:rPr lang="en-CA" altLang="en-US" sz="1800" dirty="0"/>
              <a:t>Using high-level languages (e.g., </a:t>
            </a:r>
            <a:r>
              <a:rPr lang="en-CA" altLang="en-US" sz="1800" dirty="0" smtClean="0"/>
              <a:t>C #, Java, Visual Basic)</a:t>
            </a:r>
            <a:r>
              <a:rPr lang="ar-SA" altLang="en-US" sz="1800" dirty="0"/>
              <a:t>‏</a:t>
            </a:r>
            <a:endParaRPr lang="en-CA" altLang="en-US" sz="1800" dirty="0"/>
          </a:p>
          <a:p>
            <a:pPr lvl="2"/>
            <a:r>
              <a:rPr lang="en-CA" altLang="en-US" sz="1800" dirty="0"/>
              <a:t>Using scripting languages (e.g., Perl, Python)</a:t>
            </a:r>
            <a:r>
              <a:rPr lang="ar-SA" altLang="en-US" sz="1800" dirty="0"/>
              <a:t>‏</a:t>
            </a:r>
            <a:endParaRPr lang="en-CA" altLang="en-US" sz="1800" dirty="0"/>
          </a:p>
          <a:p>
            <a:pPr lvl="2"/>
            <a:r>
              <a:rPr lang="en-CA" altLang="en-US" sz="1800" dirty="0"/>
              <a:t>Using animation tools (e.g., Flash/Shockwave)</a:t>
            </a:r>
            <a:r>
              <a:rPr lang="ar-SA" altLang="en-US" sz="1800" dirty="0"/>
              <a:t>‏</a:t>
            </a:r>
            <a:endParaRPr lang="en-CA" altLang="en-US" sz="1800" dirty="0"/>
          </a:p>
          <a:p>
            <a:pPr lvl="1"/>
            <a:r>
              <a:rPr lang="en-CA" sz="2000" dirty="0"/>
              <a:t>Models (executables)</a:t>
            </a:r>
          </a:p>
          <a:p>
            <a:pPr lvl="1"/>
            <a:r>
              <a:rPr lang="en-CA" sz="2000" dirty="0"/>
              <a:t>Pilot </a:t>
            </a:r>
            <a:r>
              <a:rPr lang="en-CA" sz="2000" dirty="0" smtClean="0"/>
              <a:t>systems</a:t>
            </a:r>
            <a:endParaRPr lang="en-CA" sz="2000" dirty="0"/>
          </a:p>
        </p:txBody>
      </p:sp>
      <p:pic>
        <p:nvPicPr>
          <p:cNvPr id="125956" name="Picture 4" descr="prototype_tab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930775"/>
            <a:ext cx="2514600" cy="1927225"/>
          </a:xfrm>
          <a:prstGeom prst="rect">
            <a:avLst/>
          </a:prstGeom>
          <a:noFill/>
        </p:spPr>
      </p:pic>
      <p:pic>
        <p:nvPicPr>
          <p:cNvPr id="5" name="Picture 4" descr="hot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1676400" cy="6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Prototyping – Types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Horizontal</a:t>
            </a:r>
            <a:r>
              <a:rPr lang="en-US" sz="2400" dirty="0"/>
              <a:t>: focus on one layer – e.g., user interface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Vertical</a:t>
            </a:r>
            <a:r>
              <a:rPr lang="en-US" sz="2400" dirty="0"/>
              <a:t>: a slice of the real system</a:t>
            </a:r>
            <a:endParaRPr lang="en-CA" sz="2400" dirty="0">
              <a:solidFill>
                <a:srgbClr val="FF0000"/>
              </a:solidFill>
            </a:endParaRPr>
          </a:p>
          <a:p>
            <a:r>
              <a:rPr lang="en-CA" sz="2400" dirty="0" err="1">
                <a:solidFill>
                  <a:srgbClr val="FF0000"/>
                </a:solidFill>
              </a:rPr>
              <a:t>Evolutive</a:t>
            </a:r>
            <a:r>
              <a:rPr lang="en-CA" sz="2400" dirty="0"/>
              <a:t>: turned into a product incrementally, gives users a working system more quickly (begins with requirements that are more understood)</a:t>
            </a:r>
            <a:endParaRPr lang="en-CA" sz="2400" dirty="0">
              <a:solidFill>
                <a:srgbClr val="FF0000"/>
              </a:solidFill>
            </a:endParaRPr>
          </a:p>
          <a:p>
            <a:r>
              <a:rPr lang="en-CA" sz="2400" dirty="0">
                <a:solidFill>
                  <a:srgbClr val="FF0000"/>
                </a:solidFill>
              </a:rPr>
              <a:t>Throw-away</a:t>
            </a:r>
            <a:r>
              <a:rPr lang="en-CA" sz="2400" dirty="0"/>
              <a:t>: less precise, thrown away, focusing on the less well-understood aspects of the system to design, designed to elicit or validate requirements</a:t>
            </a:r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676400" cy="6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0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Prototyping – Fidelity (1)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Fidelity is the extent to which the prototype is real and (especially) reactive</a:t>
            </a:r>
          </a:p>
          <a:p>
            <a:r>
              <a:rPr lang="en-US" sz="2000"/>
              <a:t>Fidelity may vary for throw-away prototypes</a:t>
            </a:r>
          </a:p>
          <a:p>
            <a:r>
              <a:rPr lang="en-CA" sz="2000">
                <a:solidFill>
                  <a:srgbClr val="FF0000"/>
                </a:solidFill>
              </a:rPr>
              <a:t>High-fidelity</a:t>
            </a:r>
            <a:endParaRPr lang="en-CA" sz="2000"/>
          </a:p>
          <a:p>
            <a:pPr lvl="1"/>
            <a:r>
              <a:rPr lang="en-US" sz="1800"/>
              <a:t>Applications that "work" – you press a button and something happens</a:t>
            </a:r>
          </a:p>
          <a:p>
            <a:pPr lvl="1"/>
            <a:r>
              <a:rPr lang="en-US" sz="1800"/>
              <a:t>Often involves programming or executable modeling languages</a:t>
            </a:r>
          </a:p>
          <a:p>
            <a:pPr lvl="1"/>
            <a:r>
              <a:rPr lang="en-US" sz="1800"/>
              <a:t>Advantages:</a:t>
            </a:r>
            <a:br>
              <a:rPr lang="en-US" sz="1800"/>
            </a:br>
            <a:r>
              <a:rPr lang="en-US" sz="1800"/>
              <a:t>provides an understanding of functionality, reduce design risk, </a:t>
            </a:r>
            <a:r>
              <a:rPr lang="en-CA" sz="1800"/>
              <a:t>more precise verdicts about requirements</a:t>
            </a:r>
            <a:endParaRPr lang="en-US" sz="1800"/>
          </a:p>
          <a:p>
            <a:pPr lvl="1"/>
            <a:r>
              <a:rPr lang="en-US" sz="1800"/>
              <a:t>Disadvantages:</a:t>
            </a:r>
            <a:br>
              <a:rPr lang="en-US" sz="1800"/>
            </a:br>
            <a:r>
              <a:rPr lang="en-US" sz="1800"/>
              <a:t>takes time to build, more costly to build, sometimes difficult to change, false sense of security, often focuses on details rather than on the goals and important issues</a:t>
            </a:r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676400" cy="6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Prototyping – Fidelity (2)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CA" dirty="0">
                <a:solidFill>
                  <a:srgbClr val="FF0000"/>
                </a:solidFill>
              </a:rPr>
              <a:t>Low-fidelity</a:t>
            </a:r>
            <a:endParaRPr lang="en-CA" dirty="0"/>
          </a:p>
          <a:p>
            <a:pPr lvl="1"/>
            <a:r>
              <a:rPr lang="en-US" dirty="0"/>
              <a:t>It is not operated – it is static</a:t>
            </a:r>
          </a:p>
          <a:p>
            <a:pPr lvl="1"/>
            <a:r>
              <a:rPr lang="en-US" dirty="0"/>
              <a:t>Advantages:</a:t>
            </a:r>
            <a:br>
              <a:rPr lang="en-US" dirty="0"/>
            </a:br>
            <a:r>
              <a:rPr lang="en-US" dirty="0"/>
              <a:t>easy and quick to build, cheaper to develop, excellent for interfaces, offers the opportunity to engage users before coding begins, encourage creativity</a:t>
            </a:r>
          </a:p>
          <a:p>
            <a:pPr lvl="1"/>
            <a:r>
              <a:rPr lang="en-US" dirty="0"/>
              <a:t>Disadvantages:</a:t>
            </a:r>
            <a:br>
              <a:rPr lang="en-US" dirty="0"/>
            </a:br>
            <a:r>
              <a:rPr lang="en-US" dirty="0"/>
              <a:t>may not cover all aspects of interfaces, are not interactive, may seem non-professional in the eyes of </a:t>
            </a:r>
            <a:r>
              <a:rPr lang="en-US"/>
              <a:t>some </a:t>
            </a:r>
            <a:r>
              <a:rPr lang="en-US" smtClean="0"/>
              <a:t>stakeholders</a:t>
            </a:r>
            <a:endParaRPr lang="en-CA" dirty="0"/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676400" cy="6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Prototyping – Risks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CA"/>
              <a:t>Prototypes that focus on user-interface tends to lose the focus of demonstrating/exploring functionality</a:t>
            </a:r>
          </a:p>
          <a:p>
            <a:r>
              <a:rPr lang="en-CA"/>
              <a:t>Prototypes can bring customers’ expectations about the degree of completion unrealistically up</a:t>
            </a:r>
          </a:p>
          <a:p>
            <a:r>
              <a:rPr lang="en-CA"/>
              <a:t>Do not end-up considering a throwaway prototype as part of the production system</a:t>
            </a:r>
          </a:p>
          <a:p>
            <a:pPr lvl="1"/>
            <a:r>
              <a:rPr lang="en-CA"/>
              <a:t>Always clearly state the purpose of each prototype before building it</a:t>
            </a:r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676400" cy="6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5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Skærmshow (4:3)</PresentationFormat>
  <Paragraphs>52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Prototyping</vt:lpstr>
      <vt:lpstr>Prototyping</vt:lpstr>
      <vt:lpstr>Prototyping – Realizations</vt:lpstr>
      <vt:lpstr>Prototyping – Types</vt:lpstr>
      <vt:lpstr>Prototyping – Fidelity (1)</vt:lpstr>
      <vt:lpstr>Prototyping – Fidelity (2)</vt:lpstr>
      <vt:lpstr>Prototyping – Risks</vt:lpstr>
    </vt:vector>
  </TitlesOfParts>
  <Company>Mercantec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Orla Utoft Sørensen</dc:creator>
  <cp:lastModifiedBy>Orla Utoft Sørensen</cp:lastModifiedBy>
  <cp:revision>1</cp:revision>
  <dcterms:created xsi:type="dcterms:W3CDTF">2015-10-12T15:16:33Z</dcterms:created>
  <dcterms:modified xsi:type="dcterms:W3CDTF">2015-10-12T15:16:43Z</dcterms:modified>
</cp:coreProperties>
</file>