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46"/>
  </p:notesMasterIdLst>
  <p:handoutMasterIdLst>
    <p:handoutMasterId r:id="rId47"/>
  </p:handoutMasterIdLst>
  <p:sldIdLst>
    <p:sldId id="500" r:id="rId3"/>
    <p:sldId id="541" r:id="rId4"/>
    <p:sldId id="821" r:id="rId5"/>
    <p:sldId id="863" r:id="rId6"/>
    <p:sldId id="828" r:id="rId7"/>
    <p:sldId id="825" r:id="rId8"/>
    <p:sldId id="826" r:id="rId9"/>
    <p:sldId id="827" r:id="rId10"/>
    <p:sldId id="864" r:id="rId11"/>
    <p:sldId id="856" r:id="rId12"/>
    <p:sldId id="865" r:id="rId13"/>
    <p:sldId id="831" r:id="rId14"/>
    <p:sldId id="832" r:id="rId15"/>
    <p:sldId id="833" r:id="rId16"/>
    <p:sldId id="834" r:id="rId17"/>
    <p:sldId id="835" r:id="rId18"/>
    <p:sldId id="857" r:id="rId19"/>
    <p:sldId id="836" r:id="rId20"/>
    <p:sldId id="858" r:id="rId21"/>
    <p:sldId id="837" r:id="rId22"/>
    <p:sldId id="866" r:id="rId23"/>
    <p:sldId id="838" r:id="rId24"/>
    <p:sldId id="839" r:id="rId25"/>
    <p:sldId id="859" r:id="rId26"/>
    <p:sldId id="841" r:id="rId27"/>
    <p:sldId id="842" r:id="rId28"/>
    <p:sldId id="860" r:id="rId29"/>
    <p:sldId id="843" r:id="rId30"/>
    <p:sldId id="867" r:id="rId31"/>
    <p:sldId id="845" r:id="rId32"/>
    <p:sldId id="846" r:id="rId33"/>
    <p:sldId id="847" r:id="rId34"/>
    <p:sldId id="848" r:id="rId35"/>
    <p:sldId id="850" r:id="rId36"/>
    <p:sldId id="849" r:id="rId37"/>
    <p:sldId id="851" r:id="rId38"/>
    <p:sldId id="861" r:id="rId39"/>
    <p:sldId id="862" r:id="rId40"/>
    <p:sldId id="824" r:id="rId41"/>
    <p:sldId id="852" r:id="rId42"/>
    <p:sldId id="853" r:id="rId43"/>
    <p:sldId id="854" r:id="rId44"/>
    <p:sldId id="681" r:id="rId45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ttoria deloulay" initials="vd" lastIdx="1" clrIdx="0"/>
  <p:cmAuthor id="1" name="carykell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4"/>
    <a:srgbClr val="678DC5"/>
    <a:srgbClr val="3E67A4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6" autoAdjust="0"/>
    <p:restoredTop sz="86525" autoAdjust="0"/>
  </p:normalViewPr>
  <p:slideViewPr>
    <p:cSldViewPr snapToGrid="0">
      <p:cViewPr>
        <p:scale>
          <a:sx n="70" d="100"/>
          <a:sy n="70" d="100"/>
        </p:scale>
        <p:origin x="-2298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7.xml"/><Relationship Id="rId18" Type="http://schemas.openxmlformats.org/officeDocument/2006/relationships/slide" Target="slides/slide23.xml"/><Relationship Id="rId26" Type="http://schemas.openxmlformats.org/officeDocument/2006/relationships/slide" Target="slides/slide31.xml"/><Relationship Id="rId3" Type="http://schemas.openxmlformats.org/officeDocument/2006/relationships/slide" Target="slides/slide7.xml"/><Relationship Id="rId21" Type="http://schemas.openxmlformats.org/officeDocument/2006/relationships/slide" Target="slides/slide26.xml"/><Relationship Id="rId7" Type="http://schemas.openxmlformats.org/officeDocument/2006/relationships/slide" Target="slides/slide11.xml"/><Relationship Id="rId12" Type="http://schemas.openxmlformats.org/officeDocument/2006/relationships/slide" Target="slides/slide16.xml"/><Relationship Id="rId17" Type="http://schemas.openxmlformats.org/officeDocument/2006/relationships/slide" Target="slides/slide22.xml"/><Relationship Id="rId25" Type="http://schemas.openxmlformats.org/officeDocument/2006/relationships/slide" Target="slides/slide30.xml"/><Relationship Id="rId33" Type="http://schemas.openxmlformats.org/officeDocument/2006/relationships/slide" Target="slides/slide38.xml"/><Relationship Id="rId2" Type="http://schemas.openxmlformats.org/officeDocument/2006/relationships/slide" Target="slides/slide6.xml"/><Relationship Id="rId16" Type="http://schemas.openxmlformats.org/officeDocument/2006/relationships/slide" Target="slides/slide20.xml"/><Relationship Id="rId20" Type="http://schemas.openxmlformats.org/officeDocument/2006/relationships/slide" Target="slides/slide25.xml"/><Relationship Id="rId29" Type="http://schemas.openxmlformats.org/officeDocument/2006/relationships/slide" Target="slides/slide34.xml"/><Relationship Id="rId1" Type="http://schemas.openxmlformats.org/officeDocument/2006/relationships/slide" Target="slides/slide5.xml"/><Relationship Id="rId6" Type="http://schemas.openxmlformats.org/officeDocument/2006/relationships/slide" Target="slides/slide10.xml"/><Relationship Id="rId11" Type="http://schemas.openxmlformats.org/officeDocument/2006/relationships/slide" Target="slides/slide15.xml"/><Relationship Id="rId24" Type="http://schemas.openxmlformats.org/officeDocument/2006/relationships/slide" Target="slides/slide29.xml"/><Relationship Id="rId32" Type="http://schemas.openxmlformats.org/officeDocument/2006/relationships/slide" Target="slides/slide37.xml"/><Relationship Id="rId5" Type="http://schemas.openxmlformats.org/officeDocument/2006/relationships/slide" Target="slides/slide9.xml"/><Relationship Id="rId15" Type="http://schemas.openxmlformats.org/officeDocument/2006/relationships/slide" Target="slides/slide19.xml"/><Relationship Id="rId23" Type="http://schemas.openxmlformats.org/officeDocument/2006/relationships/slide" Target="slides/slide28.xml"/><Relationship Id="rId28" Type="http://schemas.openxmlformats.org/officeDocument/2006/relationships/slide" Target="slides/slide33.xml"/><Relationship Id="rId10" Type="http://schemas.openxmlformats.org/officeDocument/2006/relationships/slide" Target="slides/slide14.xml"/><Relationship Id="rId19" Type="http://schemas.openxmlformats.org/officeDocument/2006/relationships/slide" Target="slides/slide24.xml"/><Relationship Id="rId31" Type="http://schemas.openxmlformats.org/officeDocument/2006/relationships/slide" Target="slides/slide36.xml"/><Relationship Id="rId4" Type="http://schemas.openxmlformats.org/officeDocument/2006/relationships/slide" Target="slides/slide8.xml"/><Relationship Id="rId9" Type="http://schemas.openxmlformats.org/officeDocument/2006/relationships/slide" Target="slides/slide13.xml"/><Relationship Id="rId14" Type="http://schemas.openxmlformats.org/officeDocument/2006/relationships/slide" Target="slides/slide18.xml"/><Relationship Id="rId22" Type="http://schemas.openxmlformats.org/officeDocument/2006/relationships/slide" Target="slides/slide27.xml"/><Relationship Id="rId27" Type="http://schemas.openxmlformats.org/officeDocument/2006/relationships/slide" Target="slides/slide32.xml"/><Relationship Id="rId30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DA18195A-CB64-47E2-B402-53696444ACC8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36560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1C615CF7-9F59-4C8A-B650-E68E69E0FC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4278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678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347AE-0112-4774-B739-631BBB09207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1" dirty="0" smtClean="0"/>
              <a:t>Scaling</a:t>
            </a:r>
            <a:r>
              <a:rPr lang="en-US" b="1" baseline="0" dirty="0" smtClean="0"/>
              <a:t> Networks</a:t>
            </a:r>
            <a:endParaRPr lang="en-US" b="1" dirty="0" smtClean="0"/>
          </a:p>
          <a:p>
            <a:pPr>
              <a:buFontTx/>
              <a:buNone/>
            </a:pPr>
            <a:r>
              <a:rPr lang="en-US" b="1" dirty="0" smtClean="0"/>
              <a:t>Chapter</a:t>
            </a:r>
            <a:r>
              <a:rPr lang="en-US" b="1" baseline="0" dirty="0" smtClean="0"/>
              <a:t> 6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6.1.1.4 Types</a:t>
            </a:r>
            <a:r>
              <a:rPr lang="en-US" baseline="0" dirty="0" smtClean="0"/>
              <a:t> of OSPF Routers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6.1.2.1 OSPF LSA Types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6.1.2.2 OSPF LSA Type 1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6.1.2.3 OSPF</a:t>
            </a:r>
            <a:r>
              <a:rPr lang="en-US" baseline="0" dirty="0" smtClean="0"/>
              <a:t> LSA Type 2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6.1.2.4 OSPF LSA Type 3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6.1.2.5 OSPF LSA Type 4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6.1.2.6 OSPF LSA Type 5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6.1.3.1 OSPF Routing</a:t>
            </a:r>
            <a:r>
              <a:rPr lang="en-US" baseline="0" dirty="0" smtClean="0"/>
              <a:t> Table Entries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6.1.3.1 OSPF Routing Table Entries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6.1.3.2 OSPF</a:t>
            </a:r>
            <a:r>
              <a:rPr lang="en-US" baseline="0" dirty="0" smtClean="0"/>
              <a:t> Route Calculation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E50C7-A33A-4B96-B5B8-3BD9C10BC48C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6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6.2 Configuring </a:t>
            </a:r>
            <a:r>
              <a:rPr lang="en-US" b="0" dirty="0" err="1" smtClean="0"/>
              <a:t>Multiarea</a:t>
            </a:r>
            <a:r>
              <a:rPr lang="en-US" b="0" dirty="0" smtClean="0"/>
              <a:t> OSPF</a:t>
            </a:r>
            <a:endParaRPr lang="en-GB" b="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6.2.1.1 Implementing </a:t>
            </a:r>
            <a:r>
              <a:rPr lang="en-US" dirty="0" err="1" smtClean="0"/>
              <a:t>Multiarea</a:t>
            </a:r>
            <a:r>
              <a:rPr lang="en-US" dirty="0" smtClean="0"/>
              <a:t> OSPF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6.2.1.2 Configuring</a:t>
            </a:r>
            <a:r>
              <a:rPr lang="en-US" baseline="0" dirty="0" smtClean="0"/>
              <a:t> </a:t>
            </a:r>
            <a:r>
              <a:rPr lang="en-US" dirty="0" err="1" smtClean="0"/>
              <a:t>Multiarea</a:t>
            </a:r>
            <a:r>
              <a:rPr lang="en-US" dirty="0" smtClean="0"/>
              <a:t> OSPF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6.2.1.3 Configuring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Multiarea</a:t>
            </a:r>
            <a:r>
              <a:rPr lang="en-US" baseline="0" dirty="0" smtClean="0"/>
              <a:t> OSPFv3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6.2.2.1 OSPF Route Summarization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6.2.2.2 </a:t>
            </a:r>
            <a:r>
              <a:rPr lang="en-US" dirty="0" err="1" smtClean="0"/>
              <a:t>Interarea</a:t>
            </a:r>
            <a:r>
              <a:rPr lang="en-US" dirty="0" smtClean="0"/>
              <a:t> and External Route Summarization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6.2.2.2</a:t>
            </a:r>
            <a:r>
              <a:rPr lang="en-US" baseline="0" dirty="0" smtClean="0"/>
              <a:t> </a:t>
            </a:r>
            <a:r>
              <a:rPr lang="en-US" dirty="0" err="1" smtClean="0"/>
              <a:t>Interarea</a:t>
            </a:r>
            <a:r>
              <a:rPr lang="en-US" dirty="0" smtClean="0"/>
              <a:t> and</a:t>
            </a:r>
            <a:r>
              <a:rPr lang="en-US" baseline="0" dirty="0" smtClean="0"/>
              <a:t> External Route Summarization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6.2.2.3 </a:t>
            </a:r>
            <a:r>
              <a:rPr lang="en-US" dirty="0" err="1" smtClean="0"/>
              <a:t>Interarea</a:t>
            </a:r>
            <a:r>
              <a:rPr lang="en-US" baseline="0" dirty="0" smtClean="0"/>
              <a:t> Route Summarization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6.2.2.3 </a:t>
            </a:r>
            <a:r>
              <a:rPr lang="en-US" dirty="0" err="1" smtClean="0"/>
              <a:t>Interarea</a:t>
            </a:r>
            <a:r>
              <a:rPr lang="en-US" baseline="0" dirty="0" smtClean="0"/>
              <a:t> Route Summarization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6.2.2.4 Calculating the Summary Route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6.1 </a:t>
            </a:r>
            <a:r>
              <a:rPr lang="en-US" b="0" dirty="0" err="1" smtClean="0"/>
              <a:t>Multiarea</a:t>
            </a:r>
            <a:r>
              <a:rPr lang="en-US" b="0" dirty="0" smtClean="0"/>
              <a:t> OSPF Operation</a:t>
            </a:r>
            <a:endParaRPr lang="en-GB" b="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6.2.2.5 Configuring </a:t>
            </a:r>
            <a:r>
              <a:rPr lang="en-US" dirty="0" err="1" smtClean="0"/>
              <a:t>Interarea</a:t>
            </a:r>
            <a:r>
              <a:rPr lang="en-US" baseline="0" dirty="0" smtClean="0"/>
              <a:t> Route Summarization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6.2.3.1 Verifying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Multiarea</a:t>
            </a:r>
            <a:r>
              <a:rPr lang="en-US" baseline="0" dirty="0" smtClean="0"/>
              <a:t> OSPF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6.2.3.2 Verify General </a:t>
            </a:r>
            <a:r>
              <a:rPr lang="en-US" dirty="0" err="1" smtClean="0"/>
              <a:t>Multiarea</a:t>
            </a:r>
            <a:r>
              <a:rPr lang="en-US" dirty="0" smtClean="0"/>
              <a:t> OSPF</a:t>
            </a:r>
            <a:r>
              <a:rPr lang="en-US" baseline="0" dirty="0" smtClean="0"/>
              <a:t> Settings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6.2.3.3 Verify the OSPF Routes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6.2.3.4 Verify the </a:t>
            </a:r>
            <a:r>
              <a:rPr lang="en-US" dirty="0" err="1" smtClean="0"/>
              <a:t>Multiarea</a:t>
            </a:r>
            <a:r>
              <a:rPr lang="en-US" dirty="0" smtClean="0"/>
              <a:t> OSPF</a:t>
            </a:r>
            <a:r>
              <a:rPr lang="en-US" baseline="0" dirty="0" smtClean="0"/>
              <a:t> LSDB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6.2.3.5 Verifying </a:t>
            </a:r>
            <a:r>
              <a:rPr lang="en-US" dirty="0" err="1" smtClean="0"/>
              <a:t>Multiarea</a:t>
            </a:r>
            <a:r>
              <a:rPr lang="en-US" dirty="0" smtClean="0"/>
              <a:t> OSPFv3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6.2.3.5 Verifying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Multiarea</a:t>
            </a:r>
            <a:r>
              <a:rPr lang="en-US" baseline="0" dirty="0" smtClean="0"/>
              <a:t> OSPFv3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6.2.3.5 Verifying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Multiarea</a:t>
            </a:r>
            <a:r>
              <a:rPr lang="en-US" baseline="0" dirty="0" smtClean="0"/>
              <a:t> OSPFv3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Chapter 6 Summary</a:t>
            </a: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FA372-31D3-4433-A73B-79DE0EBFB8F4}" type="slidenum">
              <a:rPr lang="en-US" smtClean="0"/>
              <a:pPr/>
              <a:t>39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Chapter 6 Summary</a:t>
            </a: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FA372-31D3-4433-A73B-79DE0EBFB8F4}" type="slidenum">
              <a:rPr lang="en-US" smtClean="0"/>
              <a:pPr/>
              <a:t>40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6.1.1.1 Single-Area OSPF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Chapter 6 Summary</a:t>
            </a: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FA372-31D3-4433-A73B-79DE0EBFB8F4}" type="slidenum">
              <a:rPr lang="en-US" smtClean="0"/>
              <a:pPr/>
              <a:t>41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Chapter 6 Summary</a:t>
            </a: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FA372-31D3-4433-A73B-79DE0EBFB8F4}" type="slidenum">
              <a:rPr lang="en-US" smtClean="0"/>
              <a:pPr/>
              <a:t>42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6.1.1.2 </a:t>
            </a:r>
            <a:r>
              <a:rPr lang="en-US" dirty="0" err="1" smtClean="0"/>
              <a:t>Multiarea</a:t>
            </a:r>
            <a:r>
              <a:rPr lang="en-US" dirty="0" smtClean="0"/>
              <a:t> OSPF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6.1.1.3 OSPF</a:t>
            </a:r>
            <a:r>
              <a:rPr lang="en-US" baseline="0" dirty="0" smtClean="0"/>
              <a:t> Two-Layer Area Hierarchy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6.1.1.4 Types of OSPF Routers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6.1.1.4 Types of OSPF Routers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978E6-FB79-4E74-A4A4-2BA13DA27C44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6.1.1.4 Types of OSPF Routers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549DCE3-6259-4D7A-B1A4-505BEFE2CF19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68B39EAB-15C0-47DB-80CA-636A5D3D8FC3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934F42D9-89E1-4620-9E58-D735D372F12F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09" r:id="rId2"/>
    <p:sldLayoutId id="2147484510" r:id="rId3"/>
    <p:sldLayoutId id="2147484511" r:id="rId4"/>
    <p:sldLayoutId id="2147484512" r:id="rId5"/>
    <p:sldLayoutId id="2147484513" r:id="rId6"/>
    <p:sldLayoutId id="2147484514" r:id="rId7"/>
    <p:sldLayoutId id="2147484515" r:id="rId8"/>
    <p:sldLayoutId id="2147484516" r:id="rId9"/>
    <p:sldLayoutId id="2147484517" r:id="rId10"/>
    <p:sldLayoutId id="2147484518" r:id="rId11"/>
    <p:sldLayoutId id="2147484519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9C83DDDE-9DCD-477B-857E-9601FF96A69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113" y="2263775"/>
            <a:ext cx="4513943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Chapter </a:t>
            </a:r>
            <a:r>
              <a:rPr lang="en-US" sz="2800" dirty="0"/>
              <a:t>6</a:t>
            </a:r>
            <a:r>
              <a:rPr lang="en-US" sz="2800" dirty="0" smtClean="0"/>
              <a:t>: Multiarea OSPF</a:t>
            </a: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Scaling Networks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Why Multiarea OSPF?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Types of OSPF Routers (cont.)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95" y="1828800"/>
            <a:ext cx="6742011" cy="4586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312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Why Multiarea OSPF?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Types of OSPF Routers (cont.)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73" y="1845056"/>
            <a:ext cx="6970770" cy="4686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9475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Multiarea OSPF LSA Operation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OSPF LSA Types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"/>
          <a:stretch/>
        </p:blipFill>
        <p:spPr bwMode="auto">
          <a:xfrm>
            <a:off x="630714" y="1754640"/>
            <a:ext cx="7808436" cy="344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1486" y="5529943"/>
            <a:ext cx="75059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Most common and covered in this course  –  1 thru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821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3607" y="47688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Multiarea OSPF LSA Operation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OSPF LSA Type 1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22" y="1676400"/>
            <a:ext cx="5675144" cy="4846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8078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885" y="44640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Multiarea OSPF LSA Operation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OSPF LSA Type 2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25" y="1611676"/>
            <a:ext cx="5624013" cy="48958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133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50736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Multiarea OSPF LSA Operation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OSPF LSA Type 3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06" y="1623060"/>
            <a:ext cx="5896874" cy="4808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025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405" y="50736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Multiarea OSPF LSA Operation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OSPF LSA Type 4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78" y="1577114"/>
            <a:ext cx="5847962" cy="4960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013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464337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Multiarea OSPF LSA Operation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OSPF LSA Type 5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76" y="1635519"/>
            <a:ext cx="6033323" cy="5039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2027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OSPF Routing Tables and Route Types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OSPF Routing Table Entries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844" y="1718697"/>
            <a:ext cx="5161869" cy="4614916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8072" y="1718697"/>
            <a:ext cx="3222171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1" indent="-225425" algn="l" defTabSz="231775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O</a:t>
            </a:r>
            <a:r>
              <a:rPr lang="en-US" sz="2000" dirty="0">
                <a:latin typeface="+mn-lt"/>
              </a:rPr>
              <a:t> – Router (type 1) and network (type 2) LSAs describe the details within an area (the route is intra-area).</a:t>
            </a:r>
          </a:p>
          <a:p>
            <a:pPr marL="231775" lvl="1" indent="-225425" algn="l" defTabSz="231775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O IA</a:t>
            </a:r>
            <a:r>
              <a:rPr lang="en-US" sz="2000" dirty="0">
                <a:latin typeface="+mn-lt"/>
              </a:rPr>
              <a:t> – Summary LSAs appear in the routing table as IA (interarea routes)</a:t>
            </a:r>
          </a:p>
          <a:p>
            <a:pPr marL="231775" lvl="1" indent="-225425" algn="l" defTabSz="231775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O E1</a:t>
            </a:r>
            <a:r>
              <a:rPr lang="en-US" sz="2000" dirty="0">
                <a:latin typeface="+mn-lt"/>
              </a:rPr>
              <a:t> or </a:t>
            </a:r>
            <a:r>
              <a:rPr lang="en-US" sz="2000" b="1" dirty="0">
                <a:latin typeface="+mn-lt"/>
              </a:rPr>
              <a:t>OE 2</a:t>
            </a:r>
            <a:r>
              <a:rPr lang="en-US" sz="2000" dirty="0">
                <a:latin typeface="+mn-lt"/>
              </a:rPr>
              <a:t> – External LSAs external type 1 (E1) or external type 2 (E2) routes</a:t>
            </a:r>
          </a:p>
        </p:txBody>
      </p:sp>
    </p:spTree>
    <p:extLst>
      <p:ext uri="{BB962C8B-B14F-4D97-AF65-F5344CB8AC3E}">
        <p14:creationId xmlns:p14="http://schemas.microsoft.com/office/powerpoint/2010/main" val="5285475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OSPF Routing Tables and Route Types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OSPF Routing Table Entries (cont.)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914" y="1787982"/>
            <a:ext cx="3222171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1" indent="-225425" algn="l" defTabSz="231775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O </a:t>
            </a:r>
            <a:r>
              <a:rPr lang="en-US" sz="2000" dirty="0">
                <a:latin typeface="+mn-lt"/>
              </a:rPr>
              <a:t>– Router (type 1) and network (type 2) LSAs describe the details within an area (the route is intra-area)</a:t>
            </a:r>
          </a:p>
          <a:p>
            <a:pPr marL="231775" lvl="1" indent="-225425" algn="l" defTabSz="231775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O IA </a:t>
            </a:r>
            <a:r>
              <a:rPr lang="en-US" sz="2000" dirty="0">
                <a:latin typeface="+mn-lt"/>
              </a:rPr>
              <a:t>– Summary LSAs appear in the routing table as IA (interarea routes)</a:t>
            </a:r>
          </a:p>
          <a:p>
            <a:pPr marL="231775" lvl="1" indent="-225425" algn="l" defTabSz="231775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O E1</a:t>
            </a:r>
            <a:r>
              <a:rPr lang="en-US" sz="2000" dirty="0">
                <a:latin typeface="+mn-lt"/>
              </a:rPr>
              <a:t> or </a:t>
            </a:r>
            <a:r>
              <a:rPr lang="en-US" sz="2000" b="1" dirty="0">
                <a:latin typeface="+mn-lt"/>
              </a:rPr>
              <a:t>OE 2</a:t>
            </a:r>
            <a:r>
              <a:rPr lang="en-US" sz="2000" dirty="0">
                <a:latin typeface="+mn-lt"/>
              </a:rPr>
              <a:t> – External LSAs external type 1 (E1) or external type 2 (E2) routes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085" y="1512209"/>
            <a:ext cx="5330649" cy="4949889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7689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295" y="450170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6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44513" y="1611086"/>
            <a:ext cx="8131175" cy="423907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6.0 Introduction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6.1 Multiarea OSPF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>
                <a:cs typeface="Arial" charset="0"/>
              </a:rPr>
              <a:t>6</a:t>
            </a:r>
            <a:r>
              <a:rPr lang="en-US" sz="2000" dirty="0" smtClean="0">
                <a:cs typeface="Arial" charset="0"/>
              </a:rPr>
              <a:t>.2 Configuring Multiarea OSPF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>
                <a:cs typeface="Arial" charset="0"/>
              </a:rPr>
              <a:t>6</a:t>
            </a:r>
            <a:r>
              <a:rPr lang="en-US" sz="2000" dirty="0" smtClean="0">
                <a:cs typeface="Arial" charset="0"/>
              </a:rPr>
              <a:t>.3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685" y="54493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OSPF Routing Tables and Route Types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OSPF Route Calculation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62" y="1675069"/>
            <a:ext cx="5419338" cy="445838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1097" y="1675069"/>
            <a:ext cx="356810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 algn="l">
              <a:buAutoNum type="arabicPeriod"/>
              <a:tabLst>
                <a:tab pos="231775" algn="l"/>
              </a:tabLst>
            </a:pPr>
            <a:r>
              <a:rPr lang="en-US" sz="2000" dirty="0" smtClean="0"/>
              <a:t>All </a:t>
            </a:r>
            <a:r>
              <a:rPr lang="en-US" sz="2000" dirty="0"/>
              <a:t>routers calculate the best paths to destinations within their area (intra-area) and add these entries to the routing table. </a:t>
            </a:r>
            <a:endParaRPr lang="en-US" sz="2000" dirty="0" smtClean="0"/>
          </a:p>
          <a:p>
            <a:pPr marL="347663" indent="-347663" algn="l">
              <a:buAutoNum type="arabicPeriod"/>
              <a:tabLst>
                <a:tab pos="231775" algn="l"/>
              </a:tabLst>
            </a:pPr>
            <a:r>
              <a:rPr lang="en-US" sz="2000" dirty="0" smtClean="0"/>
              <a:t>All </a:t>
            </a:r>
            <a:r>
              <a:rPr lang="en-US" sz="2000" dirty="0"/>
              <a:t>routers calculate the best paths to the other areas within the </a:t>
            </a:r>
            <a:r>
              <a:rPr lang="en-US" sz="2000" dirty="0" smtClean="0"/>
              <a:t>internetwork (interarea) or </a:t>
            </a:r>
            <a:r>
              <a:rPr lang="en-US" sz="2000" dirty="0"/>
              <a:t>type 3 and type 4 </a:t>
            </a:r>
            <a:r>
              <a:rPr lang="en-US" sz="2000" dirty="0" smtClean="0"/>
              <a:t>LSAs.</a:t>
            </a:r>
          </a:p>
          <a:p>
            <a:pPr marL="347663" indent="-347663" algn="l">
              <a:buAutoNum type="arabicPeriod"/>
              <a:tabLst>
                <a:tab pos="231775" algn="l"/>
              </a:tabLst>
            </a:pPr>
            <a:r>
              <a:rPr lang="en-US" sz="2000" dirty="0" smtClean="0"/>
              <a:t>All </a:t>
            </a:r>
            <a:r>
              <a:rPr lang="en-US" sz="2000" dirty="0"/>
              <a:t>routers </a:t>
            </a:r>
            <a:r>
              <a:rPr lang="en-US" sz="2000" dirty="0" smtClean="0"/>
              <a:t>calculate </a:t>
            </a:r>
            <a:r>
              <a:rPr lang="en-US" sz="2000" dirty="0"/>
              <a:t>the best paths to the external autonomous system (type 5) </a:t>
            </a:r>
            <a:r>
              <a:rPr lang="en-US" sz="2000" dirty="0" smtClean="0"/>
              <a:t>destinations. These </a:t>
            </a:r>
            <a:r>
              <a:rPr lang="en-US" sz="2000" dirty="0"/>
              <a:t>are noted with either an O E1 or an O E2 route </a:t>
            </a:r>
            <a:r>
              <a:rPr lang="en-US" sz="2000" dirty="0" smtClean="0"/>
              <a:t>designator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19522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6.2 </a:t>
            </a:r>
            <a:r>
              <a:rPr lang="en-US" sz="2400" dirty="0"/>
              <a:t>Configuring </a:t>
            </a:r>
            <a:r>
              <a:rPr lang="en-US" sz="2400" dirty="0" err="1"/>
              <a:t>Multiarea</a:t>
            </a:r>
            <a:r>
              <a:rPr lang="en-US" sz="2400" dirty="0"/>
              <a:t> OSPF</a:t>
            </a:r>
            <a:endParaRPr lang="en-US" sz="240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744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205" y="44640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Configuring Multiarea OSPF</a:t>
            </a:r>
            <a:br>
              <a:rPr lang="en-US" sz="1800" dirty="0" smtClean="0"/>
            </a:br>
            <a:r>
              <a:rPr lang="en-US" dirty="0" smtClean="0"/>
              <a:t>Implementing Multiarea OSPF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6" y="2002971"/>
            <a:ext cx="8452532" cy="306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9429" y="2002971"/>
            <a:ext cx="4978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Implementation Plan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1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165" y="47688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Configuring Multiarea OSPF</a:t>
            </a:r>
            <a:br>
              <a:rPr lang="en-US" sz="1800" dirty="0" smtClean="0"/>
            </a:br>
            <a:r>
              <a:rPr lang="en-US" dirty="0" smtClean="0"/>
              <a:t>Configuring Multiarea OSPF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52" y="1839460"/>
            <a:ext cx="5037591" cy="406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240" y="1839460"/>
            <a:ext cx="4688833" cy="17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152" y="1627094"/>
            <a:ext cx="8258628" cy="4745915"/>
          </a:xfrm>
          <a:prstGeom prst="rect">
            <a:avLst/>
          </a:prstGeom>
          <a:noFill/>
          <a:ln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47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39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Configuring Multiarea OSPF</a:t>
            </a:r>
            <a:br>
              <a:rPr lang="en-US" sz="1800" dirty="0" smtClean="0"/>
            </a:br>
            <a:r>
              <a:rPr lang="en-US" dirty="0" smtClean="0"/>
              <a:t>Configuring Multiarea OSPFv3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9" y="1592716"/>
            <a:ext cx="5258525" cy="432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37" y="1592716"/>
            <a:ext cx="4897166" cy="241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151" y="1627094"/>
            <a:ext cx="8666163" cy="4745915"/>
          </a:xfrm>
          <a:prstGeom prst="rect">
            <a:avLst/>
          </a:prstGeom>
          <a:noFill/>
          <a:ln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689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OSPF Route Summarization</a:t>
            </a:r>
            <a:br>
              <a:rPr lang="en-US" sz="1800" dirty="0" smtClean="0"/>
            </a:br>
            <a:r>
              <a:rPr lang="en-US" dirty="0" smtClean="0"/>
              <a:t>OSPF Route Summarization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118" y="1688939"/>
            <a:ext cx="252548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1" indent="-225425" algn="l" defTabSz="231775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R1 forwards a summary LSA to the core router C1. </a:t>
            </a:r>
          </a:p>
          <a:p>
            <a:pPr marL="231775" lvl="1" indent="-225425" algn="l" defTabSz="231775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C1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in turn, forwards the summary LSA to R2 and R3. </a:t>
            </a:r>
          </a:p>
          <a:p>
            <a:pPr marL="231775" lvl="1" indent="-225425" algn="l" defTabSz="231775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R2 and R3 then forward it to their respective internal routers.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1" y="1688938"/>
            <a:ext cx="5329237" cy="4923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534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3915" y="431165"/>
            <a:ext cx="8824686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OSPF Route Summarization</a:t>
            </a:r>
            <a:br>
              <a:rPr lang="en-US" sz="1800" dirty="0" smtClean="0"/>
            </a:br>
            <a:r>
              <a:rPr lang="en-US" dirty="0" smtClean="0"/>
              <a:t>Interarea and External Route Summarization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435" y="1617930"/>
            <a:ext cx="704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O</a:t>
            </a:r>
            <a:r>
              <a:rPr lang="en-US" sz="2000" dirty="0" smtClean="0"/>
              <a:t>ccurs </a:t>
            </a:r>
            <a:r>
              <a:rPr lang="en-US" sz="2000" dirty="0"/>
              <a:t>on ABRs and applies to routes from within each </a:t>
            </a:r>
            <a:r>
              <a:rPr lang="en-US" sz="2000" dirty="0" smtClean="0"/>
              <a:t>area</a:t>
            </a:r>
            <a:endParaRPr 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"/>
          <a:stretch/>
        </p:blipFill>
        <p:spPr bwMode="auto">
          <a:xfrm>
            <a:off x="2133600" y="2152004"/>
            <a:ext cx="4698039" cy="43838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230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0034" y="763342"/>
            <a:ext cx="8824686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OSPF Route Summarization</a:t>
            </a:r>
            <a:br>
              <a:rPr lang="en-US" sz="1800" dirty="0" smtClean="0"/>
            </a:br>
            <a:r>
              <a:rPr lang="en-US" dirty="0" smtClean="0"/>
              <a:t>Interarea and External Route Summarization (cont.)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9125" y="1915885"/>
            <a:ext cx="7303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S</a:t>
            </a:r>
            <a:r>
              <a:rPr lang="en-US" sz="2000" dirty="0" smtClean="0"/>
              <a:t>pecific </a:t>
            </a:r>
            <a:r>
              <a:rPr lang="en-US" sz="2000" dirty="0"/>
              <a:t>to external routes that are injected into OSPF via route </a:t>
            </a:r>
            <a:r>
              <a:rPr lang="en-US" sz="2000" dirty="0" smtClean="0"/>
              <a:t>redistribution; ASBRs </a:t>
            </a:r>
            <a:r>
              <a:rPr lang="en-US" sz="2000" dirty="0"/>
              <a:t>summarize external </a:t>
            </a:r>
            <a:r>
              <a:rPr lang="en-US" sz="2000" dirty="0" smtClean="0"/>
              <a:t>routes</a:t>
            </a:r>
            <a:endParaRPr 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38416"/>
            <a:ext cx="4572000" cy="379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0464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0913" y="446405"/>
            <a:ext cx="8723087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OSPF Route Summarization</a:t>
            </a:r>
            <a:br>
              <a:rPr lang="en-US" sz="1800" dirty="0" smtClean="0"/>
            </a:br>
            <a:r>
              <a:rPr lang="en-US" dirty="0" smtClean="0"/>
              <a:t>Interarea Route Summarization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46" y="1705928"/>
            <a:ext cx="5568433" cy="46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311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0913" y="461645"/>
            <a:ext cx="8723087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OSPF Route Summarization</a:t>
            </a:r>
            <a:br>
              <a:rPr lang="en-US" sz="1800" dirty="0" smtClean="0"/>
            </a:br>
            <a:r>
              <a:rPr lang="en-US" dirty="0" smtClean="0"/>
              <a:t>Interarea Route Summarization (cont.)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" y="1669732"/>
            <a:ext cx="4928279" cy="30699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0" y="3550920"/>
            <a:ext cx="5080486" cy="3096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5892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2891" y="493032"/>
            <a:ext cx="8145462" cy="838200"/>
          </a:xfrm>
        </p:spPr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6</a:t>
            </a:r>
            <a:r>
              <a:rPr lang="en-US" dirty="0" smtClean="0"/>
              <a:t>: Objectives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10495" y="1695224"/>
            <a:ext cx="8197850" cy="45751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After completing this chapter, students will be able to:</a:t>
            </a:r>
            <a:endParaRPr lang="en-US" sz="2000" dirty="0"/>
          </a:p>
          <a:p>
            <a:r>
              <a:rPr lang="en-US" sz="2000" dirty="0" smtClean="0"/>
              <a:t>Explain why </a:t>
            </a:r>
            <a:r>
              <a:rPr lang="en-US" sz="2000" dirty="0" err="1" smtClean="0"/>
              <a:t>multiarea</a:t>
            </a:r>
            <a:r>
              <a:rPr lang="en-US" sz="2000" dirty="0" smtClean="0"/>
              <a:t> OSPF is used.</a:t>
            </a:r>
            <a:endParaRPr lang="en-US" sz="2000" dirty="0"/>
          </a:p>
          <a:p>
            <a:r>
              <a:rPr lang="en-US" sz="2000" dirty="0" smtClean="0"/>
              <a:t>Explain how </a:t>
            </a:r>
            <a:r>
              <a:rPr lang="en-US" sz="2000" dirty="0" err="1" smtClean="0"/>
              <a:t>multiarea</a:t>
            </a:r>
            <a:r>
              <a:rPr lang="en-US" sz="2000" dirty="0" smtClean="0"/>
              <a:t> OSPF uses link-state advertisements in order to maintain routing tables.</a:t>
            </a:r>
            <a:endParaRPr lang="en-US" sz="2000" dirty="0"/>
          </a:p>
          <a:p>
            <a:r>
              <a:rPr lang="en-US" sz="2000" dirty="0" smtClean="0"/>
              <a:t>Explain how OSPF established neighbor adjacencies in a </a:t>
            </a:r>
            <a:r>
              <a:rPr lang="en-US" sz="2000" dirty="0" err="1" smtClean="0"/>
              <a:t>multiarea</a:t>
            </a:r>
            <a:r>
              <a:rPr lang="en-US" sz="2000" dirty="0" smtClean="0"/>
              <a:t> OSPF implementation.</a:t>
            </a:r>
            <a:endParaRPr lang="en-US" sz="2000" dirty="0"/>
          </a:p>
          <a:p>
            <a:r>
              <a:rPr lang="en-US" sz="2000" dirty="0" smtClean="0"/>
              <a:t>Configure </a:t>
            </a:r>
            <a:r>
              <a:rPr lang="en-US" sz="2000" dirty="0" err="1" smtClean="0"/>
              <a:t>multiarea</a:t>
            </a:r>
            <a:r>
              <a:rPr lang="en-US" sz="2000" dirty="0" smtClean="0"/>
              <a:t> OSPFv2 in a routed network.</a:t>
            </a:r>
            <a:endParaRPr lang="en-US" sz="2000" dirty="0"/>
          </a:p>
          <a:p>
            <a:r>
              <a:rPr lang="en-US" sz="2000" dirty="0" smtClean="0"/>
              <a:t>Configure </a:t>
            </a:r>
            <a:r>
              <a:rPr lang="en-US" sz="2000" dirty="0" err="1" smtClean="0"/>
              <a:t>multiarea</a:t>
            </a:r>
            <a:r>
              <a:rPr lang="en-US" sz="2000" dirty="0" smtClean="0"/>
              <a:t> route summarization in a routed network.</a:t>
            </a:r>
          </a:p>
          <a:p>
            <a:r>
              <a:rPr lang="en-US" sz="2000" dirty="0" smtClean="0"/>
              <a:t>Verify </a:t>
            </a:r>
            <a:r>
              <a:rPr lang="en-US" sz="2000" dirty="0" err="1" smtClean="0"/>
              <a:t>multiarea</a:t>
            </a:r>
            <a:r>
              <a:rPr lang="en-US" sz="2000" dirty="0" smtClean="0"/>
              <a:t> OSPFv2 operations.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0913" y="492125"/>
            <a:ext cx="8723087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OSPF Route Summarization</a:t>
            </a:r>
            <a:br>
              <a:rPr lang="en-US" sz="1800" dirty="0" smtClean="0"/>
            </a:br>
            <a:r>
              <a:rPr lang="en-US" dirty="0" smtClean="0"/>
              <a:t>Calculating the Summary Route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4"/>
          <a:stretch/>
        </p:blipFill>
        <p:spPr bwMode="auto">
          <a:xfrm>
            <a:off x="1059716" y="1602603"/>
            <a:ext cx="6895564" cy="4737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13355" y="5928849"/>
            <a:ext cx="17698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49220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28" y="1180192"/>
            <a:ext cx="6080817" cy="167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9313" y="492125"/>
            <a:ext cx="8723087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OSPF Route Summarization</a:t>
            </a:r>
            <a:br>
              <a:rPr lang="en-US" sz="1800" dirty="0" smtClean="0"/>
            </a:br>
            <a:r>
              <a:rPr lang="en-US" dirty="0" smtClean="0"/>
              <a:t>Configuring Interarea Route Summarization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2" y="2618919"/>
            <a:ext cx="47148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59" y="4133394"/>
            <a:ext cx="4721459" cy="255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lbow Connector 4"/>
          <p:cNvCxnSpPr/>
          <p:nvPr/>
        </p:nvCxnSpPr>
        <p:spPr bwMode="auto">
          <a:xfrm rot="10800000" flipV="1">
            <a:off x="4935652" y="2162627"/>
            <a:ext cx="1465148" cy="1407886"/>
          </a:xfrm>
          <a:prstGeom prst="bentConnector3">
            <a:avLst>
              <a:gd name="adj1" fmla="val 2449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Elbow Connector 12"/>
          <p:cNvCxnSpPr/>
          <p:nvPr/>
        </p:nvCxnSpPr>
        <p:spPr bwMode="auto">
          <a:xfrm>
            <a:off x="1059543" y="3672114"/>
            <a:ext cx="3322061" cy="1422401"/>
          </a:xfrm>
          <a:prstGeom prst="bentConnector3">
            <a:avLst>
              <a:gd name="adj1" fmla="val 56117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297715" y="3958582"/>
            <a:ext cx="297542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3828" y="2434581"/>
            <a:ext cx="161108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102" y="1364344"/>
            <a:ext cx="8747816" cy="5410712"/>
          </a:xfrm>
          <a:prstGeom prst="rect">
            <a:avLst/>
          </a:prstGeom>
          <a:noFill/>
          <a:ln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955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0913" y="431165"/>
            <a:ext cx="8723087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Verifying Multiarea OSPF</a:t>
            </a:r>
            <a:br>
              <a:rPr lang="en-US" sz="1800" dirty="0" smtClean="0"/>
            </a:br>
            <a:r>
              <a:rPr lang="en-US" dirty="0" smtClean="0"/>
              <a:t>Verifying Multiarea OSPF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8915" name="Content Placeholder 5"/>
          <p:cNvSpPr>
            <a:spLocks noGrp="1"/>
          </p:cNvSpPr>
          <p:nvPr>
            <p:ph idx="1"/>
          </p:nvPr>
        </p:nvSpPr>
        <p:spPr>
          <a:xfrm>
            <a:off x="487680" y="1554480"/>
            <a:ext cx="7959634" cy="49914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same </a:t>
            </a:r>
            <a:r>
              <a:rPr lang="en-US" sz="2000" dirty="0"/>
              <a:t>verification commands </a:t>
            </a:r>
            <a:r>
              <a:rPr lang="en-US" sz="2000" dirty="0" smtClean="0"/>
              <a:t>are used </a:t>
            </a:r>
            <a:r>
              <a:rPr lang="en-US" sz="2000" dirty="0"/>
              <a:t>to verify single-area OSPF </a:t>
            </a:r>
            <a:r>
              <a:rPr lang="en-US" sz="2000" dirty="0" smtClean="0"/>
              <a:t>and can </a:t>
            </a:r>
            <a:r>
              <a:rPr lang="en-US" sz="2000" dirty="0"/>
              <a:t>be used to verify </a:t>
            </a:r>
            <a:r>
              <a:rPr lang="en-US" sz="2000" dirty="0" smtClean="0"/>
              <a:t>multiarea OSPF: 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ip ospf neighbor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show ip ospf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show ip ospf interface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/>
              <a:t>Commands specific to </a:t>
            </a:r>
            <a:r>
              <a:rPr lang="en-US" sz="2000" dirty="0"/>
              <a:t>multiarea information include: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show ip protocols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show ip ospf interface brief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show ip route ospf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show ip ospf database</a:t>
            </a:r>
            <a:r>
              <a:rPr lang="en-US" sz="2000" dirty="0"/>
              <a:t> </a:t>
            </a:r>
          </a:p>
          <a:p>
            <a:pPr lvl="1"/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631094" y="6059197"/>
            <a:ext cx="8121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/>
              <a:t>Note</a:t>
            </a:r>
            <a:r>
              <a:rPr lang="en-US" sz="2000" dirty="0" smtClean="0"/>
              <a:t>: For OSPFv3, substitute</a:t>
            </a:r>
            <a:r>
              <a:rPr lang="en-US" sz="2000" dirty="0"/>
              <a:t> 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ip</a:t>
            </a:r>
            <a:r>
              <a:rPr lang="en-US" sz="2000" dirty="0"/>
              <a:t> with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ipv6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42609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0913" y="476885"/>
            <a:ext cx="8723087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Verifying Multiarea OSPF</a:t>
            </a:r>
            <a:br>
              <a:rPr lang="en-US" sz="1800" dirty="0" smtClean="0"/>
            </a:br>
            <a:r>
              <a:rPr lang="en-US" dirty="0" smtClean="0"/>
              <a:t>Verifying General Multiarea OSPF Settings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31" y="1535856"/>
            <a:ext cx="4926012" cy="37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888" y="5077428"/>
            <a:ext cx="5155297" cy="134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1592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0913" y="446405"/>
            <a:ext cx="8723087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Verifying Multiarea OSPF</a:t>
            </a:r>
            <a:br>
              <a:rPr lang="en-US" sz="1800" dirty="0" smtClean="0"/>
            </a:br>
            <a:r>
              <a:rPr lang="en-US" dirty="0" smtClean="0"/>
              <a:t>Verify the OSPF Routes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51" y="1685571"/>
            <a:ext cx="7295974" cy="398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9463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9313" y="492125"/>
            <a:ext cx="8723087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Verifying Multiarea OSPF</a:t>
            </a:r>
            <a:br>
              <a:rPr lang="en-US" sz="1800" dirty="0" smtClean="0"/>
            </a:br>
            <a:r>
              <a:rPr lang="en-US" dirty="0" smtClean="0"/>
              <a:t>Verifying the Multiarea OSPF LSDB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"/>
          <a:stretch/>
        </p:blipFill>
        <p:spPr bwMode="auto">
          <a:xfrm>
            <a:off x="1453299" y="1447800"/>
            <a:ext cx="5744256" cy="5238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9184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5" y="5535676"/>
            <a:ext cx="4736763" cy="112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9313" y="492125"/>
            <a:ext cx="8723087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Verifying Multiarea OSPF</a:t>
            </a:r>
            <a:br>
              <a:rPr lang="en-US" sz="1800" dirty="0" smtClean="0"/>
            </a:br>
            <a:r>
              <a:rPr lang="en-US" dirty="0" smtClean="0"/>
              <a:t>Verifying Multiarea OSPFv3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/>
          <a:stretch/>
        </p:blipFill>
        <p:spPr bwMode="auto">
          <a:xfrm>
            <a:off x="263174" y="1386350"/>
            <a:ext cx="5343703" cy="4237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8450"/>
          <a:stretch/>
        </p:blipFill>
        <p:spPr bwMode="auto">
          <a:xfrm>
            <a:off x="5739609" y="2639961"/>
            <a:ext cx="3262566" cy="20927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337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395" y="447880"/>
            <a:ext cx="8723087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Verifying Multiarea OSPF</a:t>
            </a:r>
            <a:br>
              <a:rPr lang="en-US" sz="1800" dirty="0" smtClean="0"/>
            </a:br>
            <a:r>
              <a:rPr lang="en-US" dirty="0" smtClean="0"/>
              <a:t>Verifying </a:t>
            </a:r>
            <a:r>
              <a:rPr lang="en-US" dirty="0" err="1" smtClean="0"/>
              <a:t>Multiarea</a:t>
            </a:r>
            <a:r>
              <a:rPr lang="en-US" dirty="0" smtClean="0"/>
              <a:t> OSPFv3 (cont</a:t>
            </a:r>
            <a:r>
              <a:rPr lang="en-US" dirty="0"/>
              <a:t>.</a:t>
            </a:r>
            <a:r>
              <a:rPr lang="en-US" dirty="0" smtClean="0"/>
              <a:t>)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2" y="2519019"/>
            <a:ext cx="4936254" cy="4104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4839" r="3527" b="6452"/>
          <a:stretch/>
        </p:blipFill>
        <p:spPr bwMode="auto">
          <a:xfrm>
            <a:off x="4527308" y="1430594"/>
            <a:ext cx="4395462" cy="2580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8970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9313" y="492125"/>
            <a:ext cx="8723087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Verifying Multiarea OSPF</a:t>
            </a:r>
            <a:br>
              <a:rPr lang="en-US" sz="1800" dirty="0" smtClean="0"/>
            </a:br>
            <a:r>
              <a:rPr lang="en-US" dirty="0" smtClean="0"/>
              <a:t>Verifying </a:t>
            </a:r>
            <a:r>
              <a:rPr lang="en-US" dirty="0" err="1" smtClean="0"/>
              <a:t>Multiarea</a:t>
            </a:r>
            <a:r>
              <a:rPr lang="en-US" dirty="0" smtClean="0"/>
              <a:t> OSPFv3 (cont.)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t="5735" r="5997" b="5116"/>
          <a:stretch/>
        </p:blipFill>
        <p:spPr bwMode="auto">
          <a:xfrm>
            <a:off x="4807974" y="3141406"/>
            <a:ext cx="3952568" cy="3362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5" y="1499480"/>
            <a:ext cx="4583905" cy="3750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2597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508614" y="436153"/>
            <a:ext cx="8145463" cy="838200"/>
          </a:xfrm>
        </p:spPr>
        <p:txBody>
          <a:bodyPr/>
          <a:lstStyle/>
          <a:p>
            <a:r>
              <a:rPr lang="en-US" sz="1800" dirty="0" smtClean="0"/>
              <a:t>Chapter 6: Summary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dirty="0" smtClean="0"/>
              <a:t>Multiarea OSPF Summary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610010" y="1389963"/>
            <a:ext cx="8184243" cy="5068661"/>
          </a:xfrm>
        </p:spPr>
        <p:txBody>
          <a:bodyPr/>
          <a:lstStyle/>
          <a:p>
            <a:r>
              <a:rPr lang="en-CA" sz="2000" dirty="0" smtClean="0"/>
              <a:t>Better choice for larger networks than single-area.</a:t>
            </a:r>
            <a:endParaRPr lang="en-CA" sz="2000" b="1" dirty="0" smtClean="0"/>
          </a:p>
          <a:p>
            <a:r>
              <a:rPr lang="en-CA" sz="2000" dirty="0"/>
              <a:t>S</a:t>
            </a:r>
            <a:r>
              <a:rPr lang="en-CA" sz="2000" dirty="0" smtClean="0"/>
              <a:t>olves </a:t>
            </a:r>
            <a:r>
              <a:rPr lang="en-CA" sz="2000" dirty="0"/>
              <a:t>the issues of large routing table, large </a:t>
            </a:r>
            <a:r>
              <a:rPr lang="en-CA" sz="2000" dirty="0" smtClean="0"/>
              <a:t>LSDB, </a:t>
            </a:r>
            <a:r>
              <a:rPr lang="en-CA" sz="2000" dirty="0"/>
              <a:t>and frequent SPF algorithm </a:t>
            </a:r>
            <a:r>
              <a:rPr lang="en-CA" sz="2000" dirty="0" smtClean="0"/>
              <a:t>calculations.</a:t>
            </a:r>
            <a:endParaRPr lang="en-US" sz="2000" dirty="0"/>
          </a:p>
          <a:p>
            <a:r>
              <a:rPr lang="en-CA" sz="2000" dirty="0"/>
              <a:t>M</a:t>
            </a:r>
            <a:r>
              <a:rPr lang="en-CA" sz="2000" dirty="0" smtClean="0"/>
              <a:t>ain </a:t>
            </a:r>
            <a:r>
              <a:rPr lang="en-CA" sz="2000" dirty="0"/>
              <a:t>area is called the backbone </a:t>
            </a:r>
            <a:r>
              <a:rPr lang="en-CA" sz="2000" dirty="0" smtClean="0"/>
              <a:t>area, or area 0.</a:t>
            </a:r>
          </a:p>
          <a:p>
            <a:r>
              <a:rPr lang="en-CA" sz="2000" dirty="0"/>
              <a:t>R</a:t>
            </a:r>
            <a:r>
              <a:rPr lang="en-CA" sz="2000" dirty="0" smtClean="0"/>
              <a:t>ecalculating </a:t>
            </a:r>
            <a:r>
              <a:rPr lang="en-CA" sz="2000" dirty="0"/>
              <a:t>the </a:t>
            </a:r>
            <a:r>
              <a:rPr lang="en-CA" sz="2000" dirty="0" smtClean="0"/>
              <a:t>database</a:t>
            </a:r>
            <a:r>
              <a:rPr lang="en-CA" sz="2000" dirty="0"/>
              <a:t> </a:t>
            </a:r>
            <a:r>
              <a:rPr lang="en-CA" sz="2000" dirty="0" smtClean="0"/>
              <a:t>is </a:t>
            </a:r>
            <a:r>
              <a:rPr lang="en-CA" sz="2000" dirty="0"/>
              <a:t>kept within an </a:t>
            </a:r>
            <a:r>
              <a:rPr lang="en-CA" sz="2000" dirty="0" smtClean="0"/>
              <a:t>area.</a:t>
            </a:r>
            <a:endParaRPr lang="en-US" sz="2000" dirty="0"/>
          </a:p>
          <a:p>
            <a:r>
              <a:rPr lang="en-US" sz="2000" dirty="0" smtClean="0"/>
              <a:t>F</a:t>
            </a:r>
            <a:r>
              <a:rPr lang="en-CA" sz="2000" dirty="0" smtClean="0"/>
              <a:t>our </a:t>
            </a:r>
            <a:r>
              <a:rPr lang="en-CA" sz="2000" dirty="0"/>
              <a:t>different types of OSPF routers: </a:t>
            </a:r>
            <a:endParaRPr lang="en-CA" sz="20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CA" dirty="0" smtClean="0"/>
              <a:t>Internal router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CA" dirty="0" smtClean="0"/>
              <a:t>Backbone router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CA" dirty="0" smtClean="0"/>
              <a:t>ABR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CA" dirty="0" smtClean="0"/>
              <a:t>ASBR</a:t>
            </a:r>
          </a:p>
          <a:p>
            <a:r>
              <a:rPr lang="en-CA" sz="2000" dirty="0"/>
              <a:t>A router simply becomes an ABR when it has two network statements in different </a:t>
            </a:r>
            <a:r>
              <a:rPr lang="en-CA" sz="2000" dirty="0" smtClean="0"/>
              <a:t>areas.</a:t>
            </a:r>
            <a:endParaRPr lang="en-US" sz="2000" dirty="0"/>
          </a:p>
          <a:p>
            <a:pPr marL="404813" indent="-285750">
              <a:buFont typeface="Arial" pitchFamily="34" charset="0"/>
              <a:buChar char="•"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/>
              <a:t>6.1 </a:t>
            </a:r>
            <a:r>
              <a:rPr lang="en-US" sz="2400" dirty="0" err="1"/>
              <a:t>Multiarea</a:t>
            </a:r>
            <a:r>
              <a:rPr lang="en-US" sz="2400" dirty="0"/>
              <a:t> OSPF Operation</a:t>
            </a:r>
            <a:endParaRPr lang="en-US" sz="240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441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523363" y="421405"/>
            <a:ext cx="8145463" cy="838200"/>
          </a:xfrm>
        </p:spPr>
        <p:txBody>
          <a:bodyPr/>
          <a:lstStyle/>
          <a:p>
            <a:r>
              <a:rPr lang="en-US" sz="1800" dirty="0"/>
              <a:t>Chapter 6: Summary</a:t>
            </a:r>
            <a:br>
              <a:rPr lang="en-US" sz="1800" dirty="0"/>
            </a:br>
            <a:r>
              <a:rPr lang="en-US" dirty="0"/>
              <a:t>Multiarea OSPF </a:t>
            </a:r>
            <a:r>
              <a:rPr lang="en-US" dirty="0" smtClean="0"/>
              <a:t>Summary (cont.)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624760" y="1317625"/>
            <a:ext cx="8184243" cy="5083175"/>
          </a:xfrm>
        </p:spPr>
        <p:txBody>
          <a:bodyPr/>
          <a:lstStyle/>
          <a:p>
            <a:r>
              <a:rPr lang="en-CA" sz="2000" dirty="0" smtClean="0"/>
              <a:t>Link-state </a:t>
            </a:r>
            <a:r>
              <a:rPr lang="en-CA" sz="2000" dirty="0"/>
              <a:t>a</a:t>
            </a:r>
            <a:r>
              <a:rPr lang="en-CA" sz="2000" dirty="0" smtClean="0"/>
              <a:t>dvertisements </a:t>
            </a:r>
            <a:r>
              <a:rPr lang="en-CA" sz="2000" dirty="0"/>
              <a:t>(LSAs) are the building blocks of </a:t>
            </a:r>
            <a:r>
              <a:rPr lang="en-CA" sz="2000" dirty="0" smtClean="0"/>
              <a:t>OSPF.</a:t>
            </a:r>
          </a:p>
          <a:p>
            <a:pPr marL="738188" lvl="1" indent="-280988">
              <a:buFont typeface="Wingdings" panose="05000000000000000000" pitchFamily="2" charset="2"/>
              <a:buChar char="§"/>
            </a:pPr>
            <a:r>
              <a:rPr lang="en-CA" dirty="0" smtClean="0"/>
              <a:t>Type </a:t>
            </a:r>
            <a:r>
              <a:rPr lang="en-CA" dirty="0"/>
              <a:t>1 LSAs are referred to as the router link </a:t>
            </a:r>
            <a:r>
              <a:rPr lang="en-CA" dirty="0" smtClean="0"/>
              <a:t>entries.</a:t>
            </a:r>
          </a:p>
          <a:p>
            <a:pPr marL="738188" lvl="1" indent="-280988">
              <a:buFont typeface="Wingdings" panose="05000000000000000000" pitchFamily="2" charset="2"/>
              <a:buChar char="§"/>
            </a:pPr>
            <a:r>
              <a:rPr lang="en-CA" dirty="0" smtClean="0"/>
              <a:t>Type </a:t>
            </a:r>
            <a:r>
              <a:rPr lang="en-CA" dirty="0"/>
              <a:t>2 LSAs are referred to as the network link entries and are flooded by a </a:t>
            </a:r>
            <a:r>
              <a:rPr lang="en-CA" dirty="0" smtClean="0"/>
              <a:t>DR.</a:t>
            </a:r>
          </a:p>
          <a:p>
            <a:pPr marL="738188" lvl="1" indent="-280988">
              <a:buFont typeface="Wingdings" panose="05000000000000000000" pitchFamily="2" charset="2"/>
              <a:buChar char="§"/>
            </a:pPr>
            <a:r>
              <a:rPr lang="en-CA" dirty="0" smtClean="0"/>
              <a:t>Type </a:t>
            </a:r>
            <a:r>
              <a:rPr lang="en-CA" dirty="0"/>
              <a:t>3 LSAs are referred to as the summary link entries and are created and propagated by </a:t>
            </a:r>
            <a:r>
              <a:rPr lang="en-CA" dirty="0" smtClean="0"/>
              <a:t>ABRs.</a:t>
            </a:r>
          </a:p>
          <a:p>
            <a:pPr marL="738188" lvl="1" indent="-280988">
              <a:buFont typeface="Wingdings" panose="05000000000000000000" pitchFamily="2" charset="2"/>
              <a:buChar char="§"/>
            </a:pPr>
            <a:r>
              <a:rPr lang="en-CA" dirty="0" smtClean="0"/>
              <a:t>A </a:t>
            </a:r>
            <a:r>
              <a:rPr lang="en-CA" dirty="0"/>
              <a:t>type 4 summary LSA is generated by an ABR only when an ASBR exists within an </a:t>
            </a:r>
            <a:r>
              <a:rPr lang="en-CA" dirty="0" smtClean="0"/>
              <a:t>area.</a:t>
            </a:r>
          </a:p>
          <a:p>
            <a:pPr marL="738188" lvl="1" indent="-280988">
              <a:buFont typeface="Wingdings" panose="05000000000000000000" pitchFamily="2" charset="2"/>
              <a:buChar char="§"/>
            </a:pPr>
            <a:r>
              <a:rPr lang="en-CA" dirty="0" smtClean="0"/>
              <a:t>Type </a:t>
            </a:r>
            <a:r>
              <a:rPr lang="en-CA" dirty="0"/>
              <a:t>5 external LSAs describe routes to networks outside the OSPF autonomous </a:t>
            </a:r>
            <a:r>
              <a:rPr lang="en-CA" dirty="0" smtClean="0"/>
              <a:t>system, originated </a:t>
            </a:r>
            <a:r>
              <a:rPr lang="en-CA" dirty="0"/>
              <a:t>by the ASBR and are flooded to the entire autonomous </a:t>
            </a:r>
            <a:r>
              <a:rPr lang="en-CA" dirty="0" smtClean="0"/>
              <a:t>system.</a:t>
            </a:r>
            <a:endParaRPr lang="en-US" dirty="0"/>
          </a:p>
          <a:p>
            <a:r>
              <a:rPr lang="en-CA" sz="2000" dirty="0"/>
              <a:t>SPF tree is used to determine the best </a:t>
            </a:r>
            <a:r>
              <a:rPr lang="en-CA" sz="2000" dirty="0" smtClean="0"/>
              <a:t>paths. </a:t>
            </a:r>
            <a:endParaRPr lang="en-US" sz="2000" dirty="0"/>
          </a:p>
          <a:p>
            <a:r>
              <a:rPr lang="en-CA" sz="2000" dirty="0" smtClean="0"/>
              <a:t>OSPF </a:t>
            </a:r>
            <a:r>
              <a:rPr lang="en-CA" sz="2000" dirty="0"/>
              <a:t>routes in an IPv4 routing table are identified using the following descriptors: O, O IA, O </a:t>
            </a:r>
            <a:r>
              <a:rPr lang="en-CA" sz="2000" dirty="0" smtClean="0"/>
              <a:t>E1, </a:t>
            </a:r>
            <a:r>
              <a:rPr lang="en-CA" sz="2000" dirty="0"/>
              <a:t>or O E2. </a:t>
            </a:r>
            <a:endParaRPr lang="en-CA" sz="2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27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523363" y="495147"/>
            <a:ext cx="8145463" cy="838200"/>
          </a:xfrm>
        </p:spPr>
        <p:txBody>
          <a:bodyPr/>
          <a:lstStyle/>
          <a:p>
            <a:r>
              <a:rPr lang="en-US" sz="1800" dirty="0"/>
              <a:t>Chapter 6: Summary</a:t>
            </a:r>
            <a:br>
              <a:rPr lang="en-US" sz="1800" dirty="0"/>
            </a:br>
            <a:r>
              <a:rPr lang="en-US" dirty="0"/>
              <a:t>Multiarea OSPF Summary (cont.)</a:t>
            </a:r>
            <a:endParaRPr lang="en-US" dirty="0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65472" y="1578077"/>
            <a:ext cx="8703654" cy="4663768"/>
          </a:xfrm>
        </p:spPr>
        <p:txBody>
          <a:bodyPr/>
          <a:lstStyle/>
          <a:p>
            <a:r>
              <a:rPr lang="en-CA" sz="2000" dirty="0" smtClean="0"/>
              <a:t>The following example displays a </a:t>
            </a:r>
            <a:r>
              <a:rPr lang="en-CA" sz="2000" dirty="0"/>
              <a:t>multiarea OSPF configuration</a:t>
            </a:r>
            <a:r>
              <a:rPr lang="en-CA" sz="2000" dirty="0" smtClean="0"/>
              <a:t>:</a:t>
            </a:r>
            <a:endParaRPr lang="en-US" sz="2000" dirty="0"/>
          </a:p>
          <a:p>
            <a:pPr marL="236538" lvl="1" indent="0"/>
            <a:r>
              <a:rPr lang="en-CA" dirty="0">
                <a:latin typeface="Courier New" pitchFamily="49" charset="0"/>
                <a:cs typeface="Courier New" pitchFamily="49" charset="0"/>
              </a:rPr>
              <a:t>R1(config</a:t>
            </a:r>
            <a:r>
              <a:rPr lang="en-CA" dirty="0" smtClean="0">
                <a:latin typeface="Courier New" pitchFamily="49" charset="0"/>
                <a:cs typeface="Courier New" pitchFamily="49" charset="0"/>
              </a:rPr>
              <a:t>)#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router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ospf 10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236538" lvl="1" indent="0"/>
            <a:r>
              <a:rPr lang="en-CA" dirty="0">
                <a:latin typeface="Courier New" pitchFamily="49" charset="0"/>
                <a:cs typeface="Courier New" pitchFamily="49" charset="0"/>
              </a:rPr>
              <a:t>R1(config-router</a:t>
            </a:r>
            <a:r>
              <a:rPr lang="en-CA" dirty="0" smtClean="0">
                <a:latin typeface="Courier New" pitchFamily="49" charset="0"/>
                <a:cs typeface="Courier New" pitchFamily="49" charset="0"/>
              </a:rPr>
              <a:t>)#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router-id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1.1.1.1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236538" lvl="1" indent="0"/>
            <a:r>
              <a:rPr lang="en-CA" dirty="0">
                <a:latin typeface="Courier New" pitchFamily="49" charset="0"/>
                <a:cs typeface="Courier New" pitchFamily="49" charset="0"/>
              </a:rPr>
              <a:t>R1(config-router</a:t>
            </a:r>
            <a:r>
              <a:rPr lang="en-CA" dirty="0" smtClean="0">
                <a:latin typeface="Courier New" pitchFamily="49" charset="0"/>
                <a:cs typeface="Courier New" pitchFamily="49" charset="0"/>
              </a:rPr>
              <a:t>)#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network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10.1.1.1 0.0.0.0 area 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236538" lvl="1" indent="0"/>
            <a:r>
              <a:rPr lang="en-CA" dirty="0">
                <a:latin typeface="Courier New" pitchFamily="49" charset="0"/>
                <a:cs typeface="Courier New" pitchFamily="49" charset="0"/>
              </a:rPr>
              <a:t>R1(config-router</a:t>
            </a:r>
            <a:r>
              <a:rPr lang="en-CA" dirty="0" smtClean="0">
                <a:latin typeface="Courier New" pitchFamily="49" charset="0"/>
                <a:cs typeface="Courier New" pitchFamily="49" charset="0"/>
              </a:rPr>
              <a:t>)#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network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10.1.2.1 0.0.0.0 area 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236538" lvl="1" indent="0"/>
            <a:r>
              <a:rPr lang="en-CA" dirty="0">
                <a:latin typeface="Courier New" pitchFamily="49" charset="0"/>
                <a:cs typeface="Courier New" pitchFamily="49" charset="0"/>
              </a:rPr>
              <a:t>R1(config-router</a:t>
            </a:r>
            <a:r>
              <a:rPr lang="en-CA" dirty="0" smtClean="0">
                <a:latin typeface="Courier New" pitchFamily="49" charset="0"/>
                <a:cs typeface="Courier New" pitchFamily="49" charset="0"/>
              </a:rPr>
              <a:t>)#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network 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192.168.10.1 0.0.0.0 area 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CA" sz="2000" dirty="0"/>
              <a:t>D</a:t>
            </a:r>
            <a:r>
              <a:rPr lang="en-CA" sz="2000" dirty="0" smtClean="0"/>
              <a:t>oes </a:t>
            </a:r>
            <a:r>
              <a:rPr lang="en-CA" sz="2000" dirty="0"/>
              <a:t>not perform </a:t>
            </a:r>
            <a:r>
              <a:rPr lang="en-CA" sz="2000" dirty="0" smtClean="0"/>
              <a:t>autosummarization, but can be </a:t>
            </a:r>
            <a:r>
              <a:rPr lang="en-CA" sz="2000" dirty="0"/>
              <a:t>manually </a:t>
            </a:r>
            <a:r>
              <a:rPr lang="en-CA" sz="2000" dirty="0" smtClean="0"/>
              <a:t>configured using </a:t>
            </a:r>
            <a:r>
              <a:rPr lang="en-CA" sz="2000" dirty="0"/>
              <a:t>the</a:t>
            </a:r>
            <a:r>
              <a:rPr lang="en-CA" sz="2000" b="1" dirty="0"/>
              <a:t> </a:t>
            </a:r>
            <a:r>
              <a:rPr lang="en-CA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summary-address </a:t>
            </a:r>
            <a:r>
              <a:rPr lang="en-CA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address mask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2000" dirty="0"/>
              <a:t>router configuration </a:t>
            </a:r>
            <a:r>
              <a:rPr lang="en-CA" sz="2000" dirty="0" smtClean="0"/>
              <a:t>mode command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48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567608" y="450902"/>
            <a:ext cx="8145463" cy="838200"/>
          </a:xfrm>
        </p:spPr>
        <p:txBody>
          <a:bodyPr/>
          <a:lstStyle/>
          <a:p>
            <a:r>
              <a:rPr lang="en-US" sz="1800" dirty="0"/>
              <a:t>Chapter 6: Summary</a:t>
            </a:r>
            <a:br>
              <a:rPr lang="en-US" sz="1800" dirty="0"/>
            </a:br>
            <a:r>
              <a:rPr lang="en-US" dirty="0"/>
              <a:t>Multiarea OSPF Summary (cont.)</a:t>
            </a:r>
            <a:endParaRPr lang="en-US" dirty="0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610010" y="1504335"/>
            <a:ext cx="8184243" cy="4752259"/>
          </a:xfrm>
        </p:spPr>
        <p:txBody>
          <a:bodyPr/>
          <a:lstStyle/>
          <a:p>
            <a:r>
              <a:rPr lang="en-CA" sz="2000" dirty="0" smtClean="0"/>
              <a:t>The following commands are </a:t>
            </a:r>
            <a:r>
              <a:rPr lang="en-CA" sz="2000" dirty="0"/>
              <a:t>used to verify OSPF </a:t>
            </a:r>
            <a:r>
              <a:rPr lang="en-CA" sz="2000" dirty="0" smtClean="0"/>
              <a:t>configurations:</a:t>
            </a:r>
            <a:endParaRPr lang="en-US" sz="2000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ip ospf neighbor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ip ospf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ip ospf interface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ip protocols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ip ospf interface brief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ip route ospf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ip ospf database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15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 dirty="0"/>
          </a:p>
        </p:txBody>
      </p:sp>
      <p:pic>
        <p:nvPicPr>
          <p:cNvPr id="53251" name="Picture 3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839" y="463097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Why Multiarea OSPF?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Single-Area OSPF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8915" name="Content Placeholder 5"/>
          <p:cNvSpPr>
            <a:spLocks noGrp="1"/>
          </p:cNvSpPr>
          <p:nvPr>
            <p:ph idx="1"/>
          </p:nvPr>
        </p:nvSpPr>
        <p:spPr>
          <a:xfrm>
            <a:off x="510496" y="1550762"/>
            <a:ext cx="7940675" cy="2152424"/>
          </a:xfrm>
        </p:spPr>
        <p:txBody>
          <a:bodyPr/>
          <a:lstStyle/>
          <a:p>
            <a:pPr marL="0" indent="0">
              <a:buNone/>
            </a:pPr>
            <a:r>
              <a:rPr lang="en-CA" sz="2000" dirty="0"/>
              <a:t>Single-area OSPF is useful in smaller </a:t>
            </a:r>
            <a:r>
              <a:rPr lang="en-CA" sz="2000" dirty="0" smtClean="0"/>
              <a:t>networks. If an </a:t>
            </a:r>
            <a:r>
              <a:rPr lang="en-CA" sz="2000" dirty="0"/>
              <a:t>area becomes too big, the following issues must be </a:t>
            </a:r>
            <a:r>
              <a:rPr lang="en-CA" sz="2000" dirty="0" smtClean="0"/>
              <a:t>addressed:</a:t>
            </a:r>
            <a:endParaRPr lang="en-US" sz="2000" dirty="0"/>
          </a:p>
          <a:p>
            <a:pPr lvl="0"/>
            <a:r>
              <a:rPr lang="en-CA" sz="2000" dirty="0"/>
              <a:t>Large routing </a:t>
            </a:r>
            <a:r>
              <a:rPr lang="en-CA" sz="2000" dirty="0" smtClean="0"/>
              <a:t>table (no </a:t>
            </a:r>
            <a:r>
              <a:rPr lang="en-CA" sz="2000" dirty="0"/>
              <a:t>summarization by </a:t>
            </a:r>
            <a:r>
              <a:rPr lang="en-CA" sz="2000" dirty="0" smtClean="0"/>
              <a:t>default)</a:t>
            </a:r>
          </a:p>
          <a:p>
            <a:pPr lvl="0"/>
            <a:r>
              <a:rPr lang="en-CA" sz="2000" dirty="0" smtClean="0"/>
              <a:t>Large </a:t>
            </a:r>
            <a:r>
              <a:rPr lang="en-CA" sz="2000" dirty="0"/>
              <a:t>link-state database (LSDB) </a:t>
            </a:r>
            <a:endParaRPr lang="en-CA" sz="2000" dirty="0" smtClean="0"/>
          </a:p>
          <a:p>
            <a:pPr lvl="0"/>
            <a:r>
              <a:rPr lang="en-CA" sz="2000" dirty="0" smtClean="0"/>
              <a:t>Frequent </a:t>
            </a:r>
            <a:r>
              <a:rPr lang="en-CA" sz="2000" dirty="0"/>
              <a:t>SPF algorithm calculations  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88" y="3657600"/>
            <a:ext cx="6042709" cy="3035526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5423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548" y="477611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Why Multiarea OSPF?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Multiarea OSPF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3" y="2445801"/>
            <a:ext cx="6691086" cy="4147002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4116" y="1508121"/>
            <a:ext cx="7864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Multiarea OSPF requires a hierarchical network </a:t>
            </a:r>
            <a:r>
              <a:rPr lang="en-US" sz="2000" dirty="0" smtClean="0"/>
              <a:t>design and the</a:t>
            </a:r>
            <a:r>
              <a:rPr lang="en-US" sz="2000" dirty="0"/>
              <a:t> </a:t>
            </a:r>
            <a:r>
              <a:rPr lang="en-US" sz="2000" dirty="0" smtClean="0"/>
              <a:t>main </a:t>
            </a:r>
            <a:r>
              <a:rPr lang="en-US" sz="2000" dirty="0"/>
              <a:t>area is called the backbone </a:t>
            </a:r>
            <a:r>
              <a:rPr lang="en-US" sz="2000" dirty="0" smtClean="0"/>
              <a:t>area, or area 0, </a:t>
            </a:r>
            <a:r>
              <a:rPr lang="en-US" sz="2000" dirty="0"/>
              <a:t>and all other areas must connect to the backbone area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60031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7782" y="477611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Why Multiarea OSPF?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OSPF Two-Layer Area Hierarchy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8915" name="Content Placeholder 5"/>
          <p:cNvSpPr>
            <a:spLocks noGrp="1"/>
          </p:cNvSpPr>
          <p:nvPr>
            <p:ph idx="1"/>
          </p:nvPr>
        </p:nvSpPr>
        <p:spPr>
          <a:xfrm>
            <a:off x="435429" y="1582057"/>
            <a:ext cx="8302171" cy="436948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Multiarea OSPF is implemented in a two-layer </a:t>
            </a:r>
            <a:r>
              <a:rPr lang="en-US" sz="2000" dirty="0" smtClean="0"/>
              <a:t>area hierarchy: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b="1" dirty="0" smtClean="0"/>
              <a:t>Backbone (transit</a:t>
            </a:r>
            <a:r>
              <a:rPr lang="en-US" b="1" dirty="0"/>
              <a:t>) </a:t>
            </a:r>
            <a:r>
              <a:rPr lang="en-US" b="1" dirty="0" smtClean="0"/>
              <a:t>area</a:t>
            </a:r>
            <a:r>
              <a:rPr lang="en-US" dirty="0" smtClean="0"/>
              <a:t> </a:t>
            </a:r>
          </a:p>
          <a:p>
            <a:pPr marL="1020762" lvl="2" indent="-342900">
              <a:buFont typeface="Wingdings" panose="05000000000000000000" pitchFamily="2" charset="2"/>
              <a:buChar char="§"/>
            </a:pPr>
            <a:r>
              <a:rPr lang="en-US" dirty="0"/>
              <a:t>Area whose primary function is the fast and efficient movement of IP packets. </a:t>
            </a:r>
          </a:p>
          <a:p>
            <a:pPr marL="1020762" lvl="2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Interconnects </a:t>
            </a:r>
            <a:r>
              <a:rPr lang="en-US" dirty="0"/>
              <a:t>with other OSPF area </a:t>
            </a:r>
            <a:r>
              <a:rPr lang="en-US" dirty="0" smtClean="0"/>
              <a:t>types.</a:t>
            </a:r>
            <a:endParaRPr lang="en-US" dirty="0"/>
          </a:p>
          <a:p>
            <a:pPr marL="1020762" lvl="2" indent="-342900">
              <a:buFont typeface="Wingdings" panose="05000000000000000000" pitchFamily="2" charset="2"/>
              <a:buChar char="§"/>
            </a:pPr>
            <a:r>
              <a:rPr lang="en-US" dirty="0"/>
              <a:t>Called OSPF area </a:t>
            </a:r>
            <a:r>
              <a:rPr lang="en-US" dirty="0" smtClean="0"/>
              <a:t>0, to which </a:t>
            </a:r>
            <a:r>
              <a:rPr lang="en-US" dirty="0"/>
              <a:t>all other areas directly </a:t>
            </a:r>
            <a:r>
              <a:rPr lang="en-US" dirty="0" smtClean="0"/>
              <a:t>connect.</a:t>
            </a:r>
            <a:endParaRPr lang="en-US" dirty="0"/>
          </a:p>
          <a:p>
            <a:pPr marL="685800" lvl="1" indent="-342900">
              <a:buFont typeface="Wingdings" pitchFamily="2" charset="2"/>
              <a:buChar char="§"/>
            </a:pPr>
            <a:r>
              <a:rPr lang="en-US" b="1" dirty="0" smtClean="0"/>
              <a:t>Regular (</a:t>
            </a:r>
            <a:r>
              <a:rPr lang="en-US" b="1" dirty="0" err="1" smtClean="0"/>
              <a:t>nonbackbone</a:t>
            </a:r>
            <a:r>
              <a:rPr lang="en-US" b="1" dirty="0"/>
              <a:t>) </a:t>
            </a:r>
            <a:r>
              <a:rPr lang="en-US" b="1" dirty="0" smtClean="0"/>
              <a:t>area</a:t>
            </a:r>
            <a:endParaRPr lang="en-US" dirty="0" smtClean="0"/>
          </a:p>
          <a:p>
            <a:pPr marL="1025525" lvl="2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Connects </a:t>
            </a:r>
            <a:r>
              <a:rPr lang="en-US" dirty="0"/>
              <a:t>users and </a:t>
            </a:r>
            <a:r>
              <a:rPr lang="en-US" dirty="0" smtClean="0"/>
              <a:t>resources.</a:t>
            </a:r>
            <a:endParaRPr lang="en-US" dirty="0"/>
          </a:p>
          <a:p>
            <a:pPr marL="1025525" lvl="2" indent="-342900">
              <a:buFont typeface="Wingdings" panose="05000000000000000000" pitchFamily="2" charset="2"/>
              <a:buChar char="§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regular area does not allow traffic from another area to use its links to reach other </a:t>
            </a:r>
            <a:r>
              <a:rPr lang="en-US" dirty="0" smtClean="0"/>
              <a:t>areas.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7631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723" y="507659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Why Multiarea OSPF?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Types of OSPF Routers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37" y="1887832"/>
            <a:ext cx="6585764" cy="44113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8623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723" y="507659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Why Multiarea OSPF?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Types of OSPF Routers (cont.)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27" y="1951885"/>
            <a:ext cx="6679630" cy="4347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9695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15279</TotalTime>
  <Pages>28</Pages>
  <Words>1116</Words>
  <Application>Microsoft Office PowerPoint</Application>
  <PresentationFormat>On-screen Show (4:3)</PresentationFormat>
  <Paragraphs>251</Paragraphs>
  <Slides>43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PPT-TMPLT-WHT_C</vt:lpstr>
      <vt:lpstr>NetAcad-4F_PPT-WHT_060408</vt:lpstr>
      <vt:lpstr>Chapter 6: Multiarea OSPF</vt:lpstr>
      <vt:lpstr>Chapter 6</vt:lpstr>
      <vt:lpstr>Chapter 6: Objectives</vt:lpstr>
      <vt:lpstr>6.1 Multiarea OSPF Operation</vt:lpstr>
      <vt:lpstr>Why Multiarea OSPF? Single-Area OSPF</vt:lpstr>
      <vt:lpstr>Why Multiarea OSPF? Multiarea OSPF</vt:lpstr>
      <vt:lpstr>Why Multiarea OSPF? OSPF Two-Layer Area Hierarchy</vt:lpstr>
      <vt:lpstr>Why Multiarea OSPF? Types of OSPF Routers</vt:lpstr>
      <vt:lpstr>Why Multiarea OSPF? Types of OSPF Routers (cont.)</vt:lpstr>
      <vt:lpstr>Why Multiarea OSPF? Types of OSPF Routers (cont.)</vt:lpstr>
      <vt:lpstr>Why Multiarea OSPF? Types of OSPF Routers (cont.)</vt:lpstr>
      <vt:lpstr>Multiarea OSPF LSA Operation OSPF LSA Types</vt:lpstr>
      <vt:lpstr>Multiarea OSPF LSA Operation OSPF LSA Type 1</vt:lpstr>
      <vt:lpstr>Multiarea OSPF LSA Operation OSPF LSA Type 2</vt:lpstr>
      <vt:lpstr>Multiarea OSPF LSA Operation OSPF LSA Type 3</vt:lpstr>
      <vt:lpstr>Multiarea OSPF LSA Operation OSPF LSA Type 4</vt:lpstr>
      <vt:lpstr>Multiarea OSPF LSA Operation OSPF LSA Type 5</vt:lpstr>
      <vt:lpstr>OSPF Routing Tables and Route Types OSPF Routing Table Entries</vt:lpstr>
      <vt:lpstr>OSPF Routing Tables and Route Types OSPF Routing Table Entries (cont.)</vt:lpstr>
      <vt:lpstr>OSPF Routing Tables and Route Types OSPF Route Calculation</vt:lpstr>
      <vt:lpstr>6.2 Configuring Multiarea OSPF</vt:lpstr>
      <vt:lpstr>Configuring Multiarea OSPF Implementing Multiarea OSPF</vt:lpstr>
      <vt:lpstr>Configuring Multiarea OSPF Configuring Multiarea OSPF</vt:lpstr>
      <vt:lpstr>Configuring Multiarea OSPF Configuring Multiarea OSPFv3</vt:lpstr>
      <vt:lpstr>OSPF Route Summarization OSPF Route Summarization</vt:lpstr>
      <vt:lpstr>OSPF Route Summarization Interarea and External Route Summarization</vt:lpstr>
      <vt:lpstr>OSPF Route Summarization Interarea and External Route Summarization (cont.)</vt:lpstr>
      <vt:lpstr>OSPF Route Summarization Interarea Route Summarization</vt:lpstr>
      <vt:lpstr>OSPF Route Summarization Interarea Route Summarization (cont.)</vt:lpstr>
      <vt:lpstr>OSPF Route Summarization Calculating the Summary Route</vt:lpstr>
      <vt:lpstr>OSPF Route Summarization Configuring Interarea Route Summarization</vt:lpstr>
      <vt:lpstr>Verifying Multiarea OSPF Verifying Multiarea OSPF</vt:lpstr>
      <vt:lpstr>Verifying Multiarea OSPF Verifying General Multiarea OSPF Settings</vt:lpstr>
      <vt:lpstr>Verifying Multiarea OSPF Verify the OSPF Routes</vt:lpstr>
      <vt:lpstr>Verifying Multiarea OSPF Verifying the Multiarea OSPF LSDB</vt:lpstr>
      <vt:lpstr>Verifying Multiarea OSPF Verifying Multiarea OSPFv3</vt:lpstr>
      <vt:lpstr>Verifying Multiarea OSPF Verifying Multiarea OSPFv3 (cont.)</vt:lpstr>
      <vt:lpstr>Verifying Multiarea OSPF Verifying Multiarea OSPFv3 (cont.)</vt:lpstr>
      <vt:lpstr>Chapter 6: Summary Multiarea OSPF Summary</vt:lpstr>
      <vt:lpstr>Chapter 6: Summary Multiarea OSPF Summary (cont.)</vt:lpstr>
      <vt:lpstr>Chapter 6: Summary Multiarea OSPF Summary (cont.)</vt:lpstr>
      <vt:lpstr>Chapter 6: Summary Multiarea OSPF Summary (cont.)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CCNA5.0 Instructor PPT</dc:title>
  <dc:creator>Karen Alderson</dc:creator>
  <cp:lastModifiedBy>Rodrigo Floriano</cp:lastModifiedBy>
  <cp:revision>1020</cp:revision>
  <cp:lastPrinted>1999-01-27T00:54:54Z</cp:lastPrinted>
  <dcterms:created xsi:type="dcterms:W3CDTF">2006-10-23T15:07:30Z</dcterms:created>
  <dcterms:modified xsi:type="dcterms:W3CDTF">2013-10-08T02:28:58Z</dcterms:modified>
</cp:coreProperties>
</file>