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E4FA6-812B-4F90-8AA9-92B2276CCB4C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F0014-C35F-4098-BDDF-7BFAFCC7FE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112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0625F1-96B9-463B-824B-4DCAA342B379}" type="slidenum">
              <a:rPr lang="en-US"/>
              <a:pPr/>
              <a:t>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86486" tIns="43243" rIns="86486" bIns="43243"/>
          <a:lstStyle/>
          <a:p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3E8C5-56E3-4708-94BE-7AC536A815D2}" type="slidenum">
              <a:rPr lang="en-US"/>
              <a:pPr/>
              <a:t>3</a:t>
            </a:fld>
            <a:endParaRPr lang="en-US"/>
          </a:p>
        </p:txBody>
      </p:sp>
      <p:sp>
        <p:nvSpPr>
          <p:cNvPr id="860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914400"/>
            <a:ext cx="4178300" cy="3133725"/>
          </a:xfrm>
          <a:ln/>
        </p:spPr>
      </p:sp>
      <p:sp>
        <p:nvSpPr>
          <p:cNvPr id="860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8CDFB-96F3-4D4A-825F-276F318A6DE2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914400"/>
            <a:ext cx="4178300" cy="3133725"/>
          </a:xfrm>
          <a:ln/>
        </p:spPr>
      </p:sp>
      <p:sp>
        <p:nvSpPr>
          <p:cNvPr id="880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4FADF-E40D-44DB-8E14-A5BD1B4F4A93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914400"/>
            <a:ext cx="4178300" cy="3133725"/>
          </a:xfrm>
          <a:ln/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1FE186-0C3A-4211-A907-3DF2E4FD1B5B}" type="slidenum">
              <a:rPr lang="en-US"/>
              <a:pPr/>
              <a:t>6</a:t>
            </a:fld>
            <a:endParaRPr lang="en-US"/>
          </a:p>
        </p:txBody>
      </p:sp>
      <p:sp>
        <p:nvSpPr>
          <p:cNvPr id="9216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914400"/>
            <a:ext cx="4178300" cy="3133725"/>
          </a:xfrm>
          <a:ln/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79025-B0B3-49EA-82B1-E66FECAC51F3}" type="slidenum">
              <a:rPr lang="en-US"/>
              <a:pPr/>
              <a:t>7</a:t>
            </a:fld>
            <a:endParaRPr lang="en-US"/>
          </a:p>
        </p:txBody>
      </p:sp>
      <p:sp>
        <p:nvSpPr>
          <p:cNvPr id="9421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8263" y="914400"/>
            <a:ext cx="4178300" cy="3133725"/>
          </a:xfrm>
          <a:ln/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163" y="4352925"/>
            <a:ext cx="4770437" cy="3476625"/>
          </a:xfrm>
          <a:ln/>
        </p:spPr>
        <p:txBody>
          <a:bodyPr wrap="none" lIns="82055" tIns="41027" rIns="82055" bIns="41027" anchor="ctr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F1FF7-BC01-4AE6-AA4B-C30DC1925182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91430" tIns="45714" rIns="91430" bIns="45714"/>
          <a:lstStyle/>
          <a:p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64773-216B-408C-A576-1A4D2C712CF7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8" y="4341813"/>
            <a:ext cx="5026025" cy="4116387"/>
          </a:xfrm>
        </p:spPr>
        <p:txBody>
          <a:bodyPr lIns="91430" tIns="45714" rIns="91430" bIns="45714"/>
          <a:lstStyle/>
          <a:p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180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012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14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87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86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195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18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837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063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205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581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6A1F3-0607-407F-94A9-D812B1B62FE2}" type="datetimeFigureOut">
              <a:rPr lang="da-DK" smtClean="0"/>
              <a:t>12-10-2015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15C5-F239-4E85-8F4F-CB44B02C165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100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Brainstorming</a:t>
            </a:r>
            <a:endParaRPr lang="en-US"/>
          </a:p>
        </p:txBody>
      </p:sp>
      <p:pic>
        <p:nvPicPr>
          <p:cNvPr id="3" name="Picture 2" descr="hot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431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8991600" cy="58674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The Stepladder Technique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This improves the contribution of quieter members of the group, by introducing ideas one person at a time.</a:t>
            </a:r>
          </a:p>
          <a:p>
            <a:pPr algn="l"/>
            <a:r>
              <a:rPr lang="en-US" b="1" u="sng" dirty="0" err="1" smtClean="0">
                <a:solidFill>
                  <a:schemeClr val="tx1"/>
                </a:solidFill>
              </a:rPr>
              <a:t>Brainwriting</a:t>
            </a:r>
            <a:r>
              <a:rPr lang="en-US" b="1" u="sn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Brainwriting</a:t>
            </a:r>
            <a:r>
              <a:rPr lang="en-US" dirty="0" smtClean="0">
                <a:solidFill>
                  <a:schemeClr val="tx1"/>
                </a:solidFill>
              </a:rPr>
              <a:t> uses a written approach to brainstorming to generate and develop ideas. This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helps you get ideas from all individuals, and develop these ideas in depth.</a:t>
            </a: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Brain-netting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This is similar to </a:t>
            </a:r>
            <a:r>
              <a:rPr lang="en-US" dirty="0" err="1" smtClean="0">
                <a:solidFill>
                  <a:schemeClr val="tx1"/>
                </a:solidFill>
              </a:rPr>
              <a:t>Brainwriting</a:t>
            </a:r>
            <a:r>
              <a:rPr lang="en-US" dirty="0" smtClean="0">
                <a:solidFill>
                  <a:schemeClr val="tx1"/>
                </a:solidFill>
              </a:rPr>
              <a:t>, but uses an electronic document stored on a central server.</a:t>
            </a: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The Crawford's Slip Approach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Crawford's Slip Approach helps you get plenty of ideas from all participants in your session, and gives you a view of the popularity of each idea.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techniques below help you in specific brainstorming situations:</a:t>
            </a: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Reverse Brainstorming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is useful for improving a product or service.</a:t>
            </a: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Star bursting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Star bursting helps you brainstorm the questions you need to ask to evaluate a proposal.</a:t>
            </a:r>
          </a:p>
          <a:p>
            <a:pPr algn="l"/>
            <a:r>
              <a:rPr lang="en-US" b="1" u="sng" dirty="0" err="1" smtClean="0">
                <a:solidFill>
                  <a:schemeClr val="tx1"/>
                </a:solidFill>
              </a:rPr>
              <a:t>Charette</a:t>
            </a:r>
            <a:r>
              <a:rPr lang="en-US" b="1" u="sng" dirty="0" smtClean="0">
                <a:solidFill>
                  <a:schemeClr val="tx1"/>
                </a:solidFill>
              </a:rPr>
              <a:t> Procedure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procedure helps you brainstorm effectively with large groups of people. </a:t>
            </a: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Round-Robin Brainstorming 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This technique helps you ensure that people will contribute great ideas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without being influenced by others in the group.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4763" y="0"/>
            <a:ext cx="532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52887" y="0"/>
            <a:ext cx="5091113" cy="49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a-DK" sz="2800" b="1" u="sng" dirty="0" smtClean="0"/>
              <a:t>Brainstromming</a:t>
            </a:r>
            <a:endParaRPr lang="da-DK" dirty="0"/>
          </a:p>
        </p:txBody>
      </p:sp>
      <p:pic>
        <p:nvPicPr>
          <p:cNvPr id="7" name="Picture 6" descr="hot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92431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Brainstorming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sz="2000"/>
              <a:t>To invent </a:t>
            </a:r>
            <a:r>
              <a:rPr lang="en-CA" altLang="en-US" sz="2000">
                <a:solidFill>
                  <a:srgbClr val="FF0000"/>
                </a:solidFill>
              </a:rPr>
              <a:t>new way</a:t>
            </a:r>
            <a:r>
              <a:rPr lang="en-CA" altLang="en-US" sz="2000"/>
              <a:t> of doing things or when much is unknown</a:t>
            </a:r>
          </a:p>
          <a:p>
            <a:pPr lvl="1"/>
            <a:r>
              <a:rPr lang="en-CA" altLang="en-US" sz="1800"/>
              <a:t>When there are few or too many ideas</a:t>
            </a:r>
          </a:p>
          <a:p>
            <a:pPr lvl="1"/>
            <a:r>
              <a:rPr lang="en-CA" altLang="en-US" sz="1800"/>
              <a:t>Early on in a project particularly when:</a:t>
            </a:r>
          </a:p>
          <a:p>
            <a:pPr lvl="2"/>
            <a:r>
              <a:rPr lang="en-CA" altLang="en-US" sz="1600"/>
              <a:t>Terrain is uncertain</a:t>
            </a:r>
          </a:p>
          <a:p>
            <a:pPr lvl="2"/>
            <a:r>
              <a:rPr lang="en-CA" altLang="en-US" sz="1600"/>
              <a:t>There is little expertise for the type of applications</a:t>
            </a:r>
          </a:p>
          <a:p>
            <a:pPr lvl="2"/>
            <a:r>
              <a:rPr lang="en-CA" altLang="en-US" sz="1600"/>
              <a:t>Innovation is important (e.g., novel system)</a:t>
            </a:r>
          </a:p>
          <a:p>
            <a:r>
              <a:rPr lang="en-CA" altLang="en-US" sz="2000"/>
              <a:t>Two main activities: </a:t>
            </a:r>
          </a:p>
          <a:p>
            <a:pPr lvl="1"/>
            <a:r>
              <a:rPr lang="en-CA" altLang="en-US" sz="1800">
                <a:solidFill>
                  <a:srgbClr val="FF0000"/>
                </a:solidFill>
              </a:rPr>
              <a:t>The Storm</a:t>
            </a:r>
            <a:r>
              <a:rPr lang="en-CA" altLang="en-US" sz="1800"/>
              <a:t>: Generating as many ideas as possible (quantity, not quality) – wild is good!</a:t>
            </a:r>
          </a:p>
          <a:p>
            <a:pPr lvl="1"/>
            <a:r>
              <a:rPr lang="en-CA" altLang="en-US" sz="1800">
                <a:solidFill>
                  <a:srgbClr val="FF0000"/>
                </a:solidFill>
              </a:rPr>
              <a:t>The Calm</a:t>
            </a:r>
            <a:r>
              <a:rPr lang="en-CA" altLang="en-US" sz="1800"/>
              <a:t>: Filtering out of ideas (combine, clarify, </a:t>
            </a:r>
            <a:br>
              <a:rPr lang="en-CA" altLang="en-US" sz="1800"/>
            </a:br>
            <a:r>
              <a:rPr lang="en-CA" altLang="en-US" sz="1800"/>
              <a:t>prioritize, improve…) to keep the best one(s) – </a:t>
            </a:r>
            <a:br>
              <a:rPr lang="en-CA" altLang="en-US" sz="1800"/>
            </a:br>
            <a:r>
              <a:rPr lang="en-CA" altLang="en-US" sz="1800"/>
              <a:t>may require some voting strategy</a:t>
            </a:r>
          </a:p>
          <a:p>
            <a:r>
              <a:rPr lang="en-CA" altLang="en-US" sz="2000"/>
              <a:t>Roles: scribe, moderator (may also provoke), </a:t>
            </a:r>
            <a:br>
              <a:rPr lang="en-CA" altLang="en-US" sz="2000"/>
            </a:br>
            <a:r>
              <a:rPr lang="en-CA" altLang="en-US" sz="2000"/>
              <a:t>participants</a:t>
            </a:r>
            <a:endParaRPr lang="en-CA" sz="2000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6225" y="4343400"/>
            <a:ext cx="2271713" cy="1933575"/>
          </a:xfrm>
          <a:prstGeom prst="rect">
            <a:avLst/>
          </a:prstGeom>
          <a:noFill/>
        </p:spPr>
      </p:pic>
      <p:pic>
        <p:nvPicPr>
          <p:cNvPr id="5" name="Picture 4" descr="hot-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92431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2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Brainstorming – Objectives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400">
                <a:solidFill>
                  <a:schemeClr val="accent2"/>
                </a:solidFill>
              </a:rPr>
              <a:t>Hear ideas from everyone, especially unconventional ideas</a:t>
            </a:r>
          </a:p>
          <a:p>
            <a:pPr lvl="1"/>
            <a:r>
              <a:rPr lang="en-CA" sz="2000"/>
              <a:t>Keep the tone informal and non-judgemental</a:t>
            </a:r>
          </a:p>
          <a:p>
            <a:pPr lvl="1"/>
            <a:r>
              <a:rPr lang="en-CA" sz="2000"/>
              <a:t>Keep the number of participants “reasonable“ – if too many, consider a “playoff “-type filtering and invite back the most creative to multiple sessions</a:t>
            </a:r>
          </a:p>
          <a:p>
            <a:r>
              <a:rPr lang="en-CA" sz="2400">
                <a:solidFill>
                  <a:schemeClr val="accent2"/>
                </a:solidFill>
              </a:rPr>
              <a:t>Encourage creativity</a:t>
            </a:r>
          </a:p>
          <a:p>
            <a:pPr lvl="1"/>
            <a:r>
              <a:rPr lang="en-CA" sz="2000"/>
              <a:t>Choose good, provocative project name.</a:t>
            </a:r>
          </a:p>
          <a:p>
            <a:pPr lvl="1"/>
            <a:r>
              <a:rPr lang="en-CA" sz="2000"/>
              <a:t>Choose good, provocative problem statement</a:t>
            </a:r>
          </a:p>
          <a:p>
            <a:pPr lvl="1"/>
            <a:r>
              <a:rPr lang="en-CA" sz="2000"/>
              <a:t>Get a room without distractions, but with good acoustics, whiteboards, coloured pens, provide coffee/donuts/pizza/beer</a:t>
            </a:r>
          </a:p>
          <a:p>
            <a:pPr lvl="1"/>
            <a:r>
              <a:rPr lang="en-CA" sz="2000"/>
              <a:t>Provide appropriate props/mock-ups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1417721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576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Brainstorming – Roles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CA" sz="2400">
                <a:solidFill>
                  <a:srgbClr val="FF0000"/>
                </a:solidFill>
              </a:rPr>
              <a:t>Scribe</a:t>
            </a:r>
          </a:p>
          <a:p>
            <a:pPr lvl="1"/>
            <a:r>
              <a:rPr lang="en-CA" sz="2000"/>
              <a:t>Write down all ideas (may also contribute)</a:t>
            </a:r>
          </a:p>
          <a:p>
            <a:pPr lvl="1"/>
            <a:r>
              <a:rPr lang="en-CA" sz="2000"/>
              <a:t>May ask clarifying questions during first phase but without criticizing</a:t>
            </a:r>
          </a:p>
          <a:p>
            <a:r>
              <a:rPr lang="en-CA" sz="2400">
                <a:solidFill>
                  <a:srgbClr val="FF0000"/>
                </a:solidFill>
              </a:rPr>
              <a:t>Moderator/Leader</a:t>
            </a:r>
          </a:p>
          <a:p>
            <a:pPr lvl="1"/>
            <a:r>
              <a:rPr lang="en-CA" sz="2000"/>
              <a:t>Cannot be the scribe</a:t>
            </a:r>
          </a:p>
          <a:p>
            <a:pPr lvl="1"/>
            <a:r>
              <a:rPr lang="en-CA" sz="2000"/>
              <a:t>Two schools of thought: traffic cop or agent provocateur</a:t>
            </a:r>
          </a:p>
          <a:p>
            <a:pPr lvl="1"/>
            <a:r>
              <a:rPr lang="en-CA" sz="2000"/>
              <a:t>Traffic cop – enforces "rules of order", but does not throw his/her weight around otherwise</a:t>
            </a:r>
          </a:p>
          <a:p>
            <a:pPr lvl="1"/>
            <a:r>
              <a:rPr lang="en-CA" sz="2000"/>
              <a:t>Agent provocateur – traffic cop plus more of a leadership role, comes prepared with wild ideas and throws them out as discussion wanes</a:t>
            </a:r>
          </a:p>
          <a:p>
            <a:pPr lvl="2"/>
            <a:r>
              <a:rPr lang="en-CA" sz="1800"/>
              <a:t>May also explicitly look for variations and combinations of other suggestions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431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499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Brainstorming – Participants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Virtually any stakeholder, e.g.</a:t>
            </a:r>
          </a:p>
          <a:p>
            <a:pPr lvl="1"/>
            <a:r>
              <a:rPr lang="en-CA" dirty="0"/>
              <a:t>Developers</a:t>
            </a:r>
          </a:p>
          <a:p>
            <a:pPr lvl="1"/>
            <a:r>
              <a:rPr lang="en-CA" dirty="0"/>
              <a:t>Domain experts</a:t>
            </a:r>
          </a:p>
          <a:p>
            <a:pPr lvl="1"/>
            <a:r>
              <a:rPr lang="en-CA" dirty="0"/>
              <a:t>End-users</a:t>
            </a:r>
          </a:p>
          <a:p>
            <a:pPr lvl="1"/>
            <a:r>
              <a:rPr lang="en-CA" dirty="0"/>
              <a:t>Clients</a:t>
            </a:r>
          </a:p>
          <a:p>
            <a:pPr lvl="1"/>
            <a:r>
              <a:rPr lang="en-CA" dirty="0"/>
              <a:t>... </a:t>
            </a:r>
          </a:p>
          <a:p>
            <a:r>
              <a:rPr lang="en-CA" dirty="0"/>
              <a:t>“Ideas-people” – a company may have a special team of people</a:t>
            </a:r>
          </a:p>
          <a:p>
            <a:pPr lvl="1"/>
            <a:r>
              <a:rPr lang="en-CA" dirty="0"/>
              <a:t>Chair or participate in brainstorming sessions</a:t>
            </a:r>
          </a:p>
          <a:p>
            <a:pPr lvl="1"/>
            <a:r>
              <a:rPr lang="en-CA" dirty="0"/>
              <a:t>Not necessarily further involved with the project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481" y="1"/>
            <a:ext cx="1417719" cy="53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9420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Brainstorming – The Storm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/>
              <a:t>Goal is to generate as many ideas as possible</a:t>
            </a:r>
          </a:p>
          <a:p>
            <a:r>
              <a:rPr lang="en-CA" sz="2000"/>
              <a:t>Quantity, not quality, is the goal at this stage</a:t>
            </a:r>
          </a:p>
          <a:p>
            <a:r>
              <a:rPr lang="en-CA" sz="2000"/>
              <a:t>Look to combine or vary ideas already suggested</a:t>
            </a:r>
          </a:p>
          <a:p>
            <a:r>
              <a:rPr lang="en-CA" sz="2000"/>
              <a:t>No criticism or debate is permitted – do not want to inhibit participants</a:t>
            </a:r>
          </a:p>
          <a:p>
            <a:r>
              <a:rPr lang="en-CA" sz="2000"/>
              <a:t>Participants understand nothing they say will be held against them later on</a:t>
            </a:r>
          </a:p>
          <a:p>
            <a:r>
              <a:rPr lang="en-CA" sz="2000"/>
              <a:t>Scribe writes down all ideas where everyone can see</a:t>
            </a:r>
          </a:p>
          <a:p>
            <a:pPr lvl="1"/>
            <a:r>
              <a:rPr lang="en-CA" sz="1800"/>
              <a:t>e.g., whiteboard, paper taped to wall</a:t>
            </a:r>
          </a:p>
          <a:p>
            <a:pPr lvl="1"/>
            <a:r>
              <a:rPr lang="en-CA" sz="1800"/>
              <a:t>Ideas do not leave the room</a:t>
            </a:r>
          </a:p>
          <a:p>
            <a:r>
              <a:rPr lang="en-CA" sz="2000"/>
              <a:t> Wild is good</a:t>
            </a:r>
          </a:p>
          <a:p>
            <a:pPr lvl="1"/>
            <a:r>
              <a:rPr lang="en-CA" sz="1800"/>
              <a:t>Feel free to be gloriously wrong</a:t>
            </a:r>
          </a:p>
          <a:p>
            <a:pPr lvl="1"/>
            <a:r>
              <a:rPr lang="en-CA" sz="1800"/>
              <a:t>Participants should NOT censor themselves or take too long to consider whether an idea is practical or not – let yourself go!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01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r>
              <a:rPr lang="en-CA" dirty="0"/>
              <a:t>Brainstorming – The Calm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2000" dirty="0"/>
              <a:t>Go over the list of ideas and explain them more clearly</a:t>
            </a:r>
          </a:p>
          <a:p>
            <a:r>
              <a:rPr lang="en-CA" sz="2000" dirty="0"/>
              <a:t>Categorize into "maybe" and "no" by pre-agreed consensus method</a:t>
            </a:r>
          </a:p>
          <a:p>
            <a:pPr lvl="1"/>
            <a:r>
              <a:rPr lang="en-CA" sz="1800" dirty="0"/>
              <a:t>Informal consensus</a:t>
            </a:r>
          </a:p>
          <a:p>
            <a:pPr lvl="1"/>
            <a:r>
              <a:rPr lang="en-CA" sz="1800" dirty="0"/>
              <a:t>50% + 1 vote vs. “clear majority”</a:t>
            </a:r>
          </a:p>
          <a:p>
            <a:pPr lvl="1"/>
            <a:r>
              <a:rPr lang="en-CA" sz="1800" dirty="0"/>
              <a:t>Does anyone have veto power?</a:t>
            </a:r>
          </a:p>
          <a:p>
            <a:r>
              <a:rPr lang="en-CA" sz="2000" dirty="0"/>
              <a:t>Be careful about time and people</a:t>
            </a:r>
          </a:p>
          <a:p>
            <a:pPr lvl="1"/>
            <a:r>
              <a:rPr lang="en-CA" sz="1800" dirty="0"/>
              <a:t>Meetings (especially if creative or technical in nature) tend to lose focus after 90 to 120 minutes – take breaks or reconvene later</a:t>
            </a:r>
          </a:p>
          <a:p>
            <a:pPr lvl="1"/>
            <a:r>
              <a:rPr lang="en-CA" sz="1800" dirty="0"/>
              <a:t>Be careful not to offend participants</a:t>
            </a:r>
          </a:p>
          <a:p>
            <a:r>
              <a:rPr lang="en-CA" sz="2000" dirty="0"/>
              <a:t>Review, consolidate, combine, clarify, improve</a:t>
            </a:r>
          </a:p>
          <a:p>
            <a:r>
              <a:rPr lang="en-CA" sz="2000" dirty="0"/>
              <a:t>Rank the list by priority somehow</a:t>
            </a:r>
          </a:p>
          <a:p>
            <a:r>
              <a:rPr lang="en-CA" sz="2000" dirty="0"/>
              <a:t>Choose the winning idea(s)</a:t>
            </a:r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92431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77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Brainstorming – Eliminating Ideas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/>
              <a:t>There are some common ways to eliminate some ideas</a:t>
            </a:r>
          </a:p>
          <a:p>
            <a:r>
              <a:rPr lang="en-CA" sz="2400"/>
              <a:t>Blending ideas</a:t>
            </a:r>
          </a:p>
          <a:p>
            <a:pPr lvl="1"/>
            <a:r>
              <a:rPr lang="en-CA" sz="2000"/>
              <a:t>Unify similar ideas but be aware not to force fit </a:t>
            </a:r>
            <a:br>
              <a:rPr lang="en-CA" sz="2000"/>
            </a:br>
            <a:r>
              <a:rPr lang="en-CA" sz="2000"/>
              <a:t>everything into one idea</a:t>
            </a:r>
          </a:p>
          <a:p>
            <a:r>
              <a:rPr lang="en-US" sz="2400"/>
              <a:t>Give each participant $100 to spend on the ideas</a:t>
            </a:r>
          </a:p>
          <a:p>
            <a:r>
              <a:rPr lang="en-US" sz="2400"/>
              <a:t>Apply acceptance criteria prepared prior to meeting</a:t>
            </a:r>
          </a:p>
          <a:p>
            <a:pPr lvl="1"/>
            <a:r>
              <a:rPr lang="en-US" sz="2000"/>
              <a:t>Eliminate the ideas that do not meet the criteria</a:t>
            </a:r>
          </a:p>
          <a:p>
            <a:r>
              <a:rPr lang="en-US" sz="2400"/>
              <a:t>Various ranking or scoring methods</a:t>
            </a:r>
          </a:p>
          <a:p>
            <a:pPr lvl="1"/>
            <a:r>
              <a:rPr lang="en-US" sz="2000"/>
              <a:t>Assign points for criteria met, possibly use a </a:t>
            </a:r>
            <a:br>
              <a:rPr lang="en-US" sz="2000"/>
            </a:br>
            <a:r>
              <a:rPr lang="en-US" sz="2000"/>
              <a:t>weighted formula</a:t>
            </a:r>
          </a:p>
          <a:p>
            <a:r>
              <a:rPr lang="en-CA" sz="2400"/>
              <a:t>Vote with threshold or campaign speeches</a:t>
            </a:r>
          </a:p>
          <a:p>
            <a:pPr lvl="1"/>
            <a:r>
              <a:rPr lang="en-US" sz="2000"/>
              <a:t>Possibly select top k for voting treatment</a:t>
            </a:r>
            <a:endParaRPr lang="en-CA" sz="2000"/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"/>
            <a:ext cx="1524000" cy="57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0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Brainstorming – Tool Support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With many good ideas, some outrageous and even farfetched, brainstorming can be really fun!</a:t>
            </a:r>
          </a:p>
          <a:p>
            <a:r>
              <a:rPr lang="en-CA" sz="2400" dirty="0"/>
              <a:t>Creates a great environment that stimulates </a:t>
            </a:r>
            <a:br>
              <a:rPr lang="en-CA" sz="2400" dirty="0"/>
            </a:br>
            <a:r>
              <a:rPr lang="en-CA" sz="2400" dirty="0"/>
              <a:t>people and motivates them to perform well!</a:t>
            </a:r>
            <a:endParaRPr lang="en-US" sz="2400" dirty="0"/>
          </a:p>
          <a:p>
            <a:r>
              <a:rPr lang="en-CA" sz="2400" dirty="0"/>
              <a:t>Can be done by email, but a good moderator/leader is needed to</a:t>
            </a:r>
          </a:p>
          <a:p>
            <a:pPr lvl="1"/>
            <a:r>
              <a:rPr lang="en-CA" sz="2000" dirty="0"/>
              <a:t>Prevent flamers to come into play</a:t>
            </a:r>
          </a:p>
          <a:p>
            <a:pPr lvl="1"/>
            <a:r>
              <a:rPr lang="en-CA" sz="2000" dirty="0"/>
              <a:t>Prevent race conditions due to the asynchronous communication medium</a:t>
            </a:r>
          </a:p>
          <a:p>
            <a:pPr lvl="1"/>
            <a:r>
              <a:rPr lang="en-CA" sz="2000" dirty="0"/>
              <a:t>Be careful not to go into too much detail</a:t>
            </a:r>
          </a:p>
          <a:p>
            <a:r>
              <a:rPr lang="en-CA" sz="2400" dirty="0"/>
              <a:t>Collaboration tools are also possible</a:t>
            </a:r>
          </a:p>
          <a:p>
            <a:pPr lvl="1"/>
            <a:r>
              <a:rPr lang="en-CA" sz="2000" dirty="0" err="1"/>
              <a:t>TWiki</a:t>
            </a:r>
            <a:r>
              <a:rPr lang="en-CA" sz="2000" dirty="0"/>
              <a:t> and many other more appropriate tools such as </a:t>
            </a:r>
            <a:r>
              <a:rPr lang="en-CA" sz="2000" dirty="0" err="1"/>
              <a:t>BrainStorm</a:t>
            </a:r>
            <a:r>
              <a:rPr lang="en-CA" sz="2000" dirty="0"/>
              <a:t> and </a:t>
            </a:r>
            <a:r>
              <a:rPr lang="en-CA" sz="2000" dirty="0" err="1"/>
              <a:t>IdeaFisher</a:t>
            </a:r>
            <a:endParaRPr lang="fr-CA" sz="2000" dirty="0"/>
          </a:p>
          <a:p>
            <a:endParaRPr lang="en-CA" sz="2400" dirty="0"/>
          </a:p>
        </p:txBody>
      </p:sp>
      <p:pic>
        <p:nvPicPr>
          <p:cNvPr id="4" name="Picture 3" descr="hot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676400" cy="63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1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760</Words>
  <Application>Microsoft Office PowerPoint</Application>
  <PresentationFormat>Skærmshow (4:3)</PresentationFormat>
  <Paragraphs>113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Brainstorming</vt:lpstr>
      <vt:lpstr>Brainstorming</vt:lpstr>
      <vt:lpstr>Brainstorming – Objectives</vt:lpstr>
      <vt:lpstr>Brainstorming – Roles</vt:lpstr>
      <vt:lpstr>Brainstorming – Participants</vt:lpstr>
      <vt:lpstr>Brainstorming – The Storm</vt:lpstr>
      <vt:lpstr>Brainstorming – The Calm</vt:lpstr>
      <vt:lpstr>Brainstorming – Eliminating Ideas</vt:lpstr>
      <vt:lpstr>Brainstorming – Tool Support</vt:lpstr>
      <vt:lpstr>PowerPoint-præsentation</vt:lpstr>
    </vt:vector>
  </TitlesOfParts>
  <Company>Mercantec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</dc:title>
  <dc:creator>Orla Utoft Sørensen</dc:creator>
  <cp:lastModifiedBy>Orla Utoft Sørensen</cp:lastModifiedBy>
  <cp:revision>1</cp:revision>
  <dcterms:created xsi:type="dcterms:W3CDTF">2015-10-12T15:15:37Z</dcterms:created>
  <dcterms:modified xsi:type="dcterms:W3CDTF">2015-10-12T15:16:13Z</dcterms:modified>
</cp:coreProperties>
</file>