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945" r:id="rId2"/>
  </p:sldMasterIdLst>
  <p:notesMasterIdLst>
    <p:notesMasterId r:id="rId36"/>
  </p:notesMasterIdLst>
  <p:handoutMasterIdLst>
    <p:handoutMasterId r:id="rId37"/>
  </p:handoutMasterIdLst>
  <p:sldIdLst>
    <p:sldId id="500" r:id="rId3"/>
    <p:sldId id="541" r:id="rId4"/>
    <p:sldId id="782" r:id="rId5"/>
    <p:sldId id="879" r:id="rId6"/>
    <p:sldId id="816" r:id="rId7"/>
    <p:sldId id="856" r:id="rId8"/>
    <p:sldId id="857" r:id="rId9"/>
    <p:sldId id="858" r:id="rId10"/>
    <p:sldId id="859" r:id="rId11"/>
    <p:sldId id="860" r:id="rId12"/>
    <p:sldId id="861" r:id="rId13"/>
    <p:sldId id="862" r:id="rId14"/>
    <p:sldId id="863" r:id="rId15"/>
    <p:sldId id="864" r:id="rId16"/>
    <p:sldId id="880" r:id="rId17"/>
    <p:sldId id="865" r:id="rId18"/>
    <p:sldId id="866" r:id="rId19"/>
    <p:sldId id="867" r:id="rId20"/>
    <p:sldId id="868" r:id="rId21"/>
    <p:sldId id="869" r:id="rId22"/>
    <p:sldId id="870" r:id="rId23"/>
    <p:sldId id="871" r:id="rId24"/>
    <p:sldId id="872" r:id="rId25"/>
    <p:sldId id="873" r:id="rId26"/>
    <p:sldId id="874" r:id="rId27"/>
    <p:sldId id="875" r:id="rId28"/>
    <p:sldId id="876" r:id="rId29"/>
    <p:sldId id="877" r:id="rId30"/>
    <p:sldId id="878" r:id="rId31"/>
    <p:sldId id="881" r:id="rId32"/>
    <p:sldId id="783" r:id="rId33"/>
    <p:sldId id="855" r:id="rId34"/>
    <p:sldId id="681" r:id="rId35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ttoria deloulay" initials="vd" lastIdx="6" clrIdx="0"/>
  <p:cmAuthor id="1" name="carykell" initials="c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8DC5"/>
    <a:srgbClr val="3E8DC5"/>
    <a:srgbClr val="3E67A4"/>
    <a:srgbClr val="000000"/>
    <a:srgbClr val="C0C0C4"/>
    <a:srgbClr val="5F5F65"/>
    <a:srgbClr val="7E7E8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49" autoAdjust="0"/>
    <p:restoredTop sz="84254" autoAdjust="0"/>
  </p:normalViewPr>
  <p:slideViewPr>
    <p:cSldViewPr snapToGrid="0">
      <p:cViewPr varScale="1">
        <p:scale>
          <a:sx n="78" d="100"/>
          <a:sy n="78" d="100"/>
        </p:scale>
        <p:origin x="-20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596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1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7283" name="Rectangle 12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Presentation_ID.scr</a:t>
            </a:r>
          </a:p>
        </p:txBody>
      </p:sp>
      <p:sp>
        <p:nvSpPr>
          <p:cNvPr id="97284" name="Line 13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7285" name="Rectangle 14"/>
          <p:cNvSpPr>
            <a:spLocks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819" tIns="0" rIns="18819" bIns="0" anchor="b"/>
          <a:lstStyle/>
          <a:p>
            <a:pPr algn="r" defTabSz="903288">
              <a:lnSpc>
                <a:spcPct val="100000"/>
              </a:lnSpc>
              <a:defRPr/>
            </a:pPr>
            <a:fld id="{BCC1ECAD-6CE1-4897-9CEF-F2ECC9BEA19E}" type="slidenum">
              <a:rPr lang="en-US" sz="800"/>
              <a:pPr algn="r" defTabSz="903288">
                <a:lnSpc>
                  <a:spcPct val="100000"/>
                </a:lnSpc>
                <a:defRPr/>
              </a:pPr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05898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8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1203" name="Rectangle 9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Presentation_ID.scr</a:t>
            </a:r>
          </a:p>
        </p:txBody>
      </p:sp>
      <p:sp>
        <p:nvSpPr>
          <p:cNvPr id="51204" name="Line 10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19" tIns="0" rIns="18819" bIns="0" numCol="1" anchor="b" anchorCtr="0" compatLnSpc="1">
            <a:prstTxWarp prst="textNoShape">
              <a:avLst/>
            </a:prstTxWarp>
          </a:bodyPr>
          <a:lstStyle>
            <a:lvl1pPr algn="r" defTabSz="903288">
              <a:lnSpc>
                <a:spcPct val="100000"/>
              </a:lnSpc>
              <a:defRPr sz="800"/>
            </a:lvl1pPr>
          </a:lstStyle>
          <a:p>
            <a:pPr>
              <a:defRPr/>
            </a:pPr>
            <a:fld id="{FB004549-1125-4930-988B-40FFE37DB1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1750" name="Rectangle 1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244475"/>
            <a:ext cx="5321300" cy="3990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83309" name="Rectangle 1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68350" y="4378325"/>
            <a:ext cx="5468938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7" tIns="50185" rIns="95667" bIns="50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663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2713" indent="-112713" algn="l" defTabSz="1020763" rtl="0" eaLnBrk="0" fontAlgn="base" hangingPunct="0">
      <a:lnSpc>
        <a:spcPct val="90000"/>
      </a:lnSpc>
      <a:spcBef>
        <a:spcPct val="5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82600" indent="-120650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667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493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9319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034988-36DD-4D34-B1CE-37AB851117A5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Cisco Networking Academy program</a:t>
            </a:r>
          </a:p>
          <a:p>
            <a:pPr eaLnBrk="1" hangingPunct="1">
              <a:buNone/>
            </a:pPr>
            <a:r>
              <a:rPr lang="en-US" sz="1200" b="1" dirty="0" smtClean="0"/>
              <a:t>Scaling Networks</a:t>
            </a: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300" b="1" dirty="0" smtClean="0"/>
              <a:t>Chapter 1: Introduction to </a:t>
            </a:r>
            <a:r>
              <a:rPr lang="en-US" sz="1300" b="1" smtClean="0"/>
              <a:t>Scaling Networks</a:t>
            </a:r>
            <a:endParaRPr lang="en-US" sz="1200" b="1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buFontTx/>
              <a:buNone/>
            </a:pPr>
            <a:endParaRPr lang="en-GB" b="1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1.1.2.1</a:t>
            </a:r>
            <a:r>
              <a:rPr lang="en-US" b="1" baseline="0" dirty="0" smtClean="0"/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  <a:r>
              <a:rPr lang="en-US" sz="1200" b="1" dirty="0" smtClean="0">
                <a:ea typeface="ＭＳ Ｐゴシック" pitchFamily="34" charset="-128"/>
              </a:rPr>
              <a:t>Design for Scalability</a:t>
            </a:r>
            <a:endParaRPr lang="en-US" sz="1200" b="1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1.1.2.2</a:t>
            </a:r>
            <a:r>
              <a:rPr lang="en-US" b="1" baseline="0" dirty="0" smtClean="0"/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  <a:r>
              <a:rPr lang="en-US" sz="1200" b="1" dirty="0" smtClean="0">
                <a:ea typeface="ＭＳ Ｐゴシック" pitchFamily="34" charset="-128"/>
              </a:rPr>
              <a:t>Planning for Redundancy</a:t>
            </a:r>
            <a:endParaRPr lang="en-US" sz="1200" b="1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1.1.2.3</a:t>
            </a:r>
            <a:r>
              <a:rPr lang="en-US" b="1" baseline="0" dirty="0" smtClean="0"/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  <a:r>
              <a:rPr lang="en-US" sz="1200" b="1" dirty="0" smtClean="0">
                <a:ea typeface="ＭＳ Ｐゴシック" pitchFamily="34" charset="-128"/>
              </a:rPr>
              <a:t>Increasing Bandwidth</a:t>
            </a:r>
            <a:endParaRPr lang="en-US" sz="1200" b="1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1.1.2.4</a:t>
            </a:r>
            <a:r>
              <a:rPr lang="en-US" b="1" baseline="0" dirty="0" smtClean="0"/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  <a:r>
              <a:rPr lang="en-US" sz="1200" b="1" dirty="0" smtClean="0">
                <a:ea typeface="ＭＳ Ｐゴシック" pitchFamily="34" charset="-128"/>
              </a:rPr>
              <a:t>Expanding the Access Layer</a:t>
            </a:r>
            <a:endParaRPr lang="en-US" sz="1200" b="1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1.1.2.5</a:t>
            </a:r>
            <a:r>
              <a:rPr lang="en-US" b="1" baseline="0" dirty="0" smtClean="0"/>
              <a:t> </a:t>
            </a:r>
            <a:r>
              <a:rPr lang="en-US" b="1" dirty="0" smtClean="0"/>
              <a:t>Fine</a:t>
            </a:r>
            <a:r>
              <a:rPr lang="en-US" b="1" baseline="0" dirty="0" smtClean="0"/>
              <a:t>-tuning Routing Protocols </a:t>
            </a: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034988-36DD-4D34-B1CE-37AB851117A5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1200" b="1" dirty="0" smtClean="0">
                <a:cs typeface="Arial" charset="0"/>
              </a:rPr>
              <a:t>1.2 Selecting Network Devices</a:t>
            </a:r>
          </a:p>
          <a:p>
            <a:pPr>
              <a:buFontTx/>
              <a:buNone/>
            </a:pPr>
            <a:endParaRPr lang="en-GB" b="1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1.2.1.1 Switch Platforms</a:t>
            </a: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1.2.1.2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Port Density</a:t>
            </a: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1.2.1.3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Forwarding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Rates</a:t>
            </a:r>
            <a:endParaRPr lang="en-US" sz="1200" b="1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1.2.1.4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Power over Ethernet</a:t>
            </a: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0EE284-7961-42D5-9E4B-29540E276A78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Chapter 1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20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1.2.1.5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Multilayer Switching</a:t>
            </a:r>
            <a:endParaRPr lang="en-US" sz="1200" b="1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1.2.2.1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Router Requirements</a:t>
            </a:r>
            <a:endParaRPr lang="en-US" sz="1200" b="1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22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1.2.2.2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Cisco Routers</a:t>
            </a:r>
            <a:endParaRPr lang="en-US" sz="1200" b="1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23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1.2.2.3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Router Hardware</a:t>
            </a:r>
            <a:endParaRPr lang="en-US" sz="1200" b="1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24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1.2.3.1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Managing IOS Files and Licensing</a:t>
            </a:r>
            <a:endParaRPr lang="en-US" sz="1200" b="1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25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1.2.3.2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In-Band versus Out-of-Band Management</a:t>
            </a:r>
            <a:endParaRPr lang="en-US" sz="1200" b="1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26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1.2.3.3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Basic Router CLI commands</a:t>
            </a:r>
            <a:endParaRPr lang="en-US" sz="1200" b="1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27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1.2.3.4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Basic Router Show Commands</a:t>
            </a:r>
            <a:endParaRPr lang="en-US" sz="1200" b="1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28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1.2.3.5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Basic Switch CLI commands</a:t>
            </a:r>
            <a:endParaRPr lang="en-US" sz="1200" b="1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29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1.2.3.6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Basic Switch Show Commands</a:t>
            </a:r>
            <a:endParaRPr lang="en-US" sz="1200" b="1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Chapter 1 Objectives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034988-36DD-4D34-B1CE-37AB851117A5}" type="slidenum">
              <a:rPr lang="en-US" smtClean="0"/>
              <a:pPr/>
              <a:t>30</a:t>
            </a:fld>
            <a:endParaRPr lang="en-US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1200" b="1" dirty="0" smtClean="0">
                <a:cs typeface="Arial" charset="0"/>
              </a:rPr>
              <a:t>1.3 Summary</a:t>
            </a:r>
          </a:p>
          <a:p>
            <a:pPr>
              <a:buFontTx/>
              <a:buNone/>
            </a:pPr>
            <a:endParaRPr lang="en-GB" b="1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5F77EF-9F5D-4805-BD17-79024BE7C85C}" type="slidenum">
              <a:rPr lang="en-US" smtClean="0"/>
              <a:pPr/>
              <a:t>31</a:t>
            </a:fld>
            <a:endParaRPr lang="en-US" dirty="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Chapter 1 Summary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5F77EF-9F5D-4805-BD17-79024BE7C85C}" type="slidenum">
              <a:rPr lang="en-US" smtClean="0"/>
              <a:pPr/>
              <a:t>32</a:t>
            </a:fld>
            <a:endParaRPr lang="en-US" dirty="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Chapter 1 Summary (continued)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034988-36DD-4D34-B1CE-37AB851117A5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dirty="0" smtClean="0">
                <a:cs typeface="Arial" charset="0"/>
              </a:rPr>
              <a:t>1.1 </a:t>
            </a:r>
            <a:r>
              <a:rPr lang="en-US" sz="1200" b="1" dirty="0" smtClean="0"/>
              <a:t>Implementing a Network Design</a:t>
            </a:r>
            <a:endParaRPr lang="en-US" sz="1200" b="1" dirty="0" smtClean="0">
              <a:cs typeface="Arial" charset="0"/>
            </a:endParaRPr>
          </a:p>
          <a:p>
            <a:pPr>
              <a:buFontTx/>
              <a:buNone/>
            </a:pPr>
            <a:endParaRPr lang="en-GB" b="1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1.1.1.1</a:t>
            </a:r>
            <a:r>
              <a:rPr lang="en-US" b="1" baseline="0" dirty="0" smtClean="0"/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The Need to Scale the Network</a:t>
            </a: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1.1.1.2</a:t>
            </a:r>
            <a:r>
              <a:rPr lang="en-US" b="1" baseline="0" dirty="0" smtClean="0"/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Enterprise Business Devices</a:t>
            </a: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1.1.1.3</a:t>
            </a:r>
            <a:r>
              <a:rPr lang="en-US" b="1" baseline="0" dirty="0" smtClean="0"/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  <a:r>
              <a:rPr lang="en-US" sz="1200" b="1" dirty="0" smtClean="0">
                <a:ea typeface="ＭＳ Ｐゴシック" pitchFamily="34" charset="-128"/>
              </a:rPr>
              <a:t>Hierarchical Network Design</a:t>
            </a:r>
            <a:endParaRPr lang="en-US" sz="1200" b="1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1.1.1.4</a:t>
            </a:r>
            <a:r>
              <a:rPr lang="en-US" b="1" baseline="0" dirty="0" smtClean="0"/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  <a:r>
              <a:rPr lang="en-US" sz="1200" b="1" dirty="0" smtClean="0">
                <a:ea typeface="ＭＳ Ｐゴシック" pitchFamily="34" charset="-128"/>
              </a:rPr>
              <a:t>Cisco Enterprise Architecture</a:t>
            </a:r>
            <a:endParaRPr lang="en-US" sz="1200" b="1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1.1.1.5</a:t>
            </a:r>
            <a:r>
              <a:rPr lang="en-US" b="1" baseline="0" dirty="0" smtClean="0"/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  <a:r>
              <a:rPr lang="en-US" sz="1200" b="1" dirty="0" smtClean="0">
                <a:ea typeface="ＭＳ Ｐゴシック" pitchFamily="34" charset="-128"/>
              </a:rPr>
              <a:t>Failure Domains</a:t>
            </a:r>
            <a:endParaRPr lang="en-US" sz="1200" b="1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_CoverArt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93888"/>
            <a:ext cx="914082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Public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  <a:defRPr/>
            </a:pPr>
            <a:r>
              <a:rPr lang="en-US" sz="700" dirty="0" smtClean="0">
                <a:solidFill>
                  <a:srgbClr val="D3D3D3"/>
                </a:solidFill>
              </a:rPr>
              <a:t>Chapter 4</a:t>
            </a:r>
            <a:endParaRPr lang="en-US" sz="700" dirty="0">
              <a:solidFill>
                <a:srgbClr val="D3D3D3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C31C4615-7F19-455B-A5C4-EA1B3B194C81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pic>
        <p:nvPicPr>
          <p:cNvPr id="9" name="Picture 9" descr="Cisco_NewLog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Cisco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47" name="Rectangle 7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902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98513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55638" y="2014538"/>
            <a:ext cx="7940675" cy="357187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4face_02120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911350"/>
            <a:ext cx="91440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78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2008 Cisco Systems, Inc. All rights reserved.</a:t>
            </a:r>
          </a:p>
        </p:txBody>
      </p:sp>
      <p:sp>
        <p:nvSpPr>
          <p:cNvPr id="6" name="Rectangle 279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Confidential</a:t>
            </a:r>
          </a:p>
        </p:txBody>
      </p:sp>
      <p:sp>
        <p:nvSpPr>
          <p:cNvPr id="7" name="Rectangle 280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8" name="Rectangle 281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ACFA795C-7F0A-48D8-9FC3-F2BA5F8EB736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pic>
        <p:nvPicPr>
          <p:cNvPr id="9" name="Picture 331" descr="Cisco_NewLog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33" descr="Cisco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873" name="Rectangle 209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69874" name="Rectangle 210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  <a:defRPr/>
            </a:pPr>
            <a:r>
              <a:rPr lang="en-US" sz="700" dirty="0" smtClean="0">
                <a:solidFill>
                  <a:srgbClr val="D3D3D3"/>
                </a:solidFill>
              </a:rPr>
              <a:t>Chapter 4</a:t>
            </a:r>
            <a:endParaRPr lang="en-US" sz="700" dirty="0">
              <a:solidFill>
                <a:srgbClr val="D3D3D3"/>
              </a:solidFill>
            </a:endParaRP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58EC189E-ADD4-420E-B89E-1E32C54438D7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2014538"/>
            <a:ext cx="7940675" cy="3571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0" name="Picture 7" descr="PPt_TopBand_Artwork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0"/>
            <a:ext cx="91408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5" r:id="rId1"/>
    <p:sldLayoutId id="2147484434" r:id="rId2"/>
    <p:sldLayoutId id="2147484435" r:id="rId3"/>
    <p:sldLayoutId id="2147484436" r:id="rId4"/>
    <p:sldLayoutId id="2147484437" r:id="rId5"/>
    <p:sldLayoutId id="2147484438" r:id="rId6"/>
    <p:sldLayoutId id="2147484439" r:id="rId7"/>
    <p:sldLayoutId id="2147484440" r:id="rId8"/>
    <p:sldLayoutId id="2147484441" r:id="rId9"/>
    <p:sldLayoutId id="2147484442" r:id="rId10"/>
    <p:sldLayoutId id="2147484443" r:id="rId11"/>
    <p:sldLayoutId id="2147484444" r:id="rId12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5pPr>
      <a:lvl6pPr marL="4572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5pPr>
      <a:lvl6pPr marL="20621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146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2051" name="Rectangle 6281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2052" name="Rectangle 6282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85C5E045-6C48-46C0-92AE-30A8710B0BBD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sp>
        <p:nvSpPr>
          <p:cNvPr id="2053" name="Rectangle 628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2014538"/>
            <a:ext cx="7940675" cy="3571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312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2008 Cisco Systems, Inc. All rights reserved.</a:t>
            </a:r>
          </a:p>
        </p:txBody>
      </p:sp>
      <p:sp>
        <p:nvSpPr>
          <p:cNvPr id="2055" name="Rectangle 6313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Confidential</a:t>
            </a:r>
          </a:p>
        </p:txBody>
      </p:sp>
      <p:pic>
        <p:nvPicPr>
          <p:cNvPr id="2056" name="Picture 8" descr="Rev08_Cisco_BrandBar10_060408.png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440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56" r:id="rId1"/>
    <p:sldLayoutId id="2147484445" r:id="rId2"/>
    <p:sldLayoutId id="2147484446" r:id="rId3"/>
    <p:sldLayoutId id="2147484447" r:id="rId4"/>
    <p:sldLayoutId id="2147484448" r:id="rId5"/>
    <p:sldLayoutId id="2147484449" r:id="rId6"/>
    <p:sldLayoutId id="2147484450" r:id="rId7"/>
    <p:sldLayoutId id="2147484451" r:id="rId8"/>
    <p:sldLayoutId id="2147484452" r:id="rId9"/>
    <p:sldLayoutId id="2147484453" r:id="rId10"/>
    <p:sldLayoutId id="2147484454" r:id="rId11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5pPr>
      <a:lvl6pPr marL="4572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5pPr>
      <a:lvl6pPr marL="20621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Chapter 1: Introduction to Scaling Networks </a:t>
            </a:r>
            <a:br>
              <a:rPr lang="en-US" sz="2800" dirty="0" smtClean="0"/>
            </a:br>
            <a:endParaRPr lang="en-US" sz="2800" dirty="0" smtClean="0">
              <a:solidFill>
                <a:schemeClr val="folHlink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6788150" cy="658812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Scaling Networks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Expanding the Network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Designing for Scalability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8971" y="1390434"/>
            <a:ext cx="7798130" cy="4962865"/>
          </a:xfrm>
        </p:spPr>
        <p:txBody>
          <a:bodyPr/>
          <a:lstStyle/>
          <a:p>
            <a:r>
              <a:rPr lang="en-US" sz="2000" dirty="0" smtClean="0"/>
              <a:t>Use expandable, modular equipment or clustered devices.</a:t>
            </a:r>
          </a:p>
          <a:p>
            <a:r>
              <a:rPr lang="en-US" sz="2000" dirty="0" smtClean="0"/>
              <a:t>Include design modules that can be added, upgraded, and modified, without affecting the design of the other functional areas of the network.</a:t>
            </a:r>
          </a:p>
          <a:p>
            <a:r>
              <a:rPr lang="en-US" sz="2000" dirty="0" smtClean="0"/>
              <a:t>Create a hierarchical addressing scheme.</a:t>
            </a:r>
          </a:p>
          <a:p>
            <a:r>
              <a:rPr lang="en-US" sz="2000" dirty="0" smtClean="0"/>
              <a:t>Use routers or multilayer switches to limit broadcasts and filter traffic.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Expanding the Network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Planning for Redundancy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8970" y="1390433"/>
            <a:ext cx="8069944" cy="4676537"/>
          </a:xfrm>
        </p:spPr>
        <p:txBody>
          <a:bodyPr/>
          <a:lstStyle/>
          <a:p>
            <a:r>
              <a:rPr lang="en-US" sz="2000" dirty="0" smtClean="0"/>
              <a:t>Installing duplicate equipment</a:t>
            </a:r>
          </a:p>
          <a:p>
            <a:r>
              <a:rPr lang="en-US" sz="2000" dirty="0" smtClean="0"/>
              <a:t>Providing redundant paths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47410" t="38524" r="15108" b="20833"/>
          <a:stretch>
            <a:fillRect/>
          </a:stretch>
        </p:blipFill>
        <p:spPr bwMode="auto">
          <a:xfrm>
            <a:off x="1152524" y="2278743"/>
            <a:ext cx="7082971" cy="4318001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Expanding the Network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Increasing Bandwidth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8970" y="1390433"/>
            <a:ext cx="8069944" cy="4676537"/>
          </a:xfrm>
        </p:spPr>
        <p:txBody>
          <a:bodyPr/>
          <a:lstStyle/>
          <a:p>
            <a:r>
              <a:rPr lang="en-US" sz="2000" dirty="0" smtClean="0"/>
              <a:t>Link aggregation increases the amount of bandwidth between devices by creating one logical link made up of several physical links. </a:t>
            </a:r>
          </a:p>
          <a:p>
            <a:r>
              <a:rPr lang="en-US" sz="2000" dirty="0" smtClean="0"/>
              <a:t>EtherChannel is a form of link aggregation used in switched networks.</a:t>
            </a:r>
            <a:endParaRPr lang="en-US" sz="22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9266" t="41270" r="28272" b="23016"/>
          <a:stretch>
            <a:fillRect/>
          </a:stretch>
        </p:blipFill>
        <p:spPr bwMode="auto">
          <a:xfrm>
            <a:off x="2173515" y="2940503"/>
            <a:ext cx="5256109" cy="3251200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Expanding the Network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Expanding the Access Layer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8970" y="1390433"/>
            <a:ext cx="8069944" cy="467653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Access layer connectivity can be extended through wireless connectivity. </a:t>
            </a:r>
            <a:endParaRPr lang="en-US" sz="22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38597" t="34722" r="29722" b="17262"/>
          <a:stretch>
            <a:fillRect/>
          </a:stretch>
        </p:blipFill>
        <p:spPr bwMode="auto">
          <a:xfrm>
            <a:off x="1989735" y="2265546"/>
            <a:ext cx="4876799" cy="4155583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Expanding the Network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Fine-Tuning Routing Protocols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8970" y="1390433"/>
            <a:ext cx="8069944" cy="467653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OSPF works well for large, hierarchical networks.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37147" t="40476" r="31841" b="30556"/>
          <a:stretch>
            <a:fillRect/>
          </a:stretch>
        </p:blipFill>
        <p:spPr bwMode="auto">
          <a:xfrm>
            <a:off x="406400" y="1805049"/>
            <a:ext cx="7821212" cy="4107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025" y="2620035"/>
            <a:ext cx="3854450" cy="1481138"/>
          </a:xfrm>
        </p:spPr>
        <p:txBody>
          <a:bodyPr/>
          <a:lstStyle/>
          <a:p>
            <a:pPr eaLnBrk="1" hangingPunct="1"/>
            <a:r>
              <a:rPr lang="en-US" sz="2400" dirty="0" smtClean="0">
                <a:cs typeface="Arial" charset="0"/>
              </a:rPr>
              <a:t>1.2 Selecting Network Devices</a:t>
            </a:r>
            <a:br>
              <a:rPr lang="en-US" sz="2400" dirty="0" smtClean="0">
                <a:cs typeface="Arial" charset="0"/>
              </a:rPr>
            </a:br>
            <a:r>
              <a:rPr lang="en-US" sz="2800" dirty="0" smtClean="0">
                <a:cs typeface="Arial" charset="0"/>
              </a:rPr>
              <a:t/>
            </a:r>
            <a:br>
              <a:rPr lang="en-US" sz="2800" dirty="0" smtClean="0">
                <a:cs typeface="Arial" charset="0"/>
              </a:rPr>
            </a:br>
            <a:r>
              <a:rPr lang="en-US" sz="2800" dirty="0" smtClean="0"/>
              <a:t> </a:t>
            </a:r>
            <a:br>
              <a:rPr lang="en-US" sz="2800" dirty="0" smtClean="0"/>
            </a:br>
            <a:endParaRPr lang="en-US" sz="2800" dirty="0" smtClean="0">
              <a:solidFill>
                <a:schemeClr val="folHlink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6788150" cy="658812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Scaling Networks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Switch Hardware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Switch Platforms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3344" y="1743243"/>
            <a:ext cx="2644240" cy="467653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Select form factor:</a:t>
            </a:r>
          </a:p>
          <a:p>
            <a:r>
              <a:rPr lang="en-US" sz="2000" dirty="0"/>
              <a:t>F</a:t>
            </a:r>
            <a:r>
              <a:rPr lang="en-US" sz="2000" dirty="0" smtClean="0"/>
              <a:t>ixed</a:t>
            </a:r>
          </a:p>
          <a:p>
            <a:r>
              <a:rPr lang="en-US" sz="2000" dirty="0" smtClean="0"/>
              <a:t>Modular</a:t>
            </a:r>
          </a:p>
          <a:p>
            <a:r>
              <a:rPr lang="en-US" sz="2000" dirty="0" smtClean="0"/>
              <a:t>Stackable</a:t>
            </a:r>
          </a:p>
          <a:p>
            <a:r>
              <a:rPr lang="en-US" sz="2000" dirty="0" smtClean="0"/>
              <a:t>Non-stackable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37035" t="35714" r="31618" b="18254"/>
          <a:stretch>
            <a:fillRect/>
          </a:stretch>
        </p:blipFill>
        <p:spPr bwMode="auto">
          <a:xfrm>
            <a:off x="2838203" y="1743243"/>
            <a:ext cx="5646058" cy="4661516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Switch Hardware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Port Density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37816" t="34921" r="29499" b="19444"/>
          <a:stretch>
            <a:fillRect/>
          </a:stretch>
        </p:blipFill>
        <p:spPr bwMode="auto">
          <a:xfrm>
            <a:off x="1353787" y="1414720"/>
            <a:ext cx="6453068" cy="5065549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Switch Hardware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Forwarding Rates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8970" y="1390433"/>
            <a:ext cx="8069944" cy="467653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The processing capabilities of a switch are rated by how much data the switch can process per second. </a:t>
            </a:r>
            <a:endParaRPr lang="en-US" sz="22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42278" t="38066" r="31842" b="20040"/>
          <a:stretch>
            <a:fillRect/>
          </a:stretch>
        </p:blipFill>
        <p:spPr bwMode="auto">
          <a:xfrm>
            <a:off x="2161309" y="2154917"/>
            <a:ext cx="4772890" cy="4343883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Switch Hardware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Power over Ethernet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37147" t="41072" r="32168" b="20238"/>
          <a:stretch>
            <a:fillRect/>
          </a:stretch>
        </p:blipFill>
        <p:spPr bwMode="auto">
          <a:xfrm>
            <a:off x="537025" y="2392217"/>
            <a:ext cx="4238173" cy="3004457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 l="38510" t="31855" r="35163" b="21280"/>
          <a:stretch>
            <a:fillRect/>
          </a:stretch>
        </p:blipFill>
        <p:spPr bwMode="auto">
          <a:xfrm>
            <a:off x="5094513" y="2058390"/>
            <a:ext cx="3669017" cy="3672113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27819" t="34543" r="60614" b="62240"/>
          <a:stretch>
            <a:fillRect/>
          </a:stretch>
        </p:blipFill>
        <p:spPr bwMode="auto">
          <a:xfrm>
            <a:off x="570230" y="2457451"/>
            <a:ext cx="1827434" cy="28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493713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Chapter 1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47713" y="1601788"/>
            <a:ext cx="8131175" cy="44370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dirty="0" smtClean="0">
                <a:cs typeface="Arial" charset="0"/>
              </a:rPr>
              <a:t>1.0 Introduction</a:t>
            </a:r>
          </a:p>
          <a:p>
            <a:pPr marL="0" indent="0" eaLnBrk="1" hangingPunct="1">
              <a:buNone/>
            </a:pPr>
            <a:r>
              <a:rPr lang="en-US" sz="2000" dirty="0" smtClean="0">
                <a:cs typeface="Arial" charset="0"/>
              </a:rPr>
              <a:t>1.1 </a:t>
            </a:r>
            <a:r>
              <a:rPr lang="en-US" sz="2000" dirty="0" smtClean="0"/>
              <a:t>Implementing a Network Design</a:t>
            </a:r>
            <a:endParaRPr lang="en-US" sz="2000" dirty="0" smtClean="0">
              <a:cs typeface="Arial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cs typeface="Arial" charset="0"/>
              </a:rPr>
              <a:t>1.2 Selecting Network Devices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cs typeface="Arial" charset="0"/>
              </a:rPr>
              <a:t>1.3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Switch Hardware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Multilayer Switching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8970" y="1390433"/>
            <a:ext cx="8069944" cy="4676537"/>
          </a:xfrm>
        </p:spPr>
        <p:txBody>
          <a:bodyPr/>
          <a:lstStyle/>
          <a:p>
            <a:r>
              <a:rPr lang="en-US" sz="2000" dirty="0" smtClean="0"/>
              <a:t>Deployed in the core and distribution layers of an organization’s switched network.</a:t>
            </a:r>
          </a:p>
          <a:p>
            <a:r>
              <a:rPr lang="en-US" sz="2000" dirty="0" smtClean="0"/>
              <a:t>Can build a routing table, support a few routing protocols, and forward IP packets.</a:t>
            </a:r>
          </a:p>
          <a:p>
            <a:endParaRPr lang="en-US" sz="22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l="42278" t="32103" r="24702" b="17857"/>
          <a:stretch>
            <a:fillRect/>
          </a:stretch>
        </p:blipFill>
        <p:spPr bwMode="auto">
          <a:xfrm>
            <a:off x="2417165" y="2737964"/>
            <a:ext cx="4586514" cy="385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Router Hardware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Router Requirements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8970" y="1662545"/>
            <a:ext cx="3512005" cy="4404425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Role of routers:</a:t>
            </a:r>
          </a:p>
          <a:p>
            <a:r>
              <a:rPr lang="en-US" sz="2000" dirty="0" smtClean="0"/>
              <a:t>Interconnect  multiple sites</a:t>
            </a:r>
          </a:p>
          <a:p>
            <a:r>
              <a:rPr lang="en-US" sz="2000" dirty="0" smtClean="0"/>
              <a:t>Provide redundant paths</a:t>
            </a:r>
          </a:p>
          <a:p>
            <a:r>
              <a:rPr lang="en-US" sz="2000" dirty="0" smtClean="0"/>
              <a:t>Connect ISPs</a:t>
            </a:r>
          </a:p>
          <a:p>
            <a:r>
              <a:rPr lang="en-US" sz="2000" dirty="0" smtClean="0"/>
              <a:t>Translate between media types and protocols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l="42836" t="32738" r="23475" b="22024"/>
          <a:stretch>
            <a:fillRect/>
          </a:stretch>
        </p:blipFill>
        <p:spPr bwMode="auto">
          <a:xfrm>
            <a:off x="3932010" y="1686295"/>
            <a:ext cx="4767816" cy="3599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Router Hardware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Cisco Routers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8971" y="1781299"/>
            <a:ext cx="3740604" cy="4285671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Three categories of routers:</a:t>
            </a:r>
          </a:p>
          <a:p>
            <a:r>
              <a:rPr lang="en-US" sz="2000" dirty="0" smtClean="0"/>
              <a:t>Branch – Highly available 24/7.</a:t>
            </a:r>
          </a:p>
          <a:p>
            <a:r>
              <a:rPr lang="en-US" sz="2000" dirty="0" smtClean="0"/>
              <a:t>Network Edge – High performance, high security, and reliable services. Connect  campus, data center, and branch networks.</a:t>
            </a:r>
          </a:p>
          <a:p>
            <a:r>
              <a:rPr lang="en-US" sz="2000" dirty="0" smtClean="0"/>
              <a:t>Service provider routers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43394" t="34524" r="23921" b="19048"/>
          <a:stretch>
            <a:fillRect/>
          </a:stretch>
        </p:blipFill>
        <p:spPr bwMode="auto">
          <a:xfrm>
            <a:off x="4203865" y="1674749"/>
            <a:ext cx="4834414" cy="4015369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Router Hardware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Router Hardware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8971" y="1390433"/>
            <a:ext cx="7779658" cy="4981337"/>
          </a:xfrm>
        </p:spPr>
        <p:txBody>
          <a:bodyPr/>
          <a:lstStyle/>
          <a:p>
            <a:r>
              <a:rPr lang="en-US" sz="2000" dirty="0" smtClean="0"/>
              <a:t>Fixed configuration – Built-in interfaces. </a:t>
            </a:r>
          </a:p>
          <a:p>
            <a:r>
              <a:rPr lang="en-US" sz="2000" dirty="0" smtClean="0"/>
              <a:t>Modular – Slots allow different interfaces to be added.</a:t>
            </a: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 l="36701" t="37451" r="29610" b="19940"/>
          <a:stretch>
            <a:fillRect/>
          </a:stretch>
        </p:blipFill>
        <p:spPr bwMode="auto">
          <a:xfrm>
            <a:off x="1611087" y="2351313"/>
            <a:ext cx="5834742" cy="4148979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Managing Devices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Managing IOS Files and Licensing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 l="36812" t="37886" r="29053" b="29563"/>
          <a:stretch>
            <a:fillRect/>
          </a:stretch>
        </p:blipFill>
        <p:spPr bwMode="auto">
          <a:xfrm>
            <a:off x="972456" y="1924050"/>
            <a:ext cx="7160581" cy="3839028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56515" t="31771" r="24158" b="62500"/>
          <a:stretch>
            <a:fillRect/>
          </a:stretch>
        </p:blipFill>
        <p:spPr bwMode="auto">
          <a:xfrm>
            <a:off x="3009900" y="2038350"/>
            <a:ext cx="33147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Managing Devices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In-Band vs. Out-of-Band Management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8971" y="1390433"/>
            <a:ext cx="7779658" cy="4792653"/>
          </a:xfrm>
        </p:spPr>
        <p:txBody>
          <a:bodyPr/>
          <a:lstStyle/>
          <a:p>
            <a:r>
              <a:rPr lang="en-US" sz="2000" b="1" dirty="0" smtClean="0"/>
              <a:t>In-Band</a:t>
            </a:r>
            <a:r>
              <a:rPr lang="en-US" sz="2000" dirty="0" smtClean="0"/>
              <a:t> requires, at least, one interface to be connected and operational and use of Telnet, SSH, or HTTP to access device.</a:t>
            </a:r>
          </a:p>
          <a:p>
            <a:r>
              <a:rPr lang="en-US" sz="2000" b="1" dirty="0" smtClean="0"/>
              <a:t>Out-of-Band</a:t>
            </a:r>
            <a:r>
              <a:rPr lang="en-US" sz="2000" dirty="0" smtClean="0"/>
              <a:t> requires direct connection to console or AUX port and Terminal Emulation client to access device.</a:t>
            </a: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 l="36812" t="35119" r="29722" b="21230"/>
          <a:stretch>
            <a:fillRect/>
          </a:stretch>
        </p:blipFill>
        <p:spPr bwMode="auto">
          <a:xfrm>
            <a:off x="2059223" y="2790825"/>
            <a:ext cx="4984545" cy="3655333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Managing Devices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Basic Router CLI commands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0847" y="1610672"/>
            <a:ext cx="3575874" cy="3424476"/>
          </a:xfrm>
        </p:spPr>
        <p:txBody>
          <a:bodyPr/>
          <a:lstStyle/>
          <a:p>
            <a:pPr marL="11113" indent="-11113">
              <a:buNone/>
            </a:pPr>
            <a:r>
              <a:rPr lang="en-US" sz="2000" dirty="0" smtClean="0"/>
              <a:t>Basic router configuration includes:</a:t>
            </a:r>
          </a:p>
          <a:p>
            <a:r>
              <a:rPr lang="en-US" sz="2000" dirty="0" smtClean="0"/>
              <a:t>Hostname</a:t>
            </a:r>
          </a:p>
          <a:p>
            <a:r>
              <a:rPr lang="en-US" sz="2000" dirty="0" smtClean="0"/>
              <a:t>Passwords (console, Telnet/SSH, and privileged mode)</a:t>
            </a:r>
          </a:p>
          <a:p>
            <a:r>
              <a:rPr lang="en-US" sz="2000" dirty="0" smtClean="0"/>
              <a:t>Interface IP addresses</a:t>
            </a:r>
          </a:p>
          <a:p>
            <a:r>
              <a:rPr lang="en-US" sz="2000" dirty="0" smtClean="0"/>
              <a:t>Enabling a routing protocol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 l="36812" t="35913" r="32511" b="17659"/>
          <a:stretch>
            <a:fillRect/>
          </a:stretch>
        </p:blipFill>
        <p:spPr bwMode="auto">
          <a:xfrm>
            <a:off x="3936093" y="1498814"/>
            <a:ext cx="4804146" cy="408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Managing Devices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Basic Router show Commands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9471" y="1433728"/>
            <a:ext cx="7779658" cy="4792653"/>
          </a:xfrm>
        </p:spPr>
        <p:txBody>
          <a:bodyPr/>
          <a:lstStyle/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show ip protocols</a:t>
            </a:r>
            <a:r>
              <a:rPr lang="en-US" sz="2000" dirty="0" smtClean="0"/>
              <a:t> – Displays information about routing protocol configured.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show ip route</a:t>
            </a:r>
            <a:r>
              <a:rPr lang="en-US" sz="2000" b="1" dirty="0" smtClean="0"/>
              <a:t> </a:t>
            </a:r>
            <a:r>
              <a:rPr lang="en-US" sz="2000" dirty="0" smtClean="0"/>
              <a:t>–</a:t>
            </a:r>
            <a:r>
              <a:rPr lang="en-US" sz="2000" b="1" dirty="0" smtClean="0"/>
              <a:t> </a:t>
            </a:r>
            <a:r>
              <a:rPr lang="en-US" sz="2000" dirty="0" smtClean="0"/>
              <a:t>Displays routing table information.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show ip ospf neighbor</a:t>
            </a:r>
            <a:r>
              <a:rPr lang="en-US" sz="2000" b="1" dirty="0" smtClean="0"/>
              <a:t> </a:t>
            </a:r>
            <a:r>
              <a:rPr lang="en-US" sz="2000" dirty="0" smtClean="0"/>
              <a:t>–</a:t>
            </a:r>
            <a:r>
              <a:rPr lang="en-US" sz="2000" b="1" dirty="0" smtClean="0"/>
              <a:t> </a:t>
            </a:r>
            <a:r>
              <a:rPr lang="en-US" sz="2000" dirty="0" smtClean="0"/>
              <a:t>Displays information about OSPF neighbors.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show ip interfaces</a:t>
            </a:r>
            <a:r>
              <a:rPr lang="en-US" sz="2000" b="1" dirty="0" smtClean="0"/>
              <a:t> </a:t>
            </a:r>
            <a:r>
              <a:rPr lang="en-US" sz="2000" dirty="0" smtClean="0"/>
              <a:t>–</a:t>
            </a:r>
            <a:r>
              <a:rPr lang="en-US" sz="2000" b="1" dirty="0" smtClean="0"/>
              <a:t> </a:t>
            </a:r>
            <a:r>
              <a:rPr lang="en-US" sz="2000" dirty="0" smtClean="0"/>
              <a:t>Displays detailed information about interfaces.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show ip interface brief</a:t>
            </a:r>
            <a:r>
              <a:rPr lang="en-US" sz="2000" dirty="0" smtClean="0"/>
              <a:t> –</a:t>
            </a:r>
            <a:r>
              <a:rPr lang="en-US" sz="2000" b="1" dirty="0" smtClean="0"/>
              <a:t> </a:t>
            </a:r>
            <a:r>
              <a:rPr lang="en-US" sz="2000" dirty="0" smtClean="0"/>
              <a:t>Displays all interfaces with IP addressing , interface, and line protocol status.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show cdp neighbors</a:t>
            </a:r>
            <a:r>
              <a:rPr lang="en-US" sz="2000" b="1" dirty="0" smtClean="0"/>
              <a:t> </a:t>
            </a:r>
            <a:r>
              <a:rPr lang="en-US" sz="2000" dirty="0" smtClean="0"/>
              <a:t>– Displays information about all directly connected Cisco devices.</a:t>
            </a:r>
          </a:p>
          <a:p>
            <a:pPr>
              <a:buNone/>
            </a:pP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Managing Devices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Basic Switch CLI Commands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9944" y="1376583"/>
            <a:ext cx="3509972" cy="5126481"/>
          </a:xfrm>
        </p:spPr>
        <p:txBody>
          <a:bodyPr/>
          <a:lstStyle/>
          <a:p>
            <a:r>
              <a:rPr lang="en-US" sz="2000" dirty="0" smtClean="0"/>
              <a:t>Hostname</a:t>
            </a:r>
          </a:p>
          <a:p>
            <a:r>
              <a:rPr lang="en-US" sz="2000" dirty="0" smtClean="0"/>
              <a:t>Passwords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In-Band access requires the Switch to have an IP address (assigned to VLAN 1).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Save configuration </a:t>
            </a:r>
            <a:r>
              <a:rPr lang="en-US" sz="2000" dirty="0"/>
              <a:t>–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copy running-config startup-config</a:t>
            </a:r>
            <a:r>
              <a:rPr lang="en-US" sz="2000" b="1" dirty="0" smtClean="0"/>
              <a:t> </a:t>
            </a:r>
            <a:r>
              <a:rPr lang="en-US" sz="2000" dirty="0" smtClean="0"/>
              <a:t>command.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To clear switch –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erase startup-config</a:t>
            </a:r>
            <a:r>
              <a:rPr lang="en-US" sz="2000" dirty="0" smtClean="0"/>
              <a:t>, and</a:t>
            </a:r>
            <a:r>
              <a:rPr lang="en-US" sz="2000" b="1" dirty="0" smtClean="0"/>
              <a:t> </a:t>
            </a:r>
            <a:r>
              <a:rPr lang="en-US" sz="2000" dirty="0" smtClean="0"/>
              <a:t>then</a:t>
            </a:r>
            <a:r>
              <a:rPr lang="en-US" sz="2000" b="1" dirty="0" smtClean="0"/>
              <a:t>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reload</a:t>
            </a:r>
            <a:r>
              <a:rPr lang="en-US" sz="2000" dirty="0" smtClean="0"/>
              <a:t>.</a:t>
            </a:r>
            <a:endParaRPr lang="en-US" sz="2000" b="1" dirty="0" smtClean="0"/>
          </a:p>
          <a:p>
            <a:pPr>
              <a:spcBef>
                <a:spcPts val="600"/>
              </a:spcBef>
            </a:pPr>
            <a:r>
              <a:rPr lang="en-US" sz="2000" dirty="0" smtClean="0"/>
              <a:t>To erase VLAN information </a:t>
            </a:r>
            <a:r>
              <a:rPr lang="en-US" sz="2000" dirty="0"/>
              <a:t>–</a:t>
            </a:r>
            <a:r>
              <a:rPr lang="en-US" sz="2000" b="1" dirty="0" smtClean="0"/>
              <a:t>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delete flash:vlan.dat</a:t>
            </a:r>
            <a:r>
              <a:rPr lang="en-US" sz="2000" dirty="0" smtClean="0"/>
              <a:t>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 l="36701" t="35913" r="32064" b="16865"/>
          <a:stretch>
            <a:fillRect/>
          </a:stretch>
        </p:blipFill>
        <p:spPr bwMode="auto">
          <a:xfrm>
            <a:off x="3959916" y="1828798"/>
            <a:ext cx="5043521" cy="428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Managing Devices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Basic Switch Show Commands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8970" y="1390433"/>
            <a:ext cx="7866743" cy="5126481"/>
          </a:xfrm>
        </p:spPr>
        <p:txBody>
          <a:bodyPr/>
          <a:lstStyle/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show port-security</a:t>
            </a:r>
            <a:r>
              <a:rPr lang="en-US" sz="2000" b="1" dirty="0" smtClean="0"/>
              <a:t> </a:t>
            </a:r>
            <a:r>
              <a:rPr lang="en-US" sz="2000" dirty="0" smtClean="0"/>
              <a:t>–</a:t>
            </a:r>
            <a:r>
              <a:rPr lang="en-US" sz="2000" b="1" dirty="0" smtClean="0"/>
              <a:t> </a:t>
            </a:r>
            <a:r>
              <a:rPr lang="en-US" sz="2000" dirty="0" smtClean="0"/>
              <a:t>Displays any ports with security enabled.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show port-security address</a:t>
            </a:r>
            <a:r>
              <a:rPr lang="en-US" sz="2000" b="1" dirty="0" smtClean="0"/>
              <a:t> </a:t>
            </a:r>
            <a:r>
              <a:rPr lang="en-US" sz="2000" dirty="0" smtClean="0"/>
              <a:t>–</a:t>
            </a:r>
            <a:r>
              <a:rPr lang="en-US" sz="2000" b="1" dirty="0" smtClean="0"/>
              <a:t> </a:t>
            </a:r>
            <a:r>
              <a:rPr lang="en-US" sz="2000" dirty="0" smtClean="0"/>
              <a:t>Displays all secure MAC addresses.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show interfaces</a:t>
            </a:r>
            <a:r>
              <a:rPr lang="en-US" sz="2000" dirty="0" smtClean="0"/>
              <a:t> </a:t>
            </a:r>
            <a:r>
              <a:rPr lang="en-US" sz="2000" dirty="0"/>
              <a:t>– </a:t>
            </a:r>
            <a:r>
              <a:rPr lang="en-US" sz="2000" dirty="0" smtClean="0"/>
              <a:t>Displays detailed information about interfaces.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show mac-address-table</a:t>
            </a:r>
            <a:r>
              <a:rPr lang="en-US" sz="2000" dirty="0" smtClean="0"/>
              <a:t> </a:t>
            </a:r>
            <a:r>
              <a:rPr lang="en-US" sz="2000" dirty="0"/>
              <a:t>– </a:t>
            </a:r>
            <a:r>
              <a:rPr lang="en-US" sz="2000" dirty="0" smtClean="0"/>
              <a:t>Displays all MAC addresses the switch has learned.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show cdp neighbors</a:t>
            </a:r>
            <a:r>
              <a:rPr lang="en-US" sz="2000" b="1" dirty="0" smtClean="0"/>
              <a:t> </a:t>
            </a:r>
            <a:r>
              <a:rPr lang="en-US" sz="2000" dirty="0" smtClean="0"/>
              <a:t>– Displays all directly connected Cisco devices.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333830"/>
            <a:ext cx="8145462" cy="827314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Chapter 1: Objectives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46566" y="1399042"/>
            <a:ext cx="8131175" cy="4943700"/>
          </a:xfrm>
        </p:spPr>
        <p:txBody>
          <a:bodyPr/>
          <a:lstStyle/>
          <a:p>
            <a:r>
              <a:rPr lang="en-US" sz="2000" dirty="0" smtClean="0"/>
              <a:t>Describe the use of a hierarchical network for a small business.</a:t>
            </a:r>
          </a:p>
          <a:p>
            <a:r>
              <a:rPr lang="en-US" sz="2000" dirty="0" smtClean="0"/>
              <a:t>Describe recommendations for designing a network that is scalable</a:t>
            </a:r>
            <a:r>
              <a:rPr lang="en-CA" sz="2000" dirty="0" smtClean="0"/>
              <a:t>.</a:t>
            </a:r>
          </a:p>
          <a:p>
            <a:r>
              <a:rPr lang="en-US" sz="2000" dirty="0" smtClean="0"/>
              <a:t>Describe the type of switches available for </a:t>
            </a:r>
            <a:r>
              <a:rPr lang="en-US" sz="2000" dirty="0"/>
              <a:t>small-to-medium-sized business networks.</a:t>
            </a:r>
            <a:endParaRPr lang="en-US" sz="2000" dirty="0" smtClean="0"/>
          </a:p>
          <a:p>
            <a:r>
              <a:rPr lang="en-US" sz="2000" dirty="0" smtClean="0"/>
              <a:t>Describe the type of routers available for </a:t>
            </a:r>
            <a:r>
              <a:rPr lang="en-US" sz="2000" dirty="0"/>
              <a:t>small-to-medium-sized business networks.</a:t>
            </a:r>
            <a:endParaRPr lang="en-US" sz="2000" dirty="0" smtClean="0"/>
          </a:p>
          <a:p>
            <a:r>
              <a:rPr lang="en-CA" sz="2000" dirty="0" smtClean="0"/>
              <a:t>Configure and verify basic settings on a Cisco IOS device.</a:t>
            </a:r>
          </a:p>
          <a:p>
            <a:pPr>
              <a:buNone/>
            </a:pPr>
            <a:endParaRPr lang="en-US" sz="2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025" y="2358778"/>
            <a:ext cx="3854450" cy="1481138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400" dirty="0" smtClean="0">
                <a:cs typeface="Arial" charset="0"/>
              </a:rPr>
              <a:t>1.3 Summary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6788150" cy="658812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Scaling Networks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493713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Chapter 1: Summary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19138" y="1544184"/>
            <a:ext cx="8131175" cy="465341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This chapter:</a:t>
            </a:r>
          </a:p>
          <a:p>
            <a:r>
              <a:rPr lang="en-US" sz="2000" dirty="0" smtClean="0"/>
              <a:t>Introduces the hierarchical network design model that divides network functionality into the access layer, the distribution layer, and the core layer.</a:t>
            </a:r>
          </a:p>
          <a:p>
            <a:r>
              <a:rPr lang="en-US" sz="2000" dirty="0" smtClean="0"/>
              <a:t>Describes how the Cisco Enterprise Architecture further divides the network into functional components called </a:t>
            </a:r>
            <a:r>
              <a:rPr lang="en-US" sz="2000" i="1" dirty="0" smtClean="0"/>
              <a:t>modules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Defines how routers and multilayer switches are used to limit failure domains.</a:t>
            </a:r>
          </a:p>
          <a:p>
            <a:r>
              <a:rPr lang="en-US" sz="2000" dirty="0" smtClean="0"/>
              <a:t>Explains that a good network design includes a scalable IP scheme, fast converging and scalable routing protocols, appropriate Layer 2 protocols and devices that are modular or easily upgraded.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493713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Chapter 1: Summary (cont.)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19138" y="1471613"/>
            <a:ext cx="8131175" cy="4437062"/>
          </a:xfrm>
        </p:spPr>
        <p:txBody>
          <a:bodyPr/>
          <a:lstStyle/>
          <a:p>
            <a:r>
              <a:rPr lang="en-US" sz="2000" dirty="0" smtClean="0"/>
              <a:t>Identifies that a mission-critical server should have a connection to two different access layer switches. It should also have redundant modules and backup power.</a:t>
            </a:r>
          </a:p>
          <a:p>
            <a:r>
              <a:rPr lang="en-US" sz="2000" dirty="0" smtClean="0"/>
              <a:t>Recognizes that routers and switches should be selected from the appropriate categories to meet the network’s requirements.</a:t>
            </a:r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ctr"/>
          <a:lstStyle/>
          <a:p>
            <a:endParaRPr lang="en-US" dirty="0"/>
          </a:p>
        </p:txBody>
      </p:sp>
      <p:pic>
        <p:nvPicPr>
          <p:cNvPr id="30723" name="Picture 3" descr="CNA_largo-onwhit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8125" y="2741613"/>
            <a:ext cx="609758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370653"/>
            <a:ext cx="3854450" cy="1481138"/>
          </a:xfrm>
        </p:spPr>
        <p:txBody>
          <a:bodyPr/>
          <a:lstStyle/>
          <a:p>
            <a:pPr eaLnBrk="1" hangingPunct="1"/>
            <a:r>
              <a:rPr lang="en-US" sz="2400" dirty="0" smtClean="0">
                <a:cs typeface="Arial" charset="0"/>
              </a:rPr>
              <a:t>1.1 </a:t>
            </a:r>
            <a:r>
              <a:rPr lang="en-US" sz="2400" dirty="0" smtClean="0"/>
              <a:t>Implementing a Network Design</a:t>
            </a:r>
            <a:r>
              <a:rPr lang="en-US" sz="2800" dirty="0" smtClean="0">
                <a:cs typeface="Arial" charset="0"/>
              </a:rPr>
              <a:t/>
            </a:r>
            <a:br>
              <a:rPr lang="en-US" sz="2800" dirty="0" smtClean="0">
                <a:cs typeface="Arial" charset="0"/>
              </a:rPr>
            </a:br>
            <a:r>
              <a:rPr lang="en-US" sz="2800" dirty="0" smtClean="0"/>
              <a:t> </a:t>
            </a:r>
            <a:br>
              <a:rPr lang="en-US" sz="2800" dirty="0" smtClean="0"/>
            </a:br>
            <a:endParaRPr lang="en-US" sz="2800" dirty="0" smtClean="0">
              <a:solidFill>
                <a:schemeClr val="folHlink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6788150" cy="658812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Scaling Networks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Hierarchical Network Design 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Network Scaling Needs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5013" y="1463006"/>
            <a:ext cx="8175501" cy="2630023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As they grow and expand, all enterprise networks must:</a:t>
            </a:r>
          </a:p>
          <a:p>
            <a:r>
              <a:rPr lang="en-US" sz="2000" dirty="0" smtClean="0"/>
              <a:t>Support critical applications</a:t>
            </a:r>
          </a:p>
          <a:p>
            <a:r>
              <a:rPr lang="en-US" sz="2000" dirty="0" smtClean="0"/>
              <a:t>Support converged network traffic</a:t>
            </a:r>
          </a:p>
          <a:p>
            <a:r>
              <a:rPr lang="en-US" sz="2000" dirty="0" smtClean="0"/>
              <a:t>Support diverse business needs</a:t>
            </a:r>
          </a:p>
          <a:p>
            <a:r>
              <a:rPr lang="en-US" sz="2000" dirty="0" smtClean="0"/>
              <a:t>Provide centralized administrative control</a:t>
            </a:r>
          </a:p>
          <a:p>
            <a:pPr>
              <a:buNone/>
            </a:pP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Hierarchical Network Design 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Enterprise Business Devices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2857" y="1463006"/>
            <a:ext cx="8287657" cy="263002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To provide a high-reliability network, enterprise class equipment is installed in the enterprise network.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46859" t="31944" r="19571" b="17064"/>
          <a:stretch>
            <a:fillRect/>
          </a:stretch>
        </p:blipFill>
        <p:spPr bwMode="auto">
          <a:xfrm>
            <a:off x="2177142" y="2174914"/>
            <a:ext cx="4949371" cy="4226720"/>
          </a:xfrm>
          <a:prstGeom prst="rect">
            <a:avLst/>
          </a:prstGeom>
          <a:noFill/>
          <a:ln w="9525">
            <a:solidFill>
              <a:schemeClr val="accent1"/>
            </a:solidFill>
            <a:bevel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Hierarchical Network Design 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Hierarchical Network Design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2857" y="1463006"/>
            <a:ext cx="8186057" cy="4632994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This model divides the network functionality into three distinct layers.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49195" t="34127" r="22136" b="18452"/>
          <a:stretch>
            <a:fillRect/>
          </a:stretch>
        </p:blipFill>
        <p:spPr bwMode="auto">
          <a:xfrm>
            <a:off x="2445135" y="1836511"/>
            <a:ext cx="4675483" cy="4348018"/>
          </a:xfrm>
          <a:prstGeom prst="rect">
            <a:avLst/>
          </a:prstGeom>
          <a:noFill/>
          <a:ln w="9525">
            <a:solidFill>
              <a:schemeClr val="accent1"/>
            </a:solidFill>
            <a:bevel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Hierarchical Network Design 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Cisco Enterprise Architecture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8971" y="1390434"/>
            <a:ext cx="3104244" cy="4632994"/>
          </a:xfrm>
        </p:spPr>
        <p:txBody>
          <a:bodyPr/>
          <a:lstStyle/>
          <a:p>
            <a:pPr marL="11113" indent="-11113">
              <a:buNone/>
            </a:pPr>
            <a:r>
              <a:rPr lang="en-US" sz="2000" dirty="0" smtClean="0"/>
              <a:t>The primary Cisco Enterprise Architecture modules include:</a:t>
            </a:r>
          </a:p>
          <a:p>
            <a:r>
              <a:rPr lang="en-US" sz="2000" dirty="0" smtClean="0"/>
              <a:t>Enterprise Campus</a:t>
            </a:r>
          </a:p>
          <a:p>
            <a:r>
              <a:rPr lang="en-US" sz="2000" dirty="0" smtClean="0"/>
              <a:t>Enterprise Edge</a:t>
            </a:r>
          </a:p>
          <a:p>
            <a:r>
              <a:rPr lang="en-US" sz="2000" dirty="0" smtClean="0"/>
              <a:t>Service Provider Edge</a:t>
            </a:r>
          </a:p>
          <a:p>
            <a:r>
              <a:rPr lang="en-US" sz="2000" dirty="0" smtClean="0"/>
              <a:t>Remote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9713" t="31548" r="26487" b="17262"/>
          <a:stretch>
            <a:fillRect/>
          </a:stretch>
        </p:blipFill>
        <p:spPr bwMode="auto">
          <a:xfrm>
            <a:off x="3583215" y="1436914"/>
            <a:ext cx="5285810" cy="4500789"/>
          </a:xfrm>
          <a:prstGeom prst="rect">
            <a:avLst/>
          </a:prstGeom>
          <a:noFill/>
          <a:ln w="9525">
            <a:solidFill>
              <a:schemeClr val="accent1"/>
            </a:solidFill>
            <a:bevel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Hierarchical Network Design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Failure Domains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8971" y="1390434"/>
            <a:ext cx="7997372" cy="4632994"/>
          </a:xfrm>
        </p:spPr>
        <p:txBody>
          <a:bodyPr/>
          <a:lstStyle/>
          <a:p>
            <a:r>
              <a:rPr lang="en-US" sz="2000" dirty="0" smtClean="0"/>
              <a:t>Failure Domains are areas of a network that are impacted when a critical device or network service experiences problems.</a:t>
            </a:r>
          </a:p>
          <a:p>
            <a:r>
              <a:rPr lang="en-US" sz="2000" dirty="0" smtClean="0"/>
              <a:t>Redundant links and enterprise class equipment minimize disruption of network.</a:t>
            </a:r>
          </a:p>
          <a:p>
            <a:r>
              <a:rPr lang="en-US" sz="2000" dirty="0" smtClean="0"/>
              <a:t>Smaller failure domains reduce the impact of a failure on company productivity.</a:t>
            </a:r>
          </a:p>
          <a:p>
            <a:r>
              <a:rPr lang="en-US" sz="2000" dirty="0" smtClean="0"/>
              <a:t>Smaller failure domains also simplify troubleshooting.</a:t>
            </a:r>
          </a:p>
          <a:p>
            <a:r>
              <a:rPr lang="en-US" sz="2000" dirty="0" smtClean="0"/>
              <a:t>Switch block deployment – each switch block acts independently of the others. Failure of a single device does not impact the whole network.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TMPLT-WHT_C">
  <a:themeElements>
    <a:clrScheme name="PPT-TMPLT-WHT_C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PPT-TMPLT-WHT_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-TMPLT-WHT_C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tAcad-4F_PPT-WHT_060408">
  <a:themeElements>
    <a:clrScheme name="Oct_2006_Cisco White Template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Oct_2006_Cisco Whit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t_2006_Cisco White Template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20226</TotalTime>
  <Pages>28</Pages>
  <Words>942</Words>
  <Application>Microsoft Office PowerPoint</Application>
  <PresentationFormat>On-screen Show (4:3)</PresentationFormat>
  <Paragraphs>190</Paragraphs>
  <Slides>33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PPT-TMPLT-WHT_C</vt:lpstr>
      <vt:lpstr>NetAcad-4F_PPT-WHT_060408</vt:lpstr>
      <vt:lpstr>Chapter 1: Introduction to Scaling Networks  </vt:lpstr>
      <vt:lpstr>Chapter 1</vt:lpstr>
      <vt:lpstr>Chapter 1: Objectives</vt:lpstr>
      <vt:lpstr>1.1 Implementing a Network Design   </vt:lpstr>
      <vt:lpstr>Hierarchical Network Design  Network Scaling Needs</vt:lpstr>
      <vt:lpstr>Hierarchical Network Design  Enterprise Business Devices</vt:lpstr>
      <vt:lpstr>Hierarchical Network Design  Hierarchical Network Design</vt:lpstr>
      <vt:lpstr>Hierarchical Network Design  Cisco Enterprise Architecture</vt:lpstr>
      <vt:lpstr>Hierarchical Network Design Failure Domains</vt:lpstr>
      <vt:lpstr>Expanding the Network Designing for Scalability</vt:lpstr>
      <vt:lpstr>Expanding the Network Planning for Redundancy</vt:lpstr>
      <vt:lpstr>Expanding the Network Increasing Bandwidth</vt:lpstr>
      <vt:lpstr>Expanding the Network Expanding the Access Layer</vt:lpstr>
      <vt:lpstr>Expanding the Network Fine-Tuning Routing Protocols</vt:lpstr>
      <vt:lpstr>1.2 Selecting Network Devices    </vt:lpstr>
      <vt:lpstr>Switch Hardware Switch Platforms</vt:lpstr>
      <vt:lpstr>Switch Hardware Port Density</vt:lpstr>
      <vt:lpstr>Switch Hardware Forwarding Rates</vt:lpstr>
      <vt:lpstr>Switch Hardware Power over Ethernet</vt:lpstr>
      <vt:lpstr>Switch Hardware Multilayer Switching</vt:lpstr>
      <vt:lpstr>Router Hardware Router Requirements</vt:lpstr>
      <vt:lpstr>Router Hardware Cisco Routers</vt:lpstr>
      <vt:lpstr>Router Hardware Router Hardware</vt:lpstr>
      <vt:lpstr>Managing Devices Managing IOS Files and Licensing</vt:lpstr>
      <vt:lpstr>Managing Devices In-Band vs. Out-of-Band Management</vt:lpstr>
      <vt:lpstr>Managing Devices Basic Router CLI commands</vt:lpstr>
      <vt:lpstr>Managing Devices Basic Router show Commands</vt:lpstr>
      <vt:lpstr>Managing Devices Basic Switch CLI Commands</vt:lpstr>
      <vt:lpstr>Managing Devices Basic Switch Show Commands</vt:lpstr>
      <vt:lpstr>1.3 Summary</vt:lpstr>
      <vt:lpstr>Chapter 1: Summary</vt:lpstr>
      <vt:lpstr>Chapter 1: Summary (cont.)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 PC v4.0 Chapter 1</dc:title>
  <dc:creator>Karen Alderson</dc:creator>
  <cp:lastModifiedBy>Rodrigo Floriano</cp:lastModifiedBy>
  <cp:revision>1439</cp:revision>
  <cp:lastPrinted>1999-01-27T00:54:54Z</cp:lastPrinted>
  <dcterms:created xsi:type="dcterms:W3CDTF">2006-10-23T15:07:30Z</dcterms:created>
  <dcterms:modified xsi:type="dcterms:W3CDTF">2013-10-07T00:25:18Z</dcterms:modified>
</cp:coreProperties>
</file>