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08" r:id="rId3"/>
    <p:sldId id="364" r:id="rId4"/>
    <p:sldId id="297" r:id="rId5"/>
    <p:sldId id="298" r:id="rId6"/>
    <p:sldId id="299" r:id="rId7"/>
    <p:sldId id="320" r:id="rId8"/>
    <p:sldId id="309" r:id="rId9"/>
    <p:sldId id="321" r:id="rId10"/>
    <p:sldId id="322" r:id="rId11"/>
    <p:sldId id="323" r:id="rId12"/>
    <p:sldId id="324" r:id="rId13"/>
    <p:sldId id="325" r:id="rId14"/>
    <p:sldId id="326" r:id="rId15"/>
    <p:sldId id="328" r:id="rId16"/>
    <p:sldId id="329" r:id="rId17"/>
    <p:sldId id="330" r:id="rId18"/>
    <p:sldId id="318" r:id="rId19"/>
    <p:sldId id="331" r:id="rId20"/>
    <p:sldId id="332" r:id="rId21"/>
    <p:sldId id="333" r:id="rId22"/>
    <p:sldId id="334" r:id="rId23"/>
    <p:sldId id="335" r:id="rId24"/>
    <p:sldId id="336" r:id="rId25"/>
    <p:sldId id="337" r:id="rId26"/>
    <p:sldId id="338"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39" r:id="rId42"/>
    <p:sldId id="355" r:id="rId43"/>
    <p:sldId id="357" r:id="rId44"/>
    <p:sldId id="359" r:id="rId45"/>
    <p:sldId id="360" r:id="rId46"/>
    <p:sldId id="361" r:id="rId47"/>
    <p:sldId id="363" r:id="rId48"/>
    <p:sldId id="315" r:id="rId49"/>
    <p:sldId id="34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25" autoAdjust="0"/>
  </p:normalViewPr>
  <p:slideViewPr>
    <p:cSldViewPr>
      <p:cViewPr>
        <p:scale>
          <a:sx n="80" d="100"/>
          <a:sy n="80" d="100"/>
        </p:scale>
        <p:origin x="-2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www.virtualbox.org/wiki/Downloads"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hyperlink" Target="http://www.microsoft.com/en-us/evalcenter/evaluate-windows-server-2012-r2"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827088" y="1628775"/>
            <a:ext cx="7777162" cy="4535488"/>
          </a:xfrm>
        </p:spPr>
        <p:txBody>
          <a:bodyPr>
            <a:normAutofit/>
          </a:bodyPr>
          <a:lstStyle/>
          <a:p>
            <a:pPr eaLnBrk="1" hangingPunct="1"/>
            <a:endParaRPr lang="da-DK" b="1" dirty="0" smtClean="0">
              <a:solidFill>
                <a:schemeClr val="tx1"/>
              </a:solidFill>
            </a:endParaRPr>
          </a:p>
          <a:p>
            <a:pPr eaLnBrk="1" hangingPunct="1"/>
            <a:endParaRPr lang="da-DK" b="1" dirty="0" smtClean="0">
              <a:solidFill>
                <a:schemeClr val="tx1"/>
              </a:solidFill>
            </a:endParaRPr>
          </a:p>
          <a:p>
            <a:pPr eaLnBrk="1" hangingPunct="1"/>
            <a:r>
              <a:rPr lang="da-DK" sz="5400" b="1" dirty="0" smtClean="0">
                <a:solidFill>
                  <a:schemeClr val="tx1"/>
                </a:solidFill>
              </a:rPr>
              <a:t>SERVER I</a:t>
            </a:r>
          </a:p>
          <a:p>
            <a:pPr eaLnBrk="1" hangingPunct="1"/>
            <a:endParaRPr lang="da-DK" b="1" dirty="0" smtClean="0">
              <a:solidFill>
                <a:schemeClr val="tx1"/>
              </a:solidFill>
            </a:endParaRPr>
          </a:p>
          <a:p>
            <a:pPr eaLnBrk="1" hangingPunct="1"/>
            <a:r>
              <a:rPr lang="da-DK" b="1" dirty="0" smtClean="0">
                <a:solidFill>
                  <a:schemeClr val="tx1"/>
                </a:solidFill>
              </a:rPr>
              <a:t>SLIDE: 1</a:t>
            </a:r>
          </a:p>
        </p:txBody>
      </p:sp>
      <p:sp>
        <p:nvSpPr>
          <p:cNvPr id="2052" name="Text Box 4"/>
          <p:cNvSpPr txBox="1">
            <a:spLocks noChangeArrowheads="1"/>
          </p:cNvSpPr>
          <p:nvPr/>
        </p:nvSpPr>
        <p:spPr bwMode="auto">
          <a:xfrm>
            <a:off x="3814763" y="0"/>
            <a:ext cx="5329237" cy="457200"/>
          </a:xfrm>
          <a:prstGeom prst="rect">
            <a:avLst/>
          </a:prstGeom>
          <a:noFill/>
          <a:ln w="9525">
            <a:noFill/>
            <a:miter lim="800000"/>
            <a:headEnd/>
            <a:tailEnd/>
          </a:ln>
        </p:spPr>
        <p:txBody>
          <a:bodyPr>
            <a:spAutoFit/>
          </a:bodyPr>
          <a:lstStyle/>
          <a:p>
            <a:pPr>
              <a:spcBef>
                <a:spcPct val="50000"/>
              </a:spcBef>
            </a:pPr>
            <a:endParaRPr lang="da-DK"/>
          </a:p>
        </p:txBody>
      </p:sp>
      <p:pic>
        <p:nvPicPr>
          <p:cNvPr id="5" name="Picture 4" descr="logo_dania_web_200px.gif"/>
          <p:cNvPicPr>
            <a:picLocks noChangeAspect="1"/>
          </p:cNvPicPr>
          <p:nvPr/>
        </p:nvPicPr>
        <p:blipFill>
          <a:blip r:embed="rId2" cstate="print"/>
          <a:stretch>
            <a:fillRect/>
          </a:stretch>
        </p:blipFill>
        <p:spPr>
          <a:xfrm>
            <a:off x="7239000" y="0"/>
            <a:ext cx="1905000" cy="7715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en-US" sz="2000" u="sng" dirty="0" smtClean="0">
                <a:solidFill>
                  <a:schemeClr val="tx1"/>
                </a:solidFill>
              </a:rPr>
              <a:t>Objective 1.1: Install servers</a:t>
            </a:r>
          </a:p>
          <a:p>
            <a:pPr algn="l"/>
            <a:r>
              <a:rPr lang="en-US" sz="2000" dirty="0" smtClean="0">
                <a:solidFill>
                  <a:schemeClr val="tx1"/>
                </a:solidFill>
              </a:rPr>
              <a:t>■■ Plan for a server installation</a:t>
            </a:r>
          </a:p>
          <a:p>
            <a:pPr algn="l"/>
            <a:r>
              <a:rPr lang="en-US" sz="2000" dirty="0" smtClean="0">
                <a:solidFill>
                  <a:schemeClr val="tx1"/>
                </a:solidFill>
              </a:rPr>
              <a:t>■■ Plan for server roles</a:t>
            </a:r>
          </a:p>
          <a:p>
            <a:pPr algn="l"/>
            <a:r>
              <a:rPr lang="en-US" sz="2000" dirty="0" smtClean="0">
                <a:solidFill>
                  <a:schemeClr val="tx1"/>
                </a:solidFill>
              </a:rPr>
              <a:t>■■ Plan for a server upgrade</a:t>
            </a:r>
          </a:p>
          <a:p>
            <a:pPr algn="l"/>
            <a:r>
              <a:rPr lang="en-US" sz="2000" dirty="0" smtClean="0">
                <a:solidFill>
                  <a:schemeClr val="tx1"/>
                </a:solidFill>
              </a:rPr>
              <a:t>■■ Install a server using Server Core</a:t>
            </a:r>
          </a:p>
          <a:p>
            <a:pPr algn="l"/>
            <a:r>
              <a:rPr lang="en-US" sz="2000" dirty="0" smtClean="0">
                <a:solidFill>
                  <a:schemeClr val="tx1"/>
                </a:solidFill>
              </a:rPr>
              <a:t>■■ Optimize resource utilization using Features on Demand</a:t>
            </a:r>
          </a:p>
          <a:p>
            <a:pPr algn="l"/>
            <a:r>
              <a:rPr lang="en-US" sz="2000" dirty="0" smtClean="0">
                <a:solidFill>
                  <a:schemeClr val="tx1"/>
                </a:solidFill>
              </a:rPr>
              <a:t>■■ Migrate roles from previous versions of Windows Server</a:t>
            </a:r>
            <a:endParaRPr lang="en-US" sz="2000" b="1" dirty="0" smtClean="0">
              <a:solidFill>
                <a:schemeClr val="tx1"/>
              </a:solidFill>
            </a:endParaRPr>
          </a:p>
          <a:p>
            <a:pPr algn="l"/>
            <a:endParaRPr lang="en-US" b="1"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en-US" sz="2000" u="sng" dirty="0" smtClean="0">
                <a:solidFill>
                  <a:schemeClr val="tx1"/>
                </a:solidFill>
              </a:rPr>
              <a:t>Objective 1.1: Install servers</a:t>
            </a:r>
          </a:p>
          <a:p>
            <a:pPr algn="l"/>
            <a:r>
              <a:rPr lang="en-US" sz="2000" dirty="0" smtClean="0">
                <a:solidFill>
                  <a:schemeClr val="tx1"/>
                </a:solidFill>
              </a:rPr>
              <a:t>■■ Plan for a server installation</a:t>
            </a:r>
          </a:p>
          <a:p>
            <a:pPr algn="l"/>
            <a:r>
              <a:rPr lang="en-US" sz="2000" b="1" dirty="0" smtClean="0">
                <a:solidFill>
                  <a:schemeClr val="tx1"/>
                </a:solidFill>
              </a:rPr>
              <a:t>Selecting a Windows Server 2012 R2 edition </a:t>
            </a:r>
          </a:p>
          <a:p>
            <a:pPr algn="l"/>
            <a:r>
              <a:rPr lang="pt-BR" sz="1400" b="1" dirty="0" smtClean="0">
                <a:solidFill>
                  <a:schemeClr val="tx1"/>
                </a:solidFill>
              </a:rPr>
              <a:t>Windows Server 2012 R2 Datacenter</a:t>
            </a:r>
          </a:p>
          <a:p>
            <a:pPr algn="l"/>
            <a:r>
              <a:rPr lang="en-US" sz="1400" b="1" dirty="0" smtClean="0">
                <a:solidFill>
                  <a:schemeClr val="tx1"/>
                </a:solidFill>
              </a:rPr>
              <a:t>Windows Server 2012 R2 Standard</a:t>
            </a:r>
          </a:p>
          <a:p>
            <a:pPr algn="l"/>
            <a:r>
              <a:rPr lang="en-US" sz="1400" b="1" dirty="0" smtClean="0">
                <a:solidFill>
                  <a:schemeClr val="tx1"/>
                </a:solidFill>
              </a:rPr>
              <a:t>Windows Server 2012 R2 Essentials</a:t>
            </a:r>
          </a:p>
          <a:p>
            <a:pPr algn="l"/>
            <a:r>
              <a:rPr lang="en-US" sz="1400" b="1" dirty="0" smtClean="0">
                <a:solidFill>
                  <a:schemeClr val="tx1"/>
                </a:solidFill>
              </a:rPr>
              <a:t>Windows Server 2012 R2 Foundation</a:t>
            </a:r>
          </a:p>
          <a:p>
            <a:pPr algn="l"/>
            <a:endParaRPr lang="da-DK" sz="1400" b="1" dirty="0" smtClean="0">
              <a:solidFill>
                <a:schemeClr val="tx1"/>
              </a:solidFill>
            </a:endParaRPr>
          </a:p>
          <a:p>
            <a:pPr algn="l"/>
            <a:endParaRPr lang="da-DK" sz="1400" b="1" dirty="0" smtClean="0">
              <a:solidFill>
                <a:schemeClr val="tx1"/>
              </a:solidFill>
            </a:endParaRPr>
          </a:p>
          <a:p>
            <a:pPr algn="l"/>
            <a:endParaRPr lang="en-US" sz="1400" b="1" dirty="0" smtClean="0">
              <a:solidFill>
                <a:schemeClr val="tx1"/>
              </a:solidFill>
            </a:endParaRPr>
          </a:p>
          <a:p>
            <a:pPr marL="514350" indent="-514350" algn="l"/>
            <a:endParaRPr lang="en-US" sz="2000" dirty="0" smtClean="0">
              <a:solidFill>
                <a:schemeClr val="tx1"/>
              </a:solidFill>
            </a:endParaRPr>
          </a:p>
          <a:p>
            <a:pPr marL="514350" indent="-514350" algn="l"/>
            <a:endParaRPr lang="en-US" sz="2000" dirty="0" smtClean="0">
              <a:solidFill>
                <a:schemeClr val="tx1"/>
              </a:solidFill>
            </a:endParaRPr>
          </a:p>
          <a:p>
            <a:pPr marL="514350" indent="-514350" algn="l"/>
            <a:r>
              <a:rPr lang="en-US" sz="2000" b="1" dirty="0" smtClean="0">
                <a:solidFill>
                  <a:schemeClr val="tx1"/>
                </a:solidFill>
              </a:rPr>
              <a:t>Supporting server roles</a:t>
            </a:r>
          </a:p>
          <a:p>
            <a:pPr marL="514350" indent="-514350" algn="l"/>
            <a:endParaRPr lang="en-US" sz="2000"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en-US" sz="2000" u="sng" dirty="0" smtClean="0">
                <a:solidFill>
                  <a:schemeClr val="tx1"/>
                </a:solidFill>
              </a:rPr>
              <a:t>Objective 1.1: Install servers</a:t>
            </a:r>
          </a:p>
          <a:p>
            <a:pPr marL="514350" indent="-514350" algn="l"/>
            <a:r>
              <a:rPr lang="en-US" sz="2000" b="1" dirty="0" smtClean="0">
                <a:solidFill>
                  <a:schemeClr val="tx1"/>
                </a:solidFill>
              </a:rPr>
              <a:t>■■ Supporting server virtualization</a:t>
            </a:r>
          </a:p>
          <a:p>
            <a:pPr marL="514350" indent="-514350" algn="l"/>
            <a:endParaRPr lang="en-US" sz="2000"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pic>
        <p:nvPicPr>
          <p:cNvPr id="6" name="Picture 5" descr="1.1.jpg"/>
          <p:cNvPicPr>
            <a:picLocks noChangeAspect="1"/>
          </p:cNvPicPr>
          <p:nvPr/>
        </p:nvPicPr>
        <p:blipFill>
          <a:blip r:embed="rId3" cstate="print"/>
          <a:stretch>
            <a:fillRect/>
          </a:stretch>
        </p:blipFill>
        <p:spPr>
          <a:xfrm>
            <a:off x="1790700" y="2613660"/>
            <a:ext cx="5562600" cy="16306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en-US" sz="2000" u="sng" dirty="0" smtClean="0">
                <a:solidFill>
                  <a:schemeClr val="tx1"/>
                </a:solidFill>
              </a:rPr>
              <a:t>Objective 1.1: Install servers</a:t>
            </a:r>
          </a:p>
          <a:p>
            <a:pPr algn="l"/>
            <a:r>
              <a:rPr lang="en-US" sz="2000" b="1" dirty="0" smtClean="0">
                <a:solidFill>
                  <a:schemeClr val="tx1"/>
                </a:solidFill>
              </a:rPr>
              <a:t>■■ Server licensing</a:t>
            </a: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pic>
        <p:nvPicPr>
          <p:cNvPr id="7" name="Picture 6" descr="1.2.jpg"/>
          <p:cNvPicPr>
            <a:picLocks noChangeAspect="1"/>
          </p:cNvPicPr>
          <p:nvPr/>
        </p:nvPicPr>
        <p:blipFill>
          <a:blip r:embed="rId3" cstate="print"/>
          <a:stretch>
            <a:fillRect/>
          </a:stretch>
        </p:blipFill>
        <p:spPr>
          <a:xfrm>
            <a:off x="1779270" y="2583180"/>
            <a:ext cx="5585460" cy="16916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en-US" sz="2000" u="sng" dirty="0" smtClean="0">
                <a:solidFill>
                  <a:schemeClr val="tx1"/>
                </a:solidFill>
              </a:rPr>
              <a:t>Objective 1.1: Install servers</a:t>
            </a:r>
          </a:p>
          <a:p>
            <a:pPr algn="l"/>
            <a:r>
              <a:rPr lang="en-US" sz="2000" b="1" dirty="0" smtClean="0">
                <a:solidFill>
                  <a:schemeClr val="tx1"/>
                </a:solidFill>
              </a:rPr>
              <a:t>Installation requirements</a:t>
            </a:r>
          </a:p>
          <a:p>
            <a:pPr algn="l"/>
            <a:r>
              <a:rPr lang="en-US" sz="2000" dirty="0" smtClean="0">
                <a:solidFill>
                  <a:schemeClr val="tx1"/>
                </a:solidFill>
              </a:rPr>
              <a:t>■■ 1.4-GHz 64-bit processor</a:t>
            </a:r>
          </a:p>
          <a:p>
            <a:pPr algn="l"/>
            <a:r>
              <a:rPr lang="en-US" sz="2000" dirty="0" smtClean="0">
                <a:solidFill>
                  <a:schemeClr val="tx1"/>
                </a:solidFill>
              </a:rPr>
              <a:t>■■ 512 MB RAM</a:t>
            </a:r>
          </a:p>
          <a:p>
            <a:pPr algn="l"/>
            <a:r>
              <a:rPr lang="fr-FR" sz="2000" dirty="0" smtClean="0">
                <a:solidFill>
                  <a:schemeClr val="tx1"/>
                </a:solidFill>
              </a:rPr>
              <a:t>■■ 32 GB </a:t>
            </a:r>
            <a:r>
              <a:rPr lang="fr-FR" sz="2000" dirty="0" err="1" smtClean="0">
                <a:solidFill>
                  <a:schemeClr val="tx1"/>
                </a:solidFill>
              </a:rPr>
              <a:t>available</a:t>
            </a:r>
            <a:r>
              <a:rPr lang="fr-FR" sz="2000" dirty="0" smtClean="0">
                <a:solidFill>
                  <a:schemeClr val="tx1"/>
                </a:solidFill>
              </a:rPr>
              <a:t> </a:t>
            </a:r>
            <a:r>
              <a:rPr lang="fr-FR" sz="2000" dirty="0" err="1" smtClean="0">
                <a:solidFill>
                  <a:schemeClr val="tx1"/>
                </a:solidFill>
              </a:rPr>
              <a:t>disk</a:t>
            </a:r>
            <a:r>
              <a:rPr lang="fr-FR" sz="2000" dirty="0" smtClean="0">
                <a:solidFill>
                  <a:schemeClr val="tx1"/>
                </a:solidFill>
              </a:rPr>
              <a:t> </a:t>
            </a:r>
            <a:r>
              <a:rPr lang="fr-FR" sz="2000" dirty="0" err="1" smtClean="0">
                <a:solidFill>
                  <a:schemeClr val="tx1"/>
                </a:solidFill>
              </a:rPr>
              <a:t>space</a:t>
            </a:r>
            <a:endParaRPr lang="fr-FR" sz="2000" dirty="0" smtClean="0">
              <a:solidFill>
                <a:schemeClr val="tx1"/>
              </a:solidFill>
            </a:endParaRPr>
          </a:p>
          <a:p>
            <a:pPr algn="l"/>
            <a:r>
              <a:rPr lang="en-US" sz="2000" dirty="0" smtClean="0">
                <a:solidFill>
                  <a:schemeClr val="tx1"/>
                </a:solidFill>
              </a:rPr>
              <a:t>■■ Super VGA (1024 x 768) or higher resolution monitor</a:t>
            </a:r>
          </a:p>
          <a:p>
            <a:pPr algn="l"/>
            <a:r>
              <a:rPr lang="en-US" sz="2000" dirty="0" smtClean="0">
                <a:solidFill>
                  <a:schemeClr val="tx1"/>
                </a:solidFill>
              </a:rPr>
              <a:t>■■ Keyboard and mouse (or other compatible pointing device)</a:t>
            </a:r>
          </a:p>
          <a:p>
            <a:pPr algn="l"/>
            <a:r>
              <a:rPr lang="en-US" sz="2000" dirty="0" smtClean="0">
                <a:solidFill>
                  <a:schemeClr val="tx1"/>
                </a:solidFill>
              </a:rPr>
              <a:t>■■ Internet access</a:t>
            </a: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pic>
        <p:nvPicPr>
          <p:cNvPr id="6" name="Picture 5" descr="1.3.jpg"/>
          <p:cNvPicPr>
            <a:picLocks noChangeAspect="1"/>
          </p:cNvPicPr>
          <p:nvPr/>
        </p:nvPicPr>
        <p:blipFill>
          <a:blip r:embed="rId3" cstate="print"/>
          <a:stretch>
            <a:fillRect/>
          </a:stretch>
        </p:blipFill>
        <p:spPr>
          <a:xfrm>
            <a:off x="1752600" y="4267200"/>
            <a:ext cx="5577840" cy="16306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en-US" sz="2000" u="sng" dirty="0" smtClean="0">
                <a:solidFill>
                  <a:schemeClr val="tx1"/>
                </a:solidFill>
              </a:rPr>
              <a:t>Objective 1.1: Install servers</a:t>
            </a:r>
          </a:p>
          <a:p>
            <a:pPr algn="l"/>
            <a:r>
              <a:rPr lang="en-US" sz="2000" b="1" dirty="0" smtClean="0">
                <a:solidFill>
                  <a:schemeClr val="tx1"/>
                </a:solidFill>
              </a:rPr>
              <a:t>Choosing installation options</a:t>
            </a:r>
          </a:p>
          <a:p>
            <a:pPr algn="l"/>
            <a:r>
              <a:rPr lang="en-US" sz="2000" dirty="0" smtClean="0">
                <a:solidFill>
                  <a:schemeClr val="tx1"/>
                </a:solidFill>
              </a:rPr>
              <a:t>Using Server Core</a:t>
            </a:r>
            <a:endParaRPr lang="en-US" sz="2000"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143000" y="2286000"/>
            <a:ext cx="6686550" cy="3576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en-US" sz="2000" u="sng" dirty="0" smtClean="0">
                <a:solidFill>
                  <a:schemeClr val="tx1"/>
                </a:solidFill>
              </a:rPr>
              <a:t>Objective 1.1: Install servers</a:t>
            </a:r>
          </a:p>
          <a:p>
            <a:pPr algn="l"/>
            <a:r>
              <a:rPr lang="en-US" sz="2000" b="1" dirty="0" smtClean="0">
                <a:solidFill>
                  <a:schemeClr val="tx1"/>
                </a:solidFill>
              </a:rPr>
              <a:t>Choosing installation options</a:t>
            </a:r>
          </a:p>
          <a:p>
            <a:pPr algn="l"/>
            <a:r>
              <a:rPr lang="en-US" sz="2000" dirty="0" smtClean="0">
                <a:solidFill>
                  <a:schemeClr val="tx1"/>
                </a:solidFill>
              </a:rPr>
              <a:t>SERVER CORE CAPABILITIES</a:t>
            </a:r>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pic>
        <p:nvPicPr>
          <p:cNvPr id="6" name="Picture 5" descr="1.4.jpg"/>
          <p:cNvPicPr>
            <a:picLocks noChangeAspect="1"/>
          </p:cNvPicPr>
          <p:nvPr/>
        </p:nvPicPr>
        <p:blipFill>
          <a:blip r:embed="rId3" cstate="print"/>
          <a:stretch>
            <a:fillRect/>
          </a:stretch>
        </p:blipFill>
        <p:spPr>
          <a:xfrm>
            <a:off x="1828800" y="2209800"/>
            <a:ext cx="5562600" cy="40309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en-US" sz="2000" u="sng" dirty="0" smtClean="0">
                <a:solidFill>
                  <a:schemeClr val="tx1"/>
                </a:solidFill>
              </a:rPr>
              <a:t>Objective 1.1: Install servers</a:t>
            </a:r>
          </a:p>
          <a:p>
            <a:pPr algn="l"/>
            <a:r>
              <a:rPr lang="en-US" sz="2000" b="1" dirty="0" smtClean="0">
                <a:solidFill>
                  <a:schemeClr val="tx1"/>
                </a:solidFill>
              </a:rPr>
              <a:t>Choosing installation options</a:t>
            </a:r>
          </a:p>
          <a:p>
            <a:pPr algn="l"/>
            <a:r>
              <a:rPr lang="en-US" sz="2000" dirty="0" smtClean="0">
                <a:solidFill>
                  <a:schemeClr val="tx1"/>
                </a:solidFill>
              </a:rPr>
              <a:t>Using Full GUI</a:t>
            </a:r>
            <a:endParaRPr lang="en-US" sz="2000"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pic>
        <p:nvPicPr>
          <p:cNvPr id="6" name="Picture 5" descr="windowsserver2012.jpg"/>
          <p:cNvPicPr>
            <a:picLocks noChangeAspect="1"/>
          </p:cNvPicPr>
          <p:nvPr/>
        </p:nvPicPr>
        <p:blipFill>
          <a:blip r:embed="rId3" cstate="print"/>
          <a:stretch>
            <a:fillRect/>
          </a:stretch>
        </p:blipFill>
        <p:spPr>
          <a:xfrm>
            <a:off x="1143000" y="2209800"/>
            <a:ext cx="6468534" cy="36385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pic>
        <p:nvPicPr>
          <p:cNvPr id="6" name="Picture 5" descr="Cheat Sheet.jpg"/>
          <p:cNvPicPr>
            <a:picLocks noChangeAspect="1"/>
          </p:cNvPicPr>
          <p:nvPr/>
        </p:nvPicPr>
        <p:blipFill>
          <a:blip r:embed="rId3" cstate="print"/>
          <a:stretch>
            <a:fillRect/>
          </a:stretch>
        </p:blipFill>
        <p:spPr>
          <a:xfrm>
            <a:off x="1295400" y="1524000"/>
            <a:ext cx="6596514" cy="3657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lnSpcReduction="10000"/>
          </a:bodyPr>
          <a:lstStyle/>
          <a:p>
            <a:pPr marL="514350" indent="-514350" algn="l"/>
            <a:r>
              <a:rPr lang="en-US" sz="2000" u="sng" dirty="0" smtClean="0">
                <a:solidFill>
                  <a:schemeClr val="tx1"/>
                </a:solidFill>
              </a:rPr>
              <a:t>Objective 1.1: Install servers</a:t>
            </a:r>
          </a:p>
          <a:p>
            <a:pPr algn="l"/>
            <a:r>
              <a:rPr lang="en-US" sz="2900" b="1" dirty="0" smtClean="0">
                <a:solidFill>
                  <a:schemeClr val="tx1"/>
                </a:solidFill>
              </a:rPr>
              <a:t>Upgrading server</a:t>
            </a:r>
          </a:p>
          <a:p>
            <a:pPr algn="l"/>
            <a:endParaRPr lang="en-US" sz="2900" dirty="0" smtClean="0">
              <a:solidFill>
                <a:schemeClr val="tx1"/>
              </a:solidFill>
            </a:endParaRPr>
          </a:p>
          <a:p>
            <a:pPr algn="l"/>
            <a:r>
              <a:rPr lang="en-US" sz="2900" b="1" dirty="0" smtClean="0">
                <a:solidFill>
                  <a:schemeClr val="tx1"/>
                </a:solidFill>
              </a:rPr>
              <a:t>Upgrade paths</a:t>
            </a:r>
          </a:p>
          <a:p>
            <a:pPr algn="l"/>
            <a:r>
              <a:rPr lang="en-US" sz="1800" dirty="0" smtClean="0">
                <a:solidFill>
                  <a:schemeClr val="tx1"/>
                </a:solidFill>
              </a:rPr>
              <a:t>If you have a 64-bit computer running Windows Server 2008 or Windows Server 2008 R2, you can upgrade it to Windows Server 2012 R2 as long as you use an appropriate operating system edition.</a:t>
            </a:r>
          </a:p>
          <a:p>
            <a:pPr algn="l"/>
            <a:endParaRPr lang="en-US" sz="2900" b="1" u="sng" dirty="0" smtClean="0">
              <a:solidFill>
                <a:schemeClr val="tx1"/>
              </a:solidFill>
            </a:endParaRPr>
          </a:p>
          <a:p>
            <a:pPr algn="l"/>
            <a:r>
              <a:rPr lang="en-US" sz="2200" b="1" dirty="0" smtClean="0">
                <a:solidFill>
                  <a:schemeClr val="tx1"/>
                </a:solidFill>
              </a:rPr>
              <a:t>Windows Server 2012 R2 </a:t>
            </a:r>
            <a:r>
              <a:rPr lang="en-US" sz="2200" b="1" dirty="0" smtClean="0">
                <a:solidFill>
                  <a:srgbClr val="FF0000"/>
                </a:solidFill>
              </a:rPr>
              <a:t>does not </a:t>
            </a:r>
            <a:r>
              <a:rPr lang="en-US" sz="2200" b="1" dirty="0" smtClean="0">
                <a:solidFill>
                  <a:schemeClr val="tx1"/>
                </a:solidFill>
              </a:rPr>
              <a:t>support the following:</a:t>
            </a:r>
          </a:p>
          <a:p>
            <a:pPr algn="l"/>
            <a:r>
              <a:rPr lang="en-US" sz="1800" dirty="0" smtClean="0">
                <a:solidFill>
                  <a:schemeClr val="tx1"/>
                </a:solidFill>
              </a:rPr>
              <a:t>■■ Upgrades from Windows Server versions prior to Windows Server 2008</a:t>
            </a:r>
          </a:p>
          <a:p>
            <a:pPr algn="l"/>
            <a:r>
              <a:rPr lang="en-US" sz="1800" dirty="0" smtClean="0">
                <a:solidFill>
                  <a:schemeClr val="tx1"/>
                </a:solidFill>
              </a:rPr>
              <a:t>■■ Upgrades from pre-RTM editions of Windows Server 2012 R2</a:t>
            </a:r>
          </a:p>
          <a:p>
            <a:pPr algn="l"/>
            <a:r>
              <a:rPr lang="en-US" sz="1800" dirty="0" smtClean="0">
                <a:solidFill>
                  <a:schemeClr val="tx1"/>
                </a:solidFill>
              </a:rPr>
              <a:t>■■ Upgrades from Windows workstation operating systems</a:t>
            </a:r>
          </a:p>
          <a:p>
            <a:pPr algn="l"/>
            <a:r>
              <a:rPr lang="en-US" sz="1800" dirty="0" smtClean="0">
                <a:solidFill>
                  <a:schemeClr val="tx1"/>
                </a:solidFill>
              </a:rPr>
              <a:t>■■ Cross-platform upgrades, such as 32-bit Windows Server 2008 to 64-bit Windows Server 2012 R2</a:t>
            </a:r>
          </a:p>
          <a:p>
            <a:pPr algn="l"/>
            <a:r>
              <a:rPr lang="en-US" sz="1800" dirty="0" smtClean="0">
                <a:solidFill>
                  <a:schemeClr val="tx1"/>
                </a:solidFill>
              </a:rPr>
              <a:t>■■ Upgrades from any Itanium edition</a:t>
            </a:r>
          </a:p>
          <a:p>
            <a:pPr algn="l"/>
            <a:r>
              <a:rPr lang="en-US" sz="1800" dirty="0" smtClean="0">
                <a:solidFill>
                  <a:schemeClr val="tx1"/>
                </a:solidFill>
              </a:rPr>
              <a:t>■■ Cross-language upgrades, such as from Windows Server 2008, U.S. English to Windows</a:t>
            </a:r>
          </a:p>
          <a:p>
            <a:pPr algn="l"/>
            <a:r>
              <a:rPr lang="en-US" sz="1800" dirty="0" smtClean="0">
                <a:solidFill>
                  <a:schemeClr val="tx1"/>
                </a:solidFill>
              </a:rPr>
              <a:t>Server 2012 R2, French</a:t>
            </a:r>
            <a:endParaRPr lang="en-US" sz="1800"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457200" y="1628774"/>
            <a:ext cx="8147050" cy="4924425"/>
          </a:xfrm>
        </p:spPr>
        <p:txBody>
          <a:bodyPr>
            <a:normAutofit/>
          </a:bodyPr>
          <a:lstStyle/>
          <a:p>
            <a:pPr algn="l"/>
            <a:r>
              <a:rPr lang="da-DK" sz="2200" b="1" u="sng" dirty="0" smtClean="0">
                <a:solidFill>
                  <a:schemeClr val="tx1"/>
                </a:solidFill>
              </a:rPr>
              <a:t>Anders Dahl Valgreen</a:t>
            </a:r>
            <a:r>
              <a:rPr lang="da-DK" sz="2200" b="1" u="sng" dirty="0" smtClean="0">
                <a:solidFill>
                  <a:schemeClr val="tx1"/>
                </a:solidFill>
              </a:rPr>
              <a:t/>
            </a:r>
            <a:br>
              <a:rPr lang="da-DK" sz="2200" b="1" u="sng" dirty="0" smtClean="0">
                <a:solidFill>
                  <a:schemeClr val="tx1"/>
                </a:solidFill>
              </a:rPr>
            </a:br>
            <a:r>
              <a:rPr lang="da-DK" sz="2200" i="1" dirty="0" smtClean="0">
                <a:solidFill>
                  <a:schemeClr val="tx1"/>
                </a:solidFill>
              </a:rPr>
              <a:t>Data </a:t>
            </a:r>
            <a:r>
              <a:rPr lang="da-DK" sz="2200" i="1" dirty="0" err="1" smtClean="0">
                <a:solidFill>
                  <a:schemeClr val="tx1"/>
                </a:solidFill>
              </a:rPr>
              <a:t>technician</a:t>
            </a:r>
            <a:r>
              <a:rPr lang="da-DK" sz="2200" i="1" dirty="0" smtClean="0">
                <a:solidFill>
                  <a:schemeClr val="tx1"/>
                </a:solidFill>
              </a:rPr>
              <a:t> in Royal Danish </a:t>
            </a:r>
            <a:r>
              <a:rPr lang="da-DK" sz="2200" i="1" dirty="0" err="1" smtClean="0">
                <a:solidFill>
                  <a:schemeClr val="tx1"/>
                </a:solidFill>
              </a:rPr>
              <a:t>Airforce</a:t>
            </a:r>
            <a:endParaRPr lang="da-DK" sz="2200" i="1" dirty="0" smtClean="0">
              <a:solidFill>
                <a:schemeClr val="tx1"/>
              </a:solidFill>
            </a:endParaRPr>
          </a:p>
          <a:p>
            <a:pPr algn="l"/>
            <a:r>
              <a:rPr lang="da-DK" sz="2200" i="1" dirty="0" smtClean="0">
                <a:solidFill>
                  <a:schemeClr val="tx1"/>
                </a:solidFill>
              </a:rPr>
              <a:t>IT Teacher at </a:t>
            </a:r>
            <a:r>
              <a:rPr lang="da-DK" sz="2200" i="1" dirty="0" err="1" smtClean="0">
                <a:solidFill>
                  <a:schemeClr val="tx1"/>
                </a:solidFill>
              </a:rPr>
              <a:t>Mercantec</a:t>
            </a:r>
            <a:endParaRPr lang="da-DK" sz="2200" i="1" dirty="0" smtClean="0">
              <a:solidFill>
                <a:schemeClr val="tx1"/>
              </a:solidFill>
            </a:endParaRPr>
          </a:p>
          <a:p>
            <a:pPr algn="l"/>
            <a:r>
              <a:rPr lang="da-DK" sz="2200" i="1" dirty="0" smtClean="0">
                <a:solidFill>
                  <a:schemeClr val="tx1"/>
                </a:solidFill>
              </a:rPr>
              <a:t>Systems administrator at Technical College, Skjern, Denmark</a:t>
            </a:r>
          </a:p>
          <a:p>
            <a:pPr algn="l"/>
            <a:r>
              <a:rPr lang="da-DK" sz="2200" i="1" dirty="0" smtClean="0">
                <a:solidFill>
                  <a:schemeClr val="tx1"/>
                </a:solidFill>
              </a:rPr>
              <a:t>IT Teacher at </a:t>
            </a:r>
            <a:r>
              <a:rPr lang="da-DK" sz="2200" i="1" dirty="0" err="1" smtClean="0">
                <a:solidFill>
                  <a:schemeClr val="tx1"/>
                </a:solidFill>
              </a:rPr>
              <a:t>Mercantec</a:t>
            </a:r>
            <a:endParaRPr lang="da-DK" sz="2200" i="1" dirty="0" smtClean="0">
              <a:solidFill>
                <a:schemeClr val="tx1"/>
              </a:solidFill>
            </a:endParaRPr>
          </a:p>
          <a:p>
            <a:pPr algn="l"/>
            <a:endParaRPr lang="da-DK" sz="2200" b="1" i="1" u="sng" dirty="0" smtClean="0">
              <a:solidFill>
                <a:schemeClr val="tx1"/>
              </a:solidFill>
            </a:endParaRPr>
          </a:p>
          <a:p>
            <a:pPr algn="l"/>
            <a:r>
              <a:rPr lang="da-DK" sz="2200" b="1" i="1" u="sng" dirty="0" smtClean="0">
                <a:solidFill>
                  <a:schemeClr val="tx1"/>
                </a:solidFill>
              </a:rPr>
              <a:t>Core </a:t>
            </a:r>
            <a:r>
              <a:rPr lang="da-DK" sz="2200" b="1" i="1" u="sng" dirty="0" smtClean="0">
                <a:solidFill>
                  <a:schemeClr val="tx1"/>
                </a:solidFill>
              </a:rPr>
              <a:t>skills:</a:t>
            </a:r>
          </a:p>
          <a:p>
            <a:pPr algn="l">
              <a:buFont typeface="Wingdings" pitchFamily="2" charset="2"/>
              <a:buChar char="q"/>
            </a:pPr>
            <a:r>
              <a:rPr lang="da-DK" sz="2200" dirty="0" smtClean="0">
                <a:solidFill>
                  <a:schemeClr val="tx1"/>
                </a:solidFill>
              </a:rPr>
              <a:t>Network</a:t>
            </a:r>
            <a:endParaRPr lang="da-DK" sz="2200" dirty="0" smtClean="0">
              <a:solidFill>
                <a:schemeClr val="tx1"/>
              </a:solidFill>
            </a:endParaRPr>
          </a:p>
          <a:p>
            <a:pPr algn="l">
              <a:buFont typeface="Wingdings" pitchFamily="2" charset="2"/>
              <a:buChar char="q"/>
            </a:pPr>
            <a:r>
              <a:rPr lang="da-DK" sz="2200" dirty="0" smtClean="0">
                <a:solidFill>
                  <a:schemeClr val="tx1"/>
                </a:solidFill>
              </a:rPr>
              <a:t>Server, Unix and Windows</a:t>
            </a:r>
            <a:endParaRPr lang="da-DK" sz="2200" dirty="0" smtClean="0">
              <a:solidFill>
                <a:schemeClr val="tx1"/>
              </a:solidFill>
            </a:endParaRPr>
          </a:p>
          <a:p>
            <a:pPr algn="l">
              <a:buFont typeface="Wingdings" pitchFamily="2" charset="2"/>
              <a:buChar char="q"/>
            </a:pPr>
            <a:r>
              <a:rPr lang="da-DK" sz="2200" dirty="0" err="1" smtClean="0">
                <a:solidFill>
                  <a:schemeClr val="tx1"/>
                </a:solidFill>
              </a:rPr>
              <a:t>Faultfinding</a:t>
            </a:r>
            <a:endParaRPr lang="da-DK" sz="2200" dirty="0" smtClean="0">
              <a:solidFill>
                <a:schemeClr val="tx1"/>
              </a:solidFill>
            </a:endParaRPr>
          </a:p>
          <a:p>
            <a:pPr algn="l">
              <a:buFont typeface="Wingdings" pitchFamily="2" charset="2"/>
              <a:buChar char="q"/>
            </a:pPr>
            <a:r>
              <a:rPr lang="da-DK" sz="2200" dirty="0" err="1" smtClean="0">
                <a:solidFill>
                  <a:schemeClr val="tx1"/>
                </a:solidFill>
              </a:rPr>
              <a:t>Documentation</a:t>
            </a:r>
            <a:endParaRPr lang="da-DK" sz="2200" dirty="0" smtClean="0">
              <a:solidFill>
                <a:schemeClr val="tx1"/>
              </a:solidFill>
            </a:endParaRPr>
          </a:p>
          <a:p>
            <a:pPr algn="l">
              <a:buFont typeface="Wingdings" pitchFamily="2" charset="2"/>
              <a:buChar char="q"/>
            </a:pPr>
            <a:r>
              <a:rPr lang="da-DK" sz="2200" dirty="0" smtClean="0">
                <a:solidFill>
                  <a:schemeClr val="tx1"/>
                </a:solidFill>
              </a:rPr>
              <a:t>Project </a:t>
            </a:r>
            <a:r>
              <a:rPr lang="da-DK" sz="2200" dirty="0" smtClean="0">
                <a:solidFill>
                  <a:schemeClr val="tx1"/>
                </a:solidFill>
              </a:rPr>
              <a:t>Management</a:t>
            </a:r>
          </a:p>
        </p:txBody>
      </p:sp>
      <p:sp>
        <p:nvSpPr>
          <p:cNvPr id="2052" name="Text Box 4"/>
          <p:cNvSpPr txBox="1">
            <a:spLocks noChangeArrowheads="1"/>
          </p:cNvSpPr>
          <p:nvPr/>
        </p:nvSpPr>
        <p:spPr bwMode="auto">
          <a:xfrm>
            <a:off x="3814763" y="0"/>
            <a:ext cx="5329237" cy="457200"/>
          </a:xfrm>
          <a:prstGeom prst="rect">
            <a:avLst/>
          </a:prstGeom>
          <a:noFill/>
          <a:ln w="9525">
            <a:noFill/>
            <a:miter lim="800000"/>
            <a:headEnd/>
            <a:tailEnd/>
          </a:ln>
        </p:spPr>
        <p:txBody>
          <a:bodyPr>
            <a:spAutoFit/>
          </a:bodyPr>
          <a:lstStyle/>
          <a:p>
            <a:pPr>
              <a:spcBef>
                <a:spcPct val="50000"/>
              </a:spcBef>
            </a:pPr>
            <a:endParaRPr lang="da-DK"/>
          </a:p>
        </p:txBody>
      </p:sp>
      <p:pic>
        <p:nvPicPr>
          <p:cNvPr id="7" name="Picture 6" descr="hot-logo.png"/>
          <p:cNvPicPr>
            <a:picLocks noChangeAspect="1"/>
          </p:cNvPicPr>
          <p:nvPr/>
        </p:nvPicPr>
        <p:blipFill>
          <a:blip r:embed="rId2" cstate="print"/>
          <a:stretch>
            <a:fillRect/>
          </a:stretch>
        </p:blipFill>
        <p:spPr>
          <a:xfrm>
            <a:off x="5917532" y="3124200"/>
            <a:ext cx="1417721" cy="533400"/>
          </a:xfrm>
          <a:prstGeom prst="rect">
            <a:avLst/>
          </a:prstGeom>
        </p:spPr>
      </p:pic>
      <p:sp>
        <p:nvSpPr>
          <p:cNvPr id="6" name="Title 1"/>
          <p:cNvSpPr>
            <a:spLocks noGrp="1"/>
          </p:cNvSpPr>
          <p:nvPr>
            <p:ph type="ctrTitle"/>
          </p:nvPr>
        </p:nvSpPr>
        <p:spPr>
          <a:xfrm>
            <a:off x="762000" y="381000"/>
            <a:ext cx="7086600" cy="685799"/>
          </a:xfrm>
        </p:spPr>
        <p:txBody>
          <a:bodyPr>
            <a:normAutofit fontScale="90000"/>
          </a:bodyPr>
          <a:lstStyle/>
          <a:p>
            <a:r>
              <a:rPr lang="da-DK" b="1" u="sng" dirty="0" smtClean="0"/>
              <a:t/>
            </a:r>
            <a:br>
              <a:rPr lang="da-DK" b="1" u="sng" dirty="0" smtClean="0"/>
            </a:br>
            <a:r>
              <a:rPr lang="da-DK" b="1" u="sng" dirty="0" smtClean="0"/>
              <a:t>Teacher – </a:t>
            </a:r>
            <a:r>
              <a:rPr lang="da-DK" b="1" u="sng" dirty="0" err="1" smtClean="0"/>
              <a:t>first</a:t>
            </a:r>
            <a:r>
              <a:rPr lang="da-DK" b="1" u="sng" dirty="0" smtClean="0"/>
              <a:t> part</a:t>
            </a:r>
            <a:r>
              <a:rPr lang="da-DK" b="1" u="sng" dirty="0" smtClean="0"/>
              <a:t/>
            </a:r>
            <a:br>
              <a:rPr lang="da-DK" b="1" u="sng"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000" u="sng" dirty="0" smtClean="0">
                <a:solidFill>
                  <a:schemeClr val="tx1"/>
                </a:solidFill>
              </a:rPr>
              <a:t>Objective 1.1: Install servers</a:t>
            </a:r>
          </a:p>
          <a:p>
            <a:pPr algn="l"/>
            <a:r>
              <a:rPr lang="en-US" sz="2900" b="1" dirty="0" smtClean="0">
                <a:solidFill>
                  <a:schemeClr val="tx1"/>
                </a:solidFill>
              </a:rPr>
              <a:t>Upgrading server</a:t>
            </a:r>
          </a:p>
          <a:p>
            <a:pPr marL="342900" indent="-342900" algn="l">
              <a:buFont typeface="+mj-lt"/>
              <a:buAutoNum type="arabicPeriod"/>
            </a:pPr>
            <a:endParaRPr lang="en-US" sz="1700" dirty="0" smtClean="0">
              <a:solidFill>
                <a:schemeClr val="tx1"/>
              </a:solidFill>
            </a:endParaRPr>
          </a:p>
          <a:p>
            <a:pPr marL="342900" indent="-342900" algn="l">
              <a:buFont typeface="+mj-lt"/>
              <a:buAutoNum type="arabicPeriod"/>
            </a:pPr>
            <a:r>
              <a:rPr lang="en-US" sz="1700" b="1" dirty="0" smtClean="0">
                <a:solidFill>
                  <a:schemeClr val="tx1"/>
                </a:solidFill>
              </a:rPr>
              <a:t>Check hardware compatibility</a:t>
            </a:r>
          </a:p>
          <a:p>
            <a:pPr marL="342900" indent="-342900" algn="l">
              <a:buFont typeface="+mj-lt"/>
              <a:buAutoNum type="arabicPeriod"/>
            </a:pPr>
            <a:r>
              <a:rPr lang="en-US" sz="1700" b="1" dirty="0" smtClean="0">
                <a:solidFill>
                  <a:schemeClr val="tx1"/>
                </a:solidFill>
              </a:rPr>
              <a:t>Check disk space</a:t>
            </a:r>
          </a:p>
          <a:p>
            <a:pPr marL="342900" indent="-342900" algn="l">
              <a:buFont typeface="+mj-lt"/>
              <a:buAutoNum type="arabicPeriod"/>
            </a:pPr>
            <a:r>
              <a:rPr lang="en-US" sz="1700" b="1" dirty="0" smtClean="0">
                <a:solidFill>
                  <a:schemeClr val="tx1"/>
                </a:solidFill>
              </a:rPr>
              <a:t>Confirm that software is signed</a:t>
            </a:r>
          </a:p>
          <a:p>
            <a:pPr marL="342900" indent="-342900" algn="l">
              <a:buFont typeface="+mj-lt"/>
              <a:buAutoNum type="arabicPeriod"/>
            </a:pPr>
            <a:r>
              <a:rPr lang="en-US" sz="1700" b="1" dirty="0" smtClean="0">
                <a:solidFill>
                  <a:schemeClr val="tx1"/>
                </a:solidFill>
              </a:rPr>
              <a:t>Save mass storage drivers on removable media</a:t>
            </a:r>
          </a:p>
          <a:p>
            <a:pPr marL="342900" indent="-342900" algn="l">
              <a:buFont typeface="+mj-lt"/>
              <a:buAutoNum type="arabicPeriod"/>
            </a:pPr>
            <a:r>
              <a:rPr lang="en-US" sz="1700" b="1" dirty="0" smtClean="0">
                <a:solidFill>
                  <a:schemeClr val="tx1"/>
                </a:solidFill>
              </a:rPr>
              <a:t>Check application compatibility</a:t>
            </a:r>
          </a:p>
          <a:p>
            <a:pPr marL="342900" indent="-342900" algn="l">
              <a:buFont typeface="+mj-lt"/>
              <a:buAutoNum type="arabicPeriod"/>
            </a:pPr>
            <a:r>
              <a:rPr lang="en-US" sz="1700" b="1" dirty="0" smtClean="0">
                <a:solidFill>
                  <a:schemeClr val="tx1"/>
                </a:solidFill>
              </a:rPr>
              <a:t>Ensure computer functionality</a:t>
            </a:r>
          </a:p>
          <a:p>
            <a:pPr marL="342900" indent="-342900" algn="l">
              <a:buFont typeface="+mj-lt"/>
              <a:buAutoNum type="arabicPeriod"/>
            </a:pPr>
            <a:r>
              <a:rPr lang="en-US" sz="1700" b="1" dirty="0" smtClean="0">
                <a:solidFill>
                  <a:schemeClr val="tx1"/>
                </a:solidFill>
              </a:rPr>
              <a:t>Perform a full backup</a:t>
            </a:r>
          </a:p>
          <a:p>
            <a:pPr marL="342900" indent="-342900" algn="l">
              <a:buFont typeface="+mj-lt"/>
              <a:buAutoNum type="arabicPeriod"/>
            </a:pPr>
            <a:r>
              <a:rPr lang="en-US" sz="1700" b="1" dirty="0" smtClean="0">
                <a:solidFill>
                  <a:schemeClr val="tx1"/>
                </a:solidFill>
              </a:rPr>
              <a:t>Disable virus protection software</a:t>
            </a:r>
          </a:p>
          <a:p>
            <a:pPr marL="342900" indent="-342900" algn="l">
              <a:buFont typeface="+mj-lt"/>
              <a:buAutoNum type="arabicPeriod"/>
            </a:pPr>
            <a:r>
              <a:rPr lang="en-US" sz="1700" b="1" dirty="0" smtClean="0">
                <a:solidFill>
                  <a:schemeClr val="tx1"/>
                </a:solidFill>
              </a:rPr>
              <a:t>Disconnect the UPS device</a:t>
            </a:r>
          </a:p>
          <a:p>
            <a:pPr marL="342900" indent="-342900" algn="l">
              <a:buFont typeface="+mj-lt"/>
              <a:buAutoNum type="arabicPeriod"/>
            </a:pPr>
            <a:r>
              <a:rPr lang="en-US" sz="1700" b="1" dirty="0" smtClean="0">
                <a:solidFill>
                  <a:schemeClr val="tx1"/>
                </a:solidFill>
              </a:rPr>
              <a:t>Purchase the correct Windows Server 2012 R2 edition</a:t>
            </a:r>
            <a:endParaRPr lang="en-US" sz="1700" b="1" u="sng" dirty="0" smtClean="0">
              <a:solidFill>
                <a:schemeClr val="tx1"/>
              </a:solidFill>
            </a:endParaRPr>
          </a:p>
          <a:p>
            <a:pPr marL="514350" indent="-514350" algn="l"/>
            <a:endParaRPr lang="da-DK" b="1" u="sng"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fontScale="47500" lnSpcReduction="20000"/>
          </a:bodyPr>
          <a:lstStyle/>
          <a:p>
            <a:pPr marL="514350" indent="-514350" algn="l"/>
            <a:r>
              <a:rPr lang="en-US" sz="4200" u="sng" dirty="0" smtClean="0">
                <a:solidFill>
                  <a:schemeClr val="tx1"/>
                </a:solidFill>
              </a:rPr>
              <a:t>Objective 1.1: Install servers</a:t>
            </a:r>
          </a:p>
          <a:p>
            <a:pPr algn="l"/>
            <a:r>
              <a:rPr lang="en-US" sz="4200" b="1" dirty="0" smtClean="0">
                <a:solidFill>
                  <a:schemeClr val="tx1"/>
                </a:solidFill>
              </a:rPr>
              <a:t>Migrating roles</a:t>
            </a:r>
            <a:endParaRPr lang="en-US" sz="1900" dirty="0" smtClean="0">
              <a:solidFill>
                <a:schemeClr val="tx1"/>
              </a:solidFill>
            </a:endParaRPr>
          </a:p>
          <a:p>
            <a:pPr algn="l"/>
            <a:r>
              <a:rPr lang="en-US" dirty="0" smtClean="0">
                <a:solidFill>
                  <a:schemeClr val="tx1"/>
                </a:solidFill>
              </a:rPr>
              <a:t>Unlike an in-place upgrade, a migration copies vital information from an existing server to a clean Windows Server 2012 R2 installation.</a:t>
            </a:r>
          </a:p>
          <a:p>
            <a:pPr algn="l"/>
            <a:endParaRPr lang="en-US" dirty="0" smtClean="0">
              <a:solidFill>
                <a:schemeClr val="tx1"/>
              </a:solidFill>
            </a:endParaRPr>
          </a:p>
          <a:p>
            <a:pPr algn="l"/>
            <a:r>
              <a:rPr lang="en-US" dirty="0" smtClean="0">
                <a:solidFill>
                  <a:schemeClr val="tx1"/>
                </a:solidFill>
              </a:rPr>
              <a:t>By using the </a:t>
            </a:r>
            <a:r>
              <a:rPr lang="en-US" b="1" dirty="0" smtClean="0">
                <a:solidFill>
                  <a:schemeClr val="tx1"/>
                </a:solidFill>
              </a:rPr>
              <a:t>Windows Server Migration Tools and migration guides</a:t>
            </a:r>
            <a:r>
              <a:rPr lang="en-US" dirty="0" smtClean="0">
                <a:solidFill>
                  <a:schemeClr val="tx1"/>
                </a:solidFill>
              </a:rPr>
              <a:t> supplied with Windows</a:t>
            </a:r>
          </a:p>
          <a:p>
            <a:pPr algn="l"/>
            <a:r>
              <a:rPr lang="en-US" dirty="0" smtClean="0">
                <a:solidFill>
                  <a:schemeClr val="tx1"/>
                </a:solidFill>
              </a:rPr>
              <a:t>Server 2012 R2, you can migrate data between servers under any of the following conditions:</a:t>
            </a:r>
          </a:p>
          <a:p>
            <a:pPr algn="l"/>
            <a:endParaRPr lang="en-US" dirty="0" smtClean="0">
              <a:solidFill>
                <a:schemeClr val="tx1"/>
              </a:solidFill>
            </a:endParaRPr>
          </a:p>
          <a:p>
            <a:pPr algn="l"/>
            <a:r>
              <a:rPr lang="en-US" dirty="0" smtClean="0">
                <a:solidFill>
                  <a:schemeClr val="tx1"/>
                </a:solidFill>
              </a:rPr>
              <a:t>■■ Between versions </a:t>
            </a:r>
          </a:p>
          <a:p>
            <a:pPr algn="l"/>
            <a:r>
              <a:rPr lang="en-US" dirty="0" smtClean="0">
                <a:solidFill>
                  <a:schemeClr val="tx1"/>
                </a:solidFill>
              </a:rPr>
              <a:t>You can migrate data from any Windows Server version from Windows Server 2003 SP2 to Windows Server 2012 R2. This includes migrations from one server running Windows Server 2012 R2 to another.</a:t>
            </a:r>
          </a:p>
          <a:p>
            <a:pPr algn="l"/>
            <a:endParaRPr lang="en-US" dirty="0" smtClean="0">
              <a:solidFill>
                <a:schemeClr val="tx1"/>
              </a:solidFill>
            </a:endParaRPr>
          </a:p>
          <a:p>
            <a:pPr algn="l"/>
            <a:r>
              <a:rPr lang="en-US" dirty="0" smtClean="0">
                <a:solidFill>
                  <a:schemeClr val="tx1"/>
                </a:solidFill>
              </a:rPr>
              <a:t>■■ Between platforms </a:t>
            </a:r>
          </a:p>
          <a:p>
            <a:pPr algn="l"/>
            <a:r>
              <a:rPr lang="en-US" dirty="0" smtClean="0">
                <a:solidFill>
                  <a:schemeClr val="tx1"/>
                </a:solidFill>
              </a:rPr>
              <a:t>You can migrate data from a 32-bit or 64-bit server to a 64-bit server running Windows Server 2012 R2.</a:t>
            </a:r>
          </a:p>
          <a:p>
            <a:pPr algn="l"/>
            <a:endParaRPr lang="en-US" dirty="0" smtClean="0">
              <a:solidFill>
                <a:schemeClr val="tx1"/>
              </a:solidFill>
            </a:endParaRPr>
          </a:p>
          <a:p>
            <a:pPr algn="l"/>
            <a:r>
              <a:rPr lang="en-US" dirty="0" smtClean="0">
                <a:solidFill>
                  <a:schemeClr val="tx1"/>
                </a:solidFill>
              </a:rPr>
              <a:t>■■ Between editions </a:t>
            </a:r>
          </a:p>
          <a:p>
            <a:pPr algn="l"/>
            <a:r>
              <a:rPr lang="en-US" dirty="0" smtClean="0">
                <a:solidFill>
                  <a:schemeClr val="tx1"/>
                </a:solidFill>
              </a:rPr>
              <a:t>You can migrate data between servers running different </a:t>
            </a:r>
            <a:r>
              <a:rPr lang="en-US" dirty="0" err="1" smtClean="0">
                <a:solidFill>
                  <a:schemeClr val="tx1"/>
                </a:solidFill>
              </a:rPr>
              <a:t>WindowsServer</a:t>
            </a:r>
            <a:r>
              <a:rPr lang="en-US" dirty="0" smtClean="0">
                <a:solidFill>
                  <a:schemeClr val="tx1"/>
                </a:solidFill>
              </a:rPr>
              <a:t> editions.</a:t>
            </a:r>
          </a:p>
          <a:p>
            <a:pPr algn="l"/>
            <a:endParaRPr lang="en-US" dirty="0" smtClean="0">
              <a:solidFill>
                <a:schemeClr val="tx1"/>
              </a:solidFill>
            </a:endParaRPr>
          </a:p>
          <a:p>
            <a:pPr algn="l"/>
            <a:r>
              <a:rPr lang="en-US" dirty="0" smtClean="0">
                <a:solidFill>
                  <a:schemeClr val="tx1"/>
                </a:solidFill>
              </a:rPr>
              <a:t>■■ Between physical and virtual instances You can migrate data from a physical</a:t>
            </a:r>
          </a:p>
          <a:p>
            <a:pPr algn="l"/>
            <a:r>
              <a:rPr lang="en-US" dirty="0" smtClean="0">
                <a:solidFill>
                  <a:schemeClr val="tx1"/>
                </a:solidFill>
              </a:rPr>
              <a:t>server to a virtual one, or the reverse.</a:t>
            </a:r>
          </a:p>
          <a:p>
            <a:pPr algn="l"/>
            <a:endParaRPr lang="en-US" dirty="0" smtClean="0">
              <a:solidFill>
                <a:schemeClr val="tx1"/>
              </a:solidFill>
            </a:endParaRPr>
          </a:p>
          <a:p>
            <a:pPr algn="l"/>
            <a:r>
              <a:rPr lang="en-US" dirty="0" smtClean="0">
                <a:solidFill>
                  <a:schemeClr val="tx1"/>
                </a:solidFill>
              </a:rPr>
              <a:t>■■ Between installation options </a:t>
            </a:r>
          </a:p>
          <a:p>
            <a:pPr algn="l"/>
            <a:r>
              <a:rPr lang="en-US" dirty="0" smtClean="0">
                <a:solidFill>
                  <a:schemeClr val="tx1"/>
                </a:solidFill>
              </a:rPr>
              <a:t>You can migrate data from one server to another, even when one server is using the Server Core installation option and the other is using the Server with a GUI option.</a:t>
            </a:r>
            <a:endParaRPr lang="da-DK"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r>
              <a:rPr lang="en-US" sz="4400" dirty="0" smtClean="0">
                <a:solidFill>
                  <a:schemeClr val="tx1"/>
                </a:solidFill>
              </a:rPr>
              <a:t>Break</a:t>
            </a:r>
          </a:p>
          <a:p>
            <a:pPr marL="514350" indent="-514350"/>
            <a:endParaRPr lang="da-DK" sz="4400" dirty="0" smtClean="0">
              <a:solidFill>
                <a:schemeClr val="tx1"/>
              </a:solidFill>
            </a:endParaRPr>
          </a:p>
          <a:p>
            <a:pPr marL="514350" indent="-514350"/>
            <a:endParaRPr lang="da-DK" sz="4400" dirty="0" smtClean="0">
              <a:solidFill>
                <a:schemeClr val="tx1"/>
              </a:solidFill>
            </a:endParaRPr>
          </a:p>
          <a:p>
            <a:pPr marL="514350" indent="-514350"/>
            <a:endParaRPr lang="da-DK" sz="3600" dirty="0" smtClean="0">
              <a:solidFill>
                <a:schemeClr val="tx1"/>
              </a:solidFill>
            </a:endParaRPr>
          </a:p>
        </p:txBody>
      </p:sp>
      <p:pic>
        <p:nvPicPr>
          <p:cNvPr id="6" name="Picture 5" descr="icons-390.jpg"/>
          <p:cNvPicPr>
            <a:picLocks noChangeAspect="1"/>
          </p:cNvPicPr>
          <p:nvPr/>
        </p:nvPicPr>
        <p:blipFill>
          <a:blip r:embed="rId3" cstate="print"/>
          <a:stretch>
            <a:fillRect/>
          </a:stretch>
        </p:blipFill>
        <p:spPr>
          <a:xfrm>
            <a:off x="1905000" y="1752600"/>
            <a:ext cx="5410200" cy="3606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 Configure Server Core</a:t>
            </a:r>
          </a:p>
          <a:p>
            <a:pPr algn="l"/>
            <a:r>
              <a:rPr lang="en-US" sz="1800" dirty="0" smtClean="0">
                <a:solidFill>
                  <a:schemeClr val="tx1"/>
                </a:solidFill>
              </a:rPr>
              <a:t>■■ Delegate administration</a:t>
            </a:r>
          </a:p>
          <a:p>
            <a:pPr algn="l"/>
            <a:r>
              <a:rPr lang="en-US" sz="1800" dirty="0" smtClean="0">
                <a:solidFill>
                  <a:schemeClr val="tx1"/>
                </a:solidFill>
              </a:rPr>
              <a:t>■■ Add and remove features in offline images</a:t>
            </a:r>
          </a:p>
          <a:p>
            <a:pPr algn="l"/>
            <a:r>
              <a:rPr lang="en-US" sz="1800" dirty="0" smtClean="0">
                <a:solidFill>
                  <a:schemeClr val="tx1"/>
                </a:solidFill>
              </a:rPr>
              <a:t>■■ Deploy roles on remote servers</a:t>
            </a:r>
          </a:p>
          <a:p>
            <a:pPr algn="l"/>
            <a:r>
              <a:rPr lang="en-US" sz="1800" dirty="0" smtClean="0">
                <a:solidFill>
                  <a:schemeClr val="tx1"/>
                </a:solidFill>
              </a:rPr>
              <a:t>■■ Convert Server Core to and from full GUI</a:t>
            </a:r>
          </a:p>
          <a:p>
            <a:pPr algn="l"/>
            <a:r>
              <a:rPr lang="en-US" sz="1800" dirty="0" smtClean="0">
                <a:solidFill>
                  <a:schemeClr val="tx1"/>
                </a:solidFill>
              </a:rPr>
              <a:t>■■ Configure services</a:t>
            </a:r>
          </a:p>
          <a:p>
            <a:pPr algn="l"/>
            <a:r>
              <a:rPr lang="en-US" sz="1800" dirty="0" smtClean="0">
                <a:solidFill>
                  <a:schemeClr val="tx1"/>
                </a:solidFill>
              </a:rPr>
              <a:t>■■ Configure NIC teaming</a:t>
            </a:r>
          </a:p>
          <a:p>
            <a:pPr algn="l"/>
            <a:r>
              <a:rPr lang="en-US" sz="1800" dirty="0" smtClean="0">
                <a:solidFill>
                  <a:schemeClr val="tx1"/>
                </a:solidFill>
              </a:rPr>
              <a:t>■■ Install and configure Windows </a:t>
            </a:r>
            <a:r>
              <a:rPr lang="en-US" sz="1800" dirty="0" err="1" smtClean="0">
                <a:solidFill>
                  <a:schemeClr val="tx1"/>
                </a:solidFill>
              </a:rPr>
              <a:t>PowerShell</a:t>
            </a:r>
            <a:r>
              <a:rPr lang="en-US" sz="1800" dirty="0" smtClean="0">
                <a:solidFill>
                  <a:schemeClr val="tx1"/>
                </a:solidFill>
              </a:rPr>
              <a:t> Desired State Configuration (DSC)</a:t>
            </a:r>
            <a:endParaRPr lang="da-DK" sz="1800" dirty="0"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 Converting between GUI and Server Core</a:t>
            </a:r>
          </a:p>
          <a:p>
            <a:pPr algn="l"/>
            <a:endParaRPr lang="en-US" sz="1800"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600200" y="1600200"/>
            <a:ext cx="6128254" cy="4343400"/>
          </a:xfrm>
          <a:prstGeom prst="rect">
            <a:avLst/>
          </a:prstGeom>
          <a:noFill/>
          <a:ln w="9525">
            <a:noFill/>
            <a:miter lim="800000"/>
            <a:headEnd/>
            <a:tailEnd/>
          </a:ln>
        </p:spPr>
      </p:pic>
      <p:sp>
        <p:nvSpPr>
          <p:cNvPr id="6" name="Rectangle 5"/>
          <p:cNvSpPr/>
          <p:nvPr/>
        </p:nvSpPr>
        <p:spPr>
          <a:xfrm>
            <a:off x="304800" y="6172200"/>
            <a:ext cx="8839200" cy="369332"/>
          </a:xfrm>
          <a:prstGeom prst="rect">
            <a:avLst/>
          </a:prstGeom>
        </p:spPr>
        <p:txBody>
          <a:bodyPr wrap="square">
            <a:spAutoFit/>
          </a:bodyPr>
          <a:lstStyle/>
          <a:p>
            <a:pPr algn="ctr"/>
            <a:r>
              <a:rPr lang="en-US" dirty="0" smtClean="0"/>
              <a:t>Install-</a:t>
            </a:r>
            <a:r>
              <a:rPr lang="en-US" dirty="0" err="1" smtClean="0"/>
              <a:t>WindowsFeature</a:t>
            </a:r>
            <a:r>
              <a:rPr lang="en-US" dirty="0" smtClean="0"/>
              <a:t> Server-</a:t>
            </a:r>
            <a:r>
              <a:rPr lang="en-US" dirty="0" err="1" smtClean="0"/>
              <a:t>Gui</a:t>
            </a:r>
            <a:r>
              <a:rPr lang="en-US" dirty="0" smtClean="0"/>
              <a:t>-Mgmt-</a:t>
            </a:r>
            <a:r>
              <a:rPr lang="en-US" dirty="0" err="1" smtClean="0"/>
              <a:t>Infra,Server</a:t>
            </a:r>
            <a:r>
              <a:rPr lang="en-US" dirty="0" smtClean="0"/>
              <a:t>-</a:t>
            </a:r>
            <a:r>
              <a:rPr lang="en-US" dirty="0" err="1" smtClean="0"/>
              <a:t>Gui</a:t>
            </a:r>
            <a:r>
              <a:rPr lang="en-US" dirty="0" smtClean="0"/>
              <a:t>-Shell –Restart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b="1" dirty="0" smtClean="0">
                <a:solidFill>
                  <a:schemeClr val="tx1"/>
                </a:solidFill>
              </a:rPr>
              <a:t>Using GUI tools</a:t>
            </a:r>
          </a:p>
          <a:p>
            <a:pPr algn="l"/>
            <a:endParaRPr lang="en-US" sz="1800" dirty="0" smtClean="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304800" y="1752600"/>
            <a:ext cx="8576890" cy="471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Using command-line tools</a:t>
            </a:r>
          </a:p>
          <a:p>
            <a:pPr algn="l"/>
            <a:endParaRPr lang="en-US" sz="1800" dirty="0" smtClean="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1352550" y="1800225"/>
            <a:ext cx="6438900" cy="3257550"/>
          </a:xfrm>
          <a:prstGeom prst="rect">
            <a:avLst/>
          </a:prstGeom>
          <a:noFill/>
          <a:ln w="9525">
            <a:noFill/>
            <a:miter lim="800000"/>
            <a:headEnd/>
            <a:tailEnd/>
          </a:ln>
        </p:spPr>
      </p:pic>
      <p:sp>
        <p:nvSpPr>
          <p:cNvPr id="7" name="Rectangle 6"/>
          <p:cNvSpPr/>
          <p:nvPr/>
        </p:nvSpPr>
        <p:spPr>
          <a:xfrm>
            <a:off x="533400" y="5638800"/>
            <a:ext cx="7924800" cy="369332"/>
          </a:xfrm>
          <a:prstGeom prst="rect">
            <a:avLst/>
          </a:prstGeom>
        </p:spPr>
        <p:txBody>
          <a:bodyPr wrap="square">
            <a:spAutoFit/>
          </a:bodyPr>
          <a:lstStyle/>
          <a:p>
            <a:r>
              <a:rPr lang="en-US" dirty="0" err="1" smtClean="0"/>
              <a:t>netdom</a:t>
            </a:r>
            <a:r>
              <a:rPr lang="en-US" dirty="0" smtClean="0"/>
              <a:t> </a:t>
            </a:r>
            <a:r>
              <a:rPr lang="en-US" dirty="0" err="1" smtClean="0"/>
              <a:t>renamecomputer</a:t>
            </a:r>
            <a:r>
              <a:rPr lang="en-US" dirty="0" smtClean="0"/>
              <a:t> %</a:t>
            </a:r>
            <a:r>
              <a:rPr lang="en-US" dirty="0" err="1" smtClean="0"/>
              <a:t>ComputerName</a:t>
            </a:r>
            <a:r>
              <a:rPr lang="en-US" dirty="0" smtClean="0"/>
              <a:t>% /</a:t>
            </a:r>
            <a:r>
              <a:rPr lang="en-US" dirty="0" err="1" smtClean="0"/>
              <a:t>NewName</a:t>
            </a:r>
            <a:r>
              <a:rPr lang="en-US" dirty="0" smtClean="0"/>
              <a:t>: &lt;</a:t>
            </a:r>
            <a:r>
              <a:rPr lang="en-US" dirty="0" err="1" smtClean="0"/>
              <a:t>NewComputerName</a:t>
            </a:r>
            <a:r>
              <a:rPr lang="en-US" dirty="0" smtClean="0"/>
              <a:t>&gt;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Configuring NIC teaming</a:t>
            </a:r>
          </a:p>
          <a:p>
            <a:pPr algn="l"/>
            <a:endParaRPr lang="en-US" sz="1800" dirty="0" smtClean="0">
              <a:solidFill>
                <a:schemeClr val="tx1"/>
              </a:solidFill>
            </a:endParaRPr>
          </a:p>
          <a:p>
            <a:pPr algn="l"/>
            <a:r>
              <a:rPr lang="en-US" sz="1800" dirty="0" smtClean="0">
                <a:solidFill>
                  <a:schemeClr val="tx1"/>
                </a:solidFill>
              </a:rPr>
              <a:t>NIC teaming in Windows Server 2012 R2 supports two modes:</a:t>
            </a:r>
          </a:p>
          <a:p>
            <a:pPr algn="l"/>
            <a:r>
              <a:rPr lang="en-US" sz="1800" dirty="0" smtClean="0">
                <a:solidFill>
                  <a:schemeClr val="tx1"/>
                </a:solidFill>
              </a:rPr>
              <a:t>■■ </a:t>
            </a:r>
            <a:r>
              <a:rPr lang="en-US" sz="1800" b="1" dirty="0" smtClean="0">
                <a:solidFill>
                  <a:schemeClr val="tx1"/>
                </a:solidFill>
              </a:rPr>
              <a:t>Switch Independent Mode All the network adapters are connected to different</a:t>
            </a:r>
          </a:p>
          <a:p>
            <a:pPr algn="l"/>
            <a:r>
              <a:rPr lang="en-US" sz="1800" dirty="0" smtClean="0">
                <a:solidFill>
                  <a:schemeClr val="tx1"/>
                </a:solidFill>
              </a:rPr>
              <a:t>switches, providing alternative routes through the network.</a:t>
            </a:r>
          </a:p>
          <a:p>
            <a:pPr algn="l"/>
            <a:r>
              <a:rPr lang="en-US" sz="1800" dirty="0" smtClean="0">
                <a:solidFill>
                  <a:schemeClr val="tx1"/>
                </a:solidFill>
              </a:rPr>
              <a:t>■■ </a:t>
            </a:r>
            <a:r>
              <a:rPr lang="en-US" sz="1800" b="1" dirty="0" smtClean="0">
                <a:solidFill>
                  <a:schemeClr val="tx1"/>
                </a:solidFill>
              </a:rPr>
              <a:t>Switch Dependent Mode All the network adapters are connected to the same</a:t>
            </a:r>
          </a:p>
          <a:p>
            <a:pPr algn="l"/>
            <a:r>
              <a:rPr lang="en-US" sz="1800" dirty="0" smtClean="0">
                <a:solidFill>
                  <a:schemeClr val="tx1"/>
                </a:solidFill>
              </a:rPr>
              <a:t>switch, providing a single interface with their combined bandwidth.</a:t>
            </a:r>
          </a:p>
          <a:p>
            <a:pPr algn="l"/>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Configuring NIC teaming</a:t>
            </a:r>
          </a:p>
          <a:p>
            <a:pPr algn="l"/>
            <a:endParaRPr lang="en-US" sz="1800" dirty="0" smtClean="0">
              <a:solidFill>
                <a:schemeClr val="tx1"/>
              </a:solidFill>
            </a:endParaRPr>
          </a:p>
          <a:p>
            <a:pPr algn="l"/>
            <a:endParaRPr lang="en-US" sz="1800" dirty="0" smtClean="0">
              <a:solidFill>
                <a:schemeClr val="tx1"/>
              </a:solidFill>
            </a:endParaRPr>
          </a:p>
        </p:txBody>
      </p:sp>
      <p:pic>
        <p:nvPicPr>
          <p:cNvPr id="5122" name="Picture 2"/>
          <p:cNvPicPr>
            <a:picLocks noChangeAspect="1" noChangeArrowheads="1"/>
          </p:cNvPicPr>
          <p:nvPr/>
        </p:nvPicPr>
        <p:blipFill>
          <a:blip r:embed="rId3" cstate="print"/>
          <a:srcRect/>
          <a:stretch>
            <a:fillRect/>
          </a:stretch>
        </p:blipFill>
        <p:spPr bwMode="auto">
          <a:xfrm>
            <a:off x="0" y="1676400"/>
            <a:ext cx="5791200" cy="4103688"/>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5791200" y="1676400"/>
            <a:ext cx="3352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Using Server Manager</a:t>
            </a:r>
          </a:p>
          <a:p>
            <a:pPr algn="l"/>
            <a:r>
              <a:rPr lang="en-US" sz="1800" dirty="0" smtClean="0">
                <a:solidFill>
                  <a:schemeClr val="tx1"/>
                </a:solidFill>
              </a:rPr>
              <a:t>Adding servers</a:t>
            </a:r>
          </a:p>
          <a:p>
            <a:pPr algn="l"/>
            <a:endParaRPr lang="en-US" sz="1800" dirty="0" smtClean="0">
              <a:solidFill>
                <a:schemeClr val="tx1"/>
              </a:solidFill>
            </a:endParaRPr>
          </a:p>
        </p:txBody>
      </p:sp>
      <p:pic>
        <p:nvPicPr>
          <p:cNvPr id="7170" name="Picture 2"/>
          <p:cNvPicPr>
            <a:picLocks noChangeAspect="1" noChangeArrowheads="1"/>
          </p:cNvPicPr>
          <p:nvPr/>
        </p:nvPicPr>
        <p:blipFill>
          <a:blip r:embed="rId3" cstate="print"/>
          <a:srcRect/>
          <a:stretch>
            <a:fillRect/>
          </a:stretch>
        </p:blipFill>
        <p:spPr bwMode="auto">
          <a:xfrm>
            <a:off x="1524000" y="2209800"/>
            <a:ext cx="6464300" cy="399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457200" y="1628774"/>
            <a:ext cx="8147050" cy="4924425"/>
          </a:xfrm>
        </p:spPr>
        <p:txBody>
          <a:bodyPr>
            <a:normAutofit/>
          </a:bodyPr>
          <a:lstStyle/>
          <a:p>
            <a:pPr algn="l"/>
            <a:r>
              <a:rPr lang="da-DK" sz="2200" b="1" u="sng" dirty="0" smtClean="0">
                <a:solidFill>
                  <a:schemeClr val="tx1"/>
                </a:solidFill>
              </a:rPr>
              <a:t>AZEEM UMAR</a:t>
            </a:r>
            <a:br>
              <a:rPr lang="da-DK" sz="2200" b="1" u="sng" dirty="0" smtClean="0">
                <a:solidFill>
                  <a:schemeClr val="tx1"/>
                </a:solidFill>
              </a:rPr>
            </a:br>
            <a:r>
              <a:rPr lang="da-DK" sz="2200" i="1" dirty="0" smtClean="0">
                <a:solidFill>
                  <a:schemeClr val="tx1"/>
                </a:solidFill>
              </a:rPr>
              <a:t>BS- Computer Science 		2000-2004 - Pakistan</a:t>
            </a:r>
          </a:p>
          <a:p>
            <a:pPr algn="l"/>
            <a:r>
              <a:rPr lang="da-DK" sz="2200" i="1" dirty="0" smtClean="0">
                <a:solidFill>
                  <a:schemeClr val="tx1"/>
                </a:solidFill>
              </a:rPr>
              <a:t>System Engineer 		2005-2006 - Pakistan</a:t>
            </a:r>
          </a:p>
          <a:p>
            <a:pPr algn="l"/>
            <a:r>
              <a:rPr lang="da-DK" sz="2200" i="1" dirty="0" smtClean="0">
                <a:solidFill>
                  <a:schemeClr val="tx1"/>
                </a:solidFill>
              </a:rPr>
              <a:t>MS Software Engineering 	2006-2008- Sweden</a:t>
            </a:r>
          </a:p>
          <a:p>
            <a:pPr algn="l"/>
            <a:r>
              <a:rPr lang="da-DK" sz="2200" i="1" dirty="0" smtClean="0">
                <a:solidFill>
                  <a:schemeClr val="tx1"/>
                </a:solidFill>
              </a:rPr>
              <a:t>Teaching- Mercantec 		2009-</a:t>
            </a:r>
          </a:p>
          <a:p>
            <a:pPr algn="l"/>
            <a:endParaRPr lang="da-DK" sz="2200" b="1" i="1" u="sng" dirty="0" smtClean="0">
              <a:solidFill>
                <a:schemeClr val="tx1"/>
              </a:solidFill>
            </a:endParaRPr>
          </a:p>
          <a:p>
            <a:pPr algn="l"/>
            <a:r>
              <a:rPr lang="da-DK" sz="2200" b="1" i="1" u="sng" dirty="0" smtClean="0">
                <a:solidFill>
                  <a:schemeClr val="tx1"/>
                </a:solidFill>
              </a:rPr>
              <a:t>Core skills:</a:t>
            </a:r>
          </a:p>
          <a:p>
            <a:pPr algn="l">
              <a:buFont typeface="Wingdings" pitchFamily="2" charset="2"/>
              <a:buChar char="q"/>
            </a:pPr>
            <a:r>
              <a:rPr lang="da-DK" sz="2200" dirty="0" smtClean="0">
                <a:solidFill>
                  <a:schemeClr val="tx1"/>
                </a:solidFill>
              </a:rPr>
              <a:t>SQL Server</a:t>
            </a:r>
          </a:p>
          <a:p>
            <a:pPr algn="l">
              <a:buFont typeface="Wingdings" pitchFamily="2" charset="2"/>
              <a:buChar char="q"/>
            </a:pPr>
            <a:r>
              <a:rPr lang="da-DK" sz="2200" dirty="0" smtClean="0">
                <a:solidFill>
                  <a:schemeClr val="tx1"/>
                </a:solidFill>
              </a:rPr>
              <a:t>Windows Server</a:t>
            </a:r>
          </a:p>
          <a:p>
            <a:pPr algn="l">
              <a:buFont typeface="Wingdings" pitchFamily="2" charset="2"/>
              <a:buChar char="q"/>
            </a:pPr>
            <a:r>
              <a:rPr lang="da-DK" sz="2200" dirty="0" smtClean="0">
                <a:solidFill>
                  <a:schemeClr val="tx1"/>
                </a:solidFill>
              </a:rPr>
              <a:t>ASP.NET</a:t>
            </a:r>
          </a:p>
          <a:p>
            <a:pPr algn="l">
              <a:buFont typeface="Wingdings" pitchFamily="2" charset="2"/>
              <a:buChar char="q"/>
            </a:pPr>
            <a:r>
              <a:rPr lang="da-DK" sz="2200" dirty="0" smtClean="0">
                <a:solidFill>
                  <a:schemeClr val="tx1"/>
                </a:solidFill>
              </a:rPr>
              <a:t>Powershell</a:t>
            </a:r>
          </a:p>
          <a:p>
            <a:pPr algn="l">
              <a:buFont typeface="Wingdings" pitchFamily="2" charset="2"/>
              <a:buChar char="q"/>
            </a:pPr>
            <a:r>
              <a:rPr lang="da-DK" sz="2200" dirty="0" smtClean="0">
                <a:solidFill>
                  <a:schemeClr val="tx1"/>
                </a:solidFill>
              </a:rPr>
              <a:t>Software Project Management</a:t>
            </a:r>
          </a:p>
        </p:txBody>
      </p:sp>
      <p:sp>
        <p:nvSpPr>
          <p:cNvPr id="2052" name="Text Box 4"/>
          <p:cNvSpPr txBox="1">
            <a:spLocks noChangeArrowheads="1"/>
          </p:cNvSpPr>
          <p:nvPr/>
        </p:nvSpPr>
        <p:spPr bwMode="auto">
          <a:xfrm>
            <a:off x="3814763" y="0"/>
            <a:ext cx="5329237" cy="457200"/>
          </a:xfrm>
          <a:prstGeom prst="rect">
            <a:avLst/>
          </a:prstGeom>
          <a:noFill/>
          <a:ln w="9525">
            <a:noFill/>
            <a:miter lim="800000"/>
            <a:headEnd/>
            <a:tailEnd/>
          </a:ln>
        </p:spPr>
        <p:txBody>
          <a:bodyPr>
            <a:spAutoFit/>
          </a:bodyPr>
          <a:lstStyle/>
          <a:p>
            <a:pPr>
              <a:spcBef>
                <a:spcPct val="50000"/>
              </a:spcBef>
            </a:pPr>
            <a:endParaRPr lang="da-DK"/>
          </a:p>
        </p:txBody>
      </p:sp>
      <p:pic>
        <p:nvPicPr>
          <p:cNvPr id="7" name="Picture 6" descr="hot-logo.png"/>
          <p:cNvPicPr>
            <a:picLocks noChangeAspect="1"/>
          </p:cNvPicPr>
          <p:nvPr/>
        </p:nvPicPr>
        <p:blipFill>
          <a:blip r:embed="rId2" cstate="print"/>
          <a:stretch>
            <a:fillRect/>
          </a:stretch>
        </p:blipFill>
        <p:spPr>
          <a:xfrm>
            <a:off x="5917532" y="3124200"/>
            <a:ext cx="1417721" cy="533400"/>
          </a:xfrm>
          <a:prstGeom prst="rect">
            <a:avLst/>
          </a:prstGeom>
        </p:spPr>
      </p:pic>
      <p:sp>
        <p:nvSpPr>
          <p:cNvPr id="6" name="Title 1"/>
          <p:cNvSpPr>
            <a:spLocks noGrp="1"/>
          </p:cNvSpPr>
          <p:nvPr>
            <p:ph type="ctrTitle"/>
          </p:nvPr>
        </p:nvSpPr>
        <p:spPr>
          <a:xfrm>
            <a:off x="762000" y="381000"/>
            <a:ext cx="7086600" cy="685799"/>
          </a:xfrm>
        </p:spPr>
        <p:txBody>
          <a:bodyPr>
            <a:normAutofit fontScale="90000"/>
          </a:bodyPr>
          <a:lstStyle/>
          <a:p>
            <a:r>
              <a:rPr lang="da-DK" b="1" u="sng" dirty="0" smtClean="0"/>
              <a:t/>
            </a:r>
            <a:br>
              <a:rPr lang="da-DK" b="1" u="sng" dirty="0" smtClean="0"/>
            </a:br>
            <a:r>
              <a:rPr lang="da-DK" b="1" u="sng" dirty="0" smtClean="0"/>
              <a:t>Teacher – </a:t>
            </a:r>
            <a:r>
              <a:rPr lang="da-DK" b="1" u="sng" dirty="0" err="1" smtClean="0"/>
              <a:t>second</a:t>
            </a:r>
            <a:r>
              <a:rPr lang="da-DK" b="1" u="sng" dirty="0" smtClean="0"/>
              <a:t> part</a:t>
            </a:r>
            <a:r>
              <a:rPr lang="da-DK" b="1" u="sng" dirty="0" smtClean="0"/>
              <a:t/>
            </a:r>
            <a:br>
              <a:rPr lang="da-DK" b="1" u="sng" dirty="0" smtClean="0"/>
            </a:br>
            <a:endParaRPr lang="en-US" dirty="0"/>
          </a:p>
        </p:txBody>
      </p:sp>
    </p:spTree>
    <p:extLst>
      <p:ext uri="{BB962C8B-B14F-4D97-AF65-F5344CB8AC3E}">
        <p14:creationId xmlns:p14="http://schemas.microsoft.com/office/powerpoint/2010/main" val="3928775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Using Server Manager</a:t>
            </a:r>
          </a:p>
          <a:p>
            <a:pPr algn="l"/>
            <a:r>
              <a:rPr lang="en-US" sz="1800" dirty="0" smtClean="0">
                <a:solidFill>
                  <a:schemeClr val="tx1"/>
                </a:solidFill>
              </a:rPr>
              <a:t>Adding servers</a:t>
            </a:r>
          </a:p>
          <a:p>
            <a:pPr algn="l"/>
            <a:endParaRPr lang="en-US" sz="1800" dirty="0" smtClean="0">
              <a:solidFill>
                <a:schemeClr val="tx1"/>
              </a:solidFill>
            </a:endParaRPr>
          </a:p>
        </p:txBody>
      </p:sp>
      <p:pic>
        <p:nvPicPr>
          <p:cNvPr id="8194" name="Picture 2"/>
          <p:cNvPicPr>
            <a:picLocks noChangeAspect="1" noChangeArrowheads="1"/>
          </p:cNvPicPr>
          <p:nvPr/>
        </p:nvPicPr>
        <p:blipFill>
          <a:blip r:embed="rId3" cstate="print"/>
          <a:srcRect/>
          <a:stretch>
            <a:fillRect/>
          </a:stretch>
        </p:blipFill>
        <p:spPr bwMode="auto">
          <a:xfrm>
            <a:off x="1447800" y="2057400"/>
            <a:ext cx="6515100" cy="438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Using Server Manager</a:t>
            </a:r>
          </a:p>
          <a:p>
            <a:pPr algn="l"/>
            <a:r>
              <a:rPr lang="en-US" sz="1800" dirty="0" smtClean="0">
                <a:solidFill>
                  <a:schemeClr val="tx1"/>
                </a:solidFill>
              </a:rPr>
              <a:t>Adding servers</a:t>
            </a:r>
          </a:p>
          <a:p>
            <a:pPr algn="l"/>
            <a:endParaRPr lang="en-US" sz="1800" dirty="0" smtClean="0">
              <a:solidFill>
                <a:schemeClr val="tx1"/>
              </a:solidFill>
            </a:endParaRPr>
          </a:p>
        </p:txBody>
      </p:sp>
      <p:pic>
        <p:nvPicPr>
          <p:cNvPr id="9218" name="Picture 2"/>
          <p:cNvPicPr>
            <a:picLocks noChangeAspect="1" noChangeArrowheads="1"/>
          </p:cNvPicPr>
          <p:nvPr/>
        </p:nvPicPr>
        <p:blipFill>
          <a:blip r:embed="rId3" cstate="print"/>
          <a:srcRect/>
          <a:stretch>
            <a:fillRect/>
          </a:stretch>
        </p:blipFill>
        <p:spPr bwMode="auto">
          <a:xfrm>
            <a:off x="1981200" y="1905000"/>
            <a:ext cx="56359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Using Server Manager</a:t>
            </a:r>
          </a:p>
          <a:p>
            <a:pPr algn="l"/>
            <a:r>
              <a:rPr lang="en-US" sz="1800" dirty="0" smtClean="0">
                <a:solidFill>
                  <a:schemeClr val="tx1"/>
                </a:solidFill>
              </a:rPr>
              <a:t>Adding servers</a:t>
            </a:r>
          </a:p>
          <a:p>
            <a:pPr algn="l"/>
            <a:endParaRPr lang="en-US" sz="1800" dirty="0" smtClean="0">
              <a:solidFill>
                <a:schemeClr val="tx1"/>
              </a:solidFill>
            </a:endParaRPr>
          </a:p>
        </p:txBody>
      </p:sp>
      <p:pic>
        <p:nvPicPr>
          <p:cNvPr id="10242" name="Picture 2"/>
          <p:cNvPicPr>
            <a:picLocks noChangeAspect="1" noChangeArrowheads="1"/>
          </p:cNvPicPr>
          <p:nvPr/>
        </p:nvPicPr>
        <p:blipFill>
          <a:blip r:embed="rId3" cstate="print"/>
          <a:srcRect/>
          <a:stretch>
            <a:fillRect/>
          </a:stretch>
        </p:blipFill>
        <p:spPr bwMode="auto">
          <a:xfrm>
            <a:off x="1752600" y="1905000"/>
            <a:ext cx="5937849"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Using Server Manager</a:t>
            </a:r>
          </a:p>
          <a:p>
            <a:pPr algn="l"/>
            <a:r>
              <a:rPr lang="en-US" sz="1800" dirty="0" smtClean="0">
                <a:solidFill>
                  <a:schemeClr val="tx1"/>
                </a:solidFill>
              </a:rPr>
              <a:t>Adding roles and features</a:t>
            </a:r>
          </a:p>
          <a:p>
            <a:pPr algn="l"/>
            <a:endParaRPr lang="da-DK" sz="1800" dirty="0" smtClean="0">
              <a:solidFill>
                <a:schemeClr val="tx1"/>
              </a:solidFill>
            </a:endParaRPr>
          </a:p>
          <a:p>
            <a:pPr algn="l"/>
            <a:endParaRPr lang="en-US" sz="1800" dirty="0" smtClean="0">
              <a:solidFill>
                <a:schemeClr val="tx1"/>
              </a:solidFill>
            </a:endParaRPr>
          </a:p>
        </p:txBody>
      </p:sp>
      <p:pic>
        <p:nvPicPr>
          <p:cNvPr id="11266" name="Picture 2"/>
          <p:cNvPicPr>
            <a:picLocks noChangeAspect="1" noChangeArrowheads="1"/>
          </p:cNvPicPr>
          <p:nvPr/>
        </p:nvPicPr>
        <p:blipFill>
          <a:blip r:embed="rId3" cstate="print"/>
          <a:srcRect/>
          <a:stretch>
            <a:fillRect/>
          </a:stretch>
        </p:blipFill>
        <p:spPr bwMode="auto">
          <a:xfrm>
            <a:off x="1600200" y="1981200"/>
            <a:ext cx="6324600" cy="4474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Using Server Manager</a:t>
            </a:r>
          </a:p>
          <a:p>
            <a:pPr algn="l"/>
            <a:r>
              <a:rPr lang="en-US" sz="1800" dirty="0" smtClean="0">
                <a:solidFill>
                  <a:schemeClr val="tx1"/>
                </a:solidFill>
              </a:rPr>
              <a:t>Adding roles and features</a:t>
            </a:r>
          </a:p>
          <a:p>
            <a:pPr algn="l"/>
            <a:endParaRPr lang="da-DK" sz="1800" dirty="0" smtClean="0">
              <a:solidFill>
                <a:schemeClr val="tx1"/>
              </a:solidFill>
            </a:endParaRPr>
          </a:p>
          <a:p>
            <a:pPr algn="l"/>
            <a:endParaRPr lang="en-US" sz="1800" dirty="0" smtClean="0">
              <a:solidFill>
                <a:schemeClr val="tx1"/>
              </a:solidFill>
            </a:endParaRPr>
          </a:p>
        </p:txBody>
      </p:sp>
      <p:pic>
        <p:nvPicPr>
          <p:cNvPr id="12290" name="Picture 2"/>
          <p:cNvPicPr>
            <a:picLocks noChangeAspect="1" noChangeArrowheads="1"/>
          </p:cNvPicPr>
          <p:nvPr/>
        </p:nvPicPr>
        <p:blipFill>
          <a:blip r:embed="rId3" cstate="print"/>
          <a:srcRect/>
          <a:stretch>
            <a:fillRect/>
          </a:stretch>
        </p:blipFill>
        <p:spPr bwMode="auto">
          <a:xfrm>
            <a:off x="1524000" y="2057400"/>
            <a:ext cx="6086475" cy="431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Using Server Manager</a:t>
            </a:r>
          </a:p>
          <a:p>
            <a:pPr algn="l"/>
            <a:r>
              <a:rPr lang="en-US" sz="1800" dirty="0" smtClean="0">
                <a:solidFill>
                  <a:schemeClr val="tx1"/>
                </a:solidFill>
              </a:rPr>
              <a:t>Adding roles and features</a:t>
            </a:r>
          </a:p>
          <a:p>
            <a:pPr algn="l"/>
            <a:endParaRPr lang="da-DK" sz="1800" dirty="0" smtClean="0">
              <a:solidFill>
                <a:schemeClr val="tx1"/>
              </a:solidFill>
            </a:endParaRPr>
          </a:p>
          <a:p>
            <a:pPr algn="l"/>
            <a:endParaRPr lang="en-US" sz="1800" dirty="0" smtClean="0">
              <a:solidFill>
                <a:schemeClr val="tx1"/>
              </a:solidFill>
            </a:endParaRPr>
          </a:p>
        </p:txBody>
      </p:sp>
      <p:pic>
        <p:nvPicPr>
          <p:cNvPr id="13314" name="Picture 2"/>
          <p:cNvPicPr>
            <a:picLocks noChangeAspect="1" noChangeArrowheads="1"/>
          </p:cNvPicPr>
          <p:nvPr/>
        </p:nvPicPr>
        <p:blipFill>
          <a:blip r:embed="rId3" cstate="print"/>
          <a:srcRect/>
          <a:stretch>
            <a:fillRect/>
          </a:stretch>
        </p:blipFill>
        <p:spPr bwMode="auto">
          <a:xfrm>
            <a:off x="1447800" y="1828800"/>
            <a:ext cx="6605343"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Using Server Manager</a:t>
            </a:r>
          </a:p>
          <a:p>
            <a:pPr algn="l"/>
            <a:r>
              <a:rPr lang="en-US" sz="1800" dirty="0" smtClean="0">
                <a:solidFill>
                  <a:schemeClr val="tx1"/>
                </a:solidFill>
              </a:rPr>
              <a:t>Adding roles and features</a:t>
            </a:r>
          </a:p>
          <a:p>
            <a:pPr algn="l"/>
            <a:endParaRPr lang="da-DK" sz="1800" dirty="0" smtClean="0">
              <a:solidFill>
                <a:schemeClr val="tx1"/>
              </a:solidFill>
            </a:endParaRPr>
          </a:p>
          <a:p>
            <a:pPr algn="l"/>
            <a:endParaRPr lang="en-US" sz="1800" dirty="0" smtClean="0">
              <a:solidFill>
                <a:schemeClr val="tx1"/>
              </a:solidFill>
            </a:endParaRPr>
          </a:p>
        </p:txBody>
      </p:sp>
      <p:pic>
        <p:nvPicPr>
          <p:cNvPr id="14338" name="Picture 2"/>
          <p:cNvPicPr>
            <a:picLocks noChangeAspect="1" noChangeArrowheads="1"/>
          </p:cNvPicPr>
          <p:nvPr/>
        </p:nvPicPr>
        <p:blipFill>
          <a:blip r:embed="rId3" cstate="print"/>
          <a:srcRect/>
          <a:stretch>
            <a:fillRect/>
          </a:stretch>
        </p:blipFill>
        <p:spPr bwMode="auto">
          <a:xfrm>
            <a:off x="1295400" y="1905000"/>
            <a:ext cx="6619875" cy="4697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Using Server Manager</a:t>
            </a:r>
          </a:p>
          <a:p>
            <a:pPr algn="l"/>
            <a:r>
              <a:rPr lang="en-US" sz="1800" dirty="0" smtClean="0">
                <a:solidFill>
                  <a:schemeClr val="tx1"/>
                </a:solidFill>
              </a:rPr>
              <a:t>Deploying roles to VHDs</a:t>
            </a:r>
            <a:endParaRPr lang="da-DK" sz="1800" dirty="0" smtClean="0">
              <a:solidFill>
                <a:schemeClr val="tx1"/>
              </a:solidFill>
            </a:endParaRPr>
          </a:p>
          <a:p>
            <a:pPr algn="l"/>
            <a:endParaRPr lang="en-US" sz="1800" dirty="0" smtClean="0">
              <a:solidFill>
                <a:schemeClr val="tx1"/>
              </a:solidFill>
            </a:endParaRPr>
          </a:p>
        </p:txBody>
      </p:sp>
      <p:pic>
        <p:nvPicPr>
          <p:cNvPr id="15362" name="Picture 2"/>
          <p:cNvPicPr>
            <a:picLocks noChangeAspect="1" noChangeArrowheads="1"/>
          </p:cNvPicPr>
          <p:nvPr/>
        </p:nvPicPr>
        <p:blipFill>
          <a:blip r:embed="rId3" cstate="print"/>
          <a:srcRect/>
          <a:stretch>
            <a:fillRect/>
          </a:stretch>
        </p:blipFill>
        <p:spPr bwMode="auto">
          <a:xfrm>
            <a:off x="1447800" y="2057400"/>
            <a:ext cx="6222328"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Configuring services</a:t>
            </a:r>
          </a:p>
        </p:txBody>
      </p:sp>
      <p:pic>
        <p:nvPicPr>
          <p:cNvPr id="16386" name="Picture 2"/>
          <p:cNvPicPr>
            <a:picLocks noChangeAspect="1" noChangeArrowheads="1"/>
          </p:cNvPicPr>
          <p:nvPr/>
        </p:nvPicPr>
        <p:blipFill>
          <a:blip r:embed="rId3" cstate="print"/>
          <a:srcRect/>
          <a:stretch>
            <a:fillRect/>
          </a:stretch>
        </p:blipFill>
        <p:spPr bwMode="auto">
          <a:xfrm>
            <a:off x="838200" y="1981200"/>
            <a:ext cx="7391400" cy="3786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1.2: Configure servers</a:t>
            </a:r>
          </a:p>
          <a:p>
            <a:pPr algn="l"/>
            <a:r>
              <a:rPr lang="en-US" sz="1800" dirty="0" smtClean="0">
                <a:solidFill>
                  <a:schemeClr val="tx1"/>
                </a:solidFill>
              </a:rPr>
              <a:t>Delegating server administration</a:t>
            </a:r>
          </a:p>
          <a:p>
            <a:pPr algn="l"/>
            <a:endParaRPr lang="da-DK" sz="1800" dirty="0" smtClean="0">
              <a:solidFill>
                <a:schemeClr val="tx1"/>
              </a:solidFill>
            </a:endParaRPr>
          </a:p>
          <a:p>
            <a:pPr algn="l"/>
            <a:r>
              <a:rPr lang="da-DK" sz="1800" b="1" u="sng" dirty="0" smtClean="0">
                <a:solidFill>
                  <a:schemeClr val="tx1"/>
                </a:solidFill>
              </a:rPr>
              <a:t>Learn in detail </a:t>
            </a:r>
          </a:p>
          <a:p>
            <a:pPr algn="l"/>
            <a:r>
              <a:rPr lang="en-US" sz="1800" b="1" dirty="0" smtClean="0">
                <a:solidFill>
                  <a:schemeClr val="tx1"/>
                </a:solidFill>
              </a:rPr>
              <a:t>Objective 2.2</a:t>
            </a:r>
          </a:p>
          <a:p>
            <a:pPr algn="l"/>
            <a:r>
              <a:rPr lang="en-US" sz="1800" b="1" dirty="0" smtClean="0">
                <a:solidFill>
                  <a:schemeClr val="tx1"/>
                </a:solidFill>
              </a:rPr>
              <a:t>Configure print and document services</a:t>
            </a:r>
          </a:p>
          <a:p>
            <a:pPr algn="l"/>
            <a:r>
              <a:rPr lang="en-US" sz="1800" b="1" dirty="0" smtClean="0">
                <a:solidFill>
                  <a:schemeClr val="tx1"/>
                </a:solidFill>
              </a:rPr>
              <a:t>Objective 5.3 </a:t>
            </a:r>
          </a:p>
          <a:p>
            <a:pPr algn="l"/>
            <a:r>
              <a:rPr lang="en-US" sz="1800" b="1" dirty="0" smtClean="0">
                <a:solidFill>
                  <a:schemeClr val="tx1"/>
                </a:solidFill>
              </a:rPr>
              <a:t>Create and manage Active Directory groups and organizational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dania_logo.gif"/>
          <p:cNvPicPr>
            <a:picLocks noChangeAspect="1"/>
          </p:cNvPicPr>
          <p:nvPr/>
        </p:nvPicPr>
        <p:blipFill>
          <a:blip r:embed="rId2" cstate="print"/>
          <a:stretch>
            <a:fillRect/>
          </a:stretch>
        </p:blipFill>
        <p:spPr>
          <a:xfrm>
            <a:off x="0" y="152400"/>
            <a:ext cx="1303020" cy="52578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830823567"/>
              </p:ext>
            </p:extLst>
          </p:nvPr>
        </p:nvGraphicFramePr>
        <p:xfrm>
          <a:off x="1600200" y="1676401"/>
          <a:ext cx="2209800" cy="3733799"/>
        </p:xfrm>
        <a:graphic>
          <a:graphicData uri="http://schemas.openxmlformats.org/drawingml/2006/table">
            <a:tbl>
              <a:tblPr>
                <a:tableStyleId>{5DA37D80-6434-44D0-A028-1B22A696006F}</a:tableStyleId>
              </a:tblPr>
              <a:tblGrid>
                <a:gridCol w="685800"/>
                <a:gridCol w="1524000"/>
              </a:tblGrid>
              <a:tr h="533399">
                <a:tc>
                  <a:txBody>
                    <a:bodyPr/>
                    <a:lstStyle/>
                    <a:p>
                      <a:pPr algn="l">
                        <a:lnSpc>
                          <a:spcPct val="115000"/>
                        </a:lnSpc>
                        <a:spcAft>
                          <a:spcPts val="0"/>
                        </a:spcAft>
                      </a:pPr>
                      <a:r>
                        <a:rPr lang="en-US" sz="2000" b="0" dirty="0"/>
                        <a:t>Day</a:t>
                      </a: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r>
                        <a:rPr lang="en-US" sz="2000" b="0" dirty="0"/>
                        <a:t>Date</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r>
                        <a:rPr lang="en-US" sz="2000" b="0" dirty="0" smtClean="0"/>
                        <a:t>1</a:t>
                      </a: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29</a:t>
                      </a:r>
                      <a:r>
                        <a:rPr lang="en-GB" sz="2000" b="0" baseline="30000" dirty="0" smtClean="0">
                          <a:latin typeface="Calibri"/>
                          <a:ea typeface="Calibri"/>
                          <a:cs typeface="Times New Roman"/>
                        </a:rPr>
                        <a:t>th</a:t>
                      </a:r>
                      <a:r>
                        <a:rPr lang="en-GB" sz="2000" b="0" dirty="0" smtClean="0">
                          <a:latin typeface="Calibri"/>
                          <a:ea typeface="Calibri"/>
                          <a:cs typeface="Times New Roman"/>
                        </a:rPr>
                        <a:t>  </a:t>
                      </a:r>
                      <a:r>
                        <a:rPr lang="en-GB" sz="2000" b="0" dirty="0" smtClean="0">
                          <a:latin typeface="Calibri"/>
                          <a:ea typeface="Calibri"/>
                          <a:cs typeface="Times New Roman"/>
                        </a:rPr>
                        <a:t>Sep</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r>
                        <a:rPr lang="en-US" sz="2000" b="0" dirty="0" smtClean="0"/>
                        <a:t>2</a:t>
                      </a: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30</a:t>
                      </a:r>
                      <a:r>
                        <a:rPr lang="en-GB" sz="2000" b="0" baseline="30000" dirty="0" smtClean="0">
                          <a:latin typeface="Calibri"/>
                          <a:ea typeface="Calibri"/>
                          <a:cs typeface="Times New Roman"/>
                        </a:rPr>
                        <a:t>th</a:t>
                      </a:r>
                      <a:r>
                        <a:rPr lang="en-GB" sz="2000" b="0" dirty="0" smtClean="0">
                          <a:latin typeface="Calibri"/>
                          <a:ea typeface="Calibri"/>
                          <a:cs typeface="Times New Roman"/>
                        </a:rPr>
                        <a:t>  </a:t>
                      </a:r>
                      <a:r>
                        <a:rPr lang="en-GB" sz="2000" b="0" dirty="0" smtClean="0">
                          <a:latin typeface="Calibri"/>
                          <a:ea typeface="Calibri"/>
                          <a:cs typeface="Times New Roman"/>
                        </a:rPr>
                        <a:t>Sep </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r>
                        <a:rPr lang="en-US" sz="2000" b="0"/>
                        <a:t>3</a:t>
                      </a:r>
                      <a:endParaRPr lang="en-GB" sz="2000" b="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1</a:t>
                      </a:r>
                      <a:r>
                        <a:rPr lang="en-GB" sz="2000" b="0" baseline="30000" dirty="0" smtClean="0">
                          <a:latin typeface="Calibri"/>
                          <a:ea typeface="Calibri"/>
                          <a:cs typeface="Times New Roman"/>
                        </a:rPr>
                        <a:t>th</a:t>
                      </a:r>
                      <a:r>
                        <a:rPr lang="en-GB" sz="2000" b="0" dirty="0" smtClean="0">
                          <a:latin typeface="Calibri"/>
                          <a:ea typeface="Calibri"/>
                          <a:cs typeface="Times New Roman"/>
                        </a:rPr>
                        <a:t>  Oct</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r>
                        <a:rPr lang="en-US" sz="2000" b="0"/>
                        <a:t>4</a:t>
                      </a:r>
                      <a:endParaRPr lang="en-GB" sz="2000" b="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2</a:t>
                      </a:r>
                      <a:r>
                        <a:rPr lang="en-GB" sz="2000" b="0" baseline="30000" dirty="0" smtClean="0">
                          <a:latin typeface="Calibri"/>
                          <a:ea typeface="Calibri"/>
                          <a:cs typeface="Times New Roman"/>
                        </a:rPr>
                        <a:t>nd</a:t>
                      </a:r>
                      <a:r>
                        <a:rPr lang="en-GB" sz="2000" b="0" baseline="0" dirty="0" smtClean="0">
                          <a:latin typeface="Calibri"/>
                          <a:ea typeface="Calibri"/>
                          <a:cs typeface="Times New Roman"/>
                        </a:rPr>
                        <a:t> </a:t>
                      </a:r>
                      <a:r>
                        <a:rPr lang="en-GB" sz="2000" b="0" dirty="0" smtClean="0">
                          <a:latin typeface="Calibri"/>
                          <a:ea typeface="Calibri"/>
                          <a:cs typeface="Times New Roman"/>
                        </a:rPr>
                        <a:t> Oct</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r>
                        <a:rPr lang="en-US" sz="2000" b="0"/>
                        <a:t>5</a:t>
                      </a:r>
                      <a:endParaRPr lang="en-GB" sz="2000" b="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4</a:t>
                      </a:r>
                      <a:r>
                        <a:rPr lang="en-GB" sz="2000" b="0" baseline="30000" dirty="0" smtClean="0">
                          <a:latin typeface="Calibri"/>
                          <a:ea typeface="Calibri"/>
                          <a:cs typeface="Times New Roman"/>
                        </a:rPr>
                        <a:t>th</a:t>
                      </a:r>
                      <a:r>
                        <a:rPr lang="en-GB" sz="2000" b="0" baseline="0" dirty="0" smtClean="0">
                          <a:latin typeface="Calibri"/>
                          <a:ea typeface="Calibri"/>
                          <a:cs typeface="Times New Roman"/>
                        </a:rPr>
                        <a:t> Nov</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r>
                        <a:rPr lang="en-US" sz="2000" b="0"/>
                        <a:t>6</a:t>
                      </a:r>
                      <a:endParaRPr lang="en-GB" sz="2000" b="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6</a:t>
                      </a:r>
                      <a:r>
                        <a:rPr lang="en-GB" sz="2000" b="0" baseline="30000" dirty="0" smtClean="0">
                          <a:latin typeface="Calibri"/>
                          <a:ea typeface="Calibri"/>
                          <a:cs typeface="Times New Roman"/>
                        </a:rPr>
                        <a:t>th</a:t>
                      </a:r>
                      <a:r>
                        <a:rPr lang="en-GB" sz="2000" b="0" dirty="0" smtClean="0">
                          <a:latin typeface="Calibri"/>
                          <a:ea typeface="Calibri"/>
                          <a:cs typeface="Times New Roman"/>
                        </a:rPr>
                        <a:t> Nov</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r>
                        <a:rPr lang="en-US" sz="2000" b="0"/>
                        <a:t>7</a:t>
                      </a:r>
                      <a:endParaRPr lang="en-GB" sz="2000" b="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9</a:t>
                      </a:r>
                      <a:r>
                        <a:rPr lang="en-GB" sz="2000" b="0" baseline="30000" dirty="0" smtClean="0">
                          <a:latin typeface="Calibri"/>
                          <a:ea typeface="Calibri"/>
                          <a:cs typeface="Times New Roman"/>
                        </a:rPr>
                        <a:t>st</a:t>
                      </a:r>
                      <a:r>
                        <a:rPr lang="en-GB" sz="2000" b="0" baseline="0" dirty="0" smtClean="0">
                          <a:latin typeface="Calibri"/>
                          <a:ea typeface="Calibri"/>
                          <a:cs typeface="Times New Roman"/>
                        </a:rPr>
                        <a:t> Nov</a:t>
                      </a:r>
                      <a:endParaRPr lang="en-GB" sz="2000" b="0" dirty="0">
                        <a:latin typeface="Calibri"/>
                        <a:ea typeface="Calibri"/>
                        <a:cs typeface="Times New Roman"/>
                      </a:endParaRPr>
                    </a:p>
                  </a:txBody>
                  <a:tcPr marL="68580" marR="68580" marT="0" marB="0"/>
                </a:tc>
              </a:tr>
              <a:tr h="489034">
                <a:tc>
                  <a:txBody>
                    <a:bodyPr/>
                    <a:lstStyle/>
                    <a:p>
                      <a:pPr algn="l">
                        <a:lnSpc>
                          <a:spcPct val="115000"/>
                        </a:lnSpc>
                        <a:spcAft>
                          <a:spcPts val="0"/>
                        </a:spcAft>
                      </a:pPr>
                      <a:r>
                        <a:rPr lang="en-US" sz="2000" b="0" dirty="0"/>
                        <a:t>8</a:t>
                      </a: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11</a:t>
                      </a:r>
                      <a:r>
                        <a:rPr lang="en-GB" sz="2000" b="0" baseline="30000" dirty="0" smtClean="0">
                          <a:latin typeface="Calibri"/>
                          <a:ea typeface="Calibri"/>
                          <a:cs typeface="Times New Roman"/>
                        </a:rPr>
                        <a:t>th</a:t>
                      </a:r>
                      <a:r>
                        <a:rPr lang="en-GB" sz="2000" b="0" baseline="0" dirty="0" smtClean="0">
                          <a:latin typeface="Calibri"/>
                          <a:ea typeface="Calibri"/>
                          <a:cs typeface="Times New Roman"/>
                        </a:rPr>
                        <a:t> </a:t>
                      </a:r>
                      <a:r>
                        <a:rPr lang="en-GB" sz="2000" b="0" dirty="0" smtClean="0">
                          <a:latin typeface="Calibri"/>
                          <a:ea typeface="Calibri"/>
                          <a:cs typeface="Times New Roman"/>
                        </a:rPr>
                        <a:t> Nov</a:t>
                      </a:r>
                      <a:endParaRPr lang="en-GB" sz="2000" b="0" dirty="0">
                        <a:latin typeface="Calibri"/>
                        <a:ea typeface="Calibri"/>
                        <a:cs typeface="Times New Roman"/>
                      </a:endParaRPr>
                    </a:p>
                  </a:txBody>
                  <a:tcPr marL="68580" marR="68580" marT="0" marB="0"/>
                </a:tc>
              </a:tr>
            </a:tbl>
          </a:graphicData>
        </a:graphic>
      </p:graphicFrame>
      <p:sp>
        <p:nvSpPr>
          <p:cNvPr id="5" name="Rectangle 4"/>
          <p:cNvSpPr/>
          <p:nvPr/>
        </p:nvSpPr>
        <p:spPr>
          <a:xfrm>
            <a:off x="2743200" y="914400"/>
            <a:ext cx="3096873" cy="369332"/>
          </a:xfrm>
          <a:prstGeom prst="rect">
            <a:avLst/>
          </a:prstGeom>
        </p:spPr>
        <p:txBody>
          <a:bodyPr wrap="none">
            <a:spAutoFit/>
          </a:bodyPr>
          <a:lstStyle/>
          <a:p>
            <a:pPr marL="514350" indent="-514350"/>
            <a:r>
              <a:rPr lang="da-DK" b="1" u="sng" dirty="0" smtClean="0"/>
              <a:t>Course Dates: </a:t>
            </a:r>
            <a:r>
              <a:rPr lang="da-DK" b="1" u="sng" dirty="0" err="1" smtClean="0"/>
              <a:t>Sep</a:t>
            </a:r>
            <a:r>
              <a:rPr lang="da-DK" b="1" u="sng" dirty="0" smtClean="0"/>
              <a:t> - </a:t>
            </a:r>
            <a:r>
              <a:rPr lang="da-DK" b="1" u="sng" dirty="0" err="1" smtClean="0"/>
              <a:t>Nov</a:t>
            </a:r>
            <a:r>
              <a:rPr lang="da-DK" b="1" u="sng" dirty="0" smtClean="0"/>
              <a:t> 2015</a:t>
            </a:r>
            <a:endParaRPr lang="da-DK" b="1" u="sng" dirty="0" smtClean="0"/>
          </a:p>
        </p:txBody>
      </p:sp>
      <p:graphicFrame>
        <p:nvGraphicFramePr>
          <p:cNvPr id="6" name="Table 7"/>
          <p:cNvGraphicFramePr>
            <a:graphicFrameLocks noGrp="1"/>
          </p:cNvGraphicFramePr>
          <p:nvPr>
            <p:extLst>
              <p:ext uri="{D42A27DB-BD31-4B8C-83A1-F6EECF244321}">
                <p14:modId xmlns:p14="http://schemas.microsoft.com/office/powerpoint/2010/main" val="3852549021"/>
              </p:ext>
            </p:extLst>
          </p:nvPr>
        </p:nvGraphicFramePr>
        <p:xfrm>
          <a:off x="5105400" y="1676401"/>
          <a:ext cx="2209800" cy="3733799"/>
        </p:xfrm>
        <a:graphic>
          <a:graphicData uri="http://schemas.openxmlformats.org/drawingml/2006/table">
            <a:tbl>
              <a:tblPr>
                <a:tableStyleId>{5DA37D80-6434-44D0-A028-1B22A696006F}</a:tableStyleId>
              </a:tblPr>
              <a:tblGrid>
                <a:gridCol w="685800"/>
                <a:gridCol w="1524000"/>
              </a:tblGrid>
              <a:tr h="533399">
                <a:tc>
                  <a:txBody>
                    <a:bodyPr/>
                    <a:lstStyle/>
                    <a:p>
                      <a:pPr algn="l">
                        <a:lnSpc>
                          <a:spcPct val="115000"/>
                        </a:lnSpc>
                        <a:spcAft>
                          <a:spcPts val="0"/>
                        </a:spcAft>
                      </a:pPr>
                      <a:r>
                        <a:rPr lang="en-US" sz="2000" b="0" dirty="0"/>
                        <a:t>Day</a:t>
                      </a: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r>
                        <a:rPr lang="en-US" sz="2000" b="0" dirty="0"/>
                        <a:t>Date</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r>
                        <a:rPr lang="en-US" sz="2000" b="0" dirty="0" smtClean="0">
                          <a:latin typeface="+mn-lt"/>
                          <a:ea typeface="+mn-ea"/>
                          <a:cs typeface="+mn-cs"/>
                        </a:rPr>
                        <a:t>9</a:t>
                      </a: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12</a:t>
                      </a:r>
                      <a:r>
                        <a:rPr lang="en-GB" sz="2000" b="0" baseline="30000" dirty="0" smtClean="0">
                          <a:latin typeface="Calibri"/>
                          <a:ea typeface="Calibri"/>
                          <a:cs typeface="Times New Roman"/>
                        </a:rPr>
                        <a:t>th</a:t>
                      </a:r>
                      <a:r>
                        <a:rPr lang="en-GB" sz="2000" b="0" dirty="0" smtClean="0">
                          <a:latin typeface="Calibri"/>
                          <a:ea typeface="Calibri"/>
                          <a:cs typeface="Times New Roman"/>
                        </a:rPr>
                        <a:t>  Nov</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r>
                        <a:rPr lang="en-US" sz="2000" b="0" dirty="0" smtClean="0">
                          <a:latin typeface="+mn-lt"/>
                          <a:ea typeface="+mn-ea"/>
                          <a:cs typeface="+mn-cs"/>
                        </a:rPr>
                        <a:t>10</a:t>
                      </a: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17</a:t>
                      </a:r>
                      <a:r>
                        <a:rPr lang="en-GB" sz="2000" b="0" baseline="30000" dirty="0" smtClean="0">
                          <a:latin typeface="Calibri"/>
                          <a:ea typeface="Calibri"/>
                          <a:cs typeface="Times New Roman"/>
                        </a:rPr>
                        <a:t>th</a:t>
                      </a:r>
                      <a:r>
                        <a:rPr lang="en-GB" sz="2000" b="0" dirty="0" smtClean="0">
                          <a:latin typeface="Calibri"/>
                          <a:ea typeface="Calibri"/>
                          <a:cs typeface="Times New Roman"/>
                        </a:rPr>
                        <a:t>  Nov </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r>
                        <a:rPr lang="en-US" sz="2000" b="0" dirty="0" smtClean="0">
                          <a:latin typeface="+mn-lt"/>
                          <a:ea typeface="+mn-ea"/>
                          <a:cs typeface="+mn-cs"/>
                        </a:rPr>
                        <a:t>11</a:t>
                      </a: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r>
                        <a:rPr lang="en-GB" sz="2000" b="0" dirty="0" smtClean="0">
                          <a:latin typeface="Calibri"/>
                          <a:ea typeface="Calibri"/>
                          <a:cs typeface="Times New Roman"/>
                        </a:rPr>
                        <a:t>18</a:t>
                      </a:r>
                      <a:r>
                        <a:rPr lang="en-GB" sz="2000" b="0" baseline="30000" dirty="0" smtClean="0">
                          <a:latin typeface="Calibri"/>
                          <a:ea typeface="Calibri"/>
                          <a:cs typeface="Times New Roman"/>
                        </a:rPr>
                        <a:t>th</a:t>
                      </a:r>
                      <a:r>
                        <a:rPr lang="en-GB" sz="2000" b="0" dirty="0" smtClean="0">
                          <a:latin typeface="Calibri"/>
                          <a:ea typeface="Calibri"/>
                          <a:cs typeface="Times New Roman"/>
                        </a:rPr>
                        <a:t>  Nov</a:t>
                      </a: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endParaRPr lang="en-GB" sz="2000" b="0" dirty="0">
                        <a:latin typeface="Calibri"/>
                        <a:ea typeface="Calibri"/>
                        <a:cs typeface="Times New Roman"/>
                      </a:endParaRPr>
                    </a:p>
                  </a:txBody>
                  <a:tcPr marL="68580" marR="68580" marT="0" marB="0"/>
                </a:tc>
              </a:tr>
              <a:tr h="387338">
                <a:tc>
                  <a:txBody>
                    <a:bodyPr/>
                    <a:lstStyle/>
                    <a:p>
                      <a:pPr algn="l">
                        <a:lnSpc>
                          <a:spcPct val="115000"/>
                        </a:lnSpc>
                        <a:spcAft>
                          <a:spcPts val="0"/>
                        </a:spcAft>
                      </a:pP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endParaRPr lang="en-GB" sz="2000" b="0" dirty="0">
                        <a:latin typeface="Calibri"/>
                        <a:ea typeface="Calibri"/>
                        <a:cs typeface="Times New Roman"/>
                      </a:endParaRPr>
                    </a:p>
                  </a:txBody>
                  <a:tcPr marL="68580" marR="68580" marT="0" marB="0"/>
                </a:tc>
              </a:tr>
              <a:tr h="489034">
                <a:tc>
                  <a:txBody>
                    <a:bodyPr/>
                    <a:lstStyle/>
                    <a:p>
                      <a:pPr algn="l">
                        <a:lnSpc>
                          <a:spcPct val="115000"/>
                        </a:lnSpc>
                        <a:spcAft>
                          <a:spcPts val="0"/>
                        </a:spcAft>
                      </a:pPr>
                      <a:endParaRPr lang="en-GB" sz="2000" b="0" dirty="0">
                        <a:latin typeface="Calibri"/>
                        <a:ea typeface="Calibri"/>
                        <a:cs typeface="Times New Roman"/>
                      </a:endParaRPr>
                    </a:p>
                  </a:txBody>
                  <a:tcPr marL="68580" marR="68580" marT="0" marB="0"/>
                </a:tc>
                <a:tc>
                  <a:txBody>
                    <a:bodyPr/>
                    <a:lstStyle/>
                    <a:p>
                      <a:pPr algn="l">
                        <a:lnSpc>
                          <a:spcPct val="115000"/>
                        </a:lnSpc>
                        <a:spcAft>
                          <a:spcPts val="0"/>
                        </a:spcAft>
                      </a:pPr>
                      <a:endParaRPr lang="en-GB" sz="2000" b="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r>
              <a:rPr lang="en-US" sz="4400" dirty="0" smtClean="0">
                <a:solidFill>
                  <a:schemeClr val="tx1"/>
                </a:solidFill>
              </a:rPr>
              <a:t>Break</a:t>
            </a:r>
          </a:p>
          <a:p>
            <a:pPr marL="514350" indent="-514350"/>
            <a:endParaRPr lang="da-DK" sz="4400" dirty="0" smtClean="0">
              <a:solidFill>
                <a:schemeClr val="tx1"/>
              </a:solidFill>
            </a:endParaRPr>
          </a:p>
          <a:p>
            <a:pPr marL="514350" indent="-514350"/>
            <a:endParaRPr lang="da-DK" sz="4400" dirty="0" smtClean="0">
              <a:solidFill>
                <a:schemeClr val="tx1"/>
              </a:solidFill>
            </a:endParaRPr>
          </a:p>
          <a:p>
            <a:pPr marL="514350" indent="-514350"/>
            <a:endParaRPr lang="da-DK" sz="3600" dirty="0" smtClean="0">
              <a:solidFill>
                <a:schemeClr val="tx1"/>
              </a:solidFill>
            </a:endParaRPr>
          </a:p>
        </p:txBody>
      </p:sp>
      <p:pic>
        <p:nvPicPr>
          <p:cNvPr id="6" name="Picture 5" descr="icons-390.jpg"/>
          <p:cNvPicPr>
            <a:picLocks noChangeAspect="1"/>
          </p:cNvPicPr>
          <p:nvPr/>
        </p:nvPicPr>
        <p:blipFill>
          <a:blip r:embed="rId3" cstate="print"/>
          <a:stretch>
            <a:fillRect/>
          </a:stretch>
        </p:blipFill>
        <p:spPr>
          <a:xfrm>
            <a:off x="1905000" y="1752600"/>
            <a:ext cx="5410200" cy="36068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1.3: Configure local storage</a:t>
            </a:r>
            <a:endParaRPr lang="da-DK" sz="2400" b="1" dirty="0" smtClean="0">
              <a:solidFill>
                <a:schemeClr val="tx1"/>
              </a:solidFill>
            </a:endParaRPr>
          </a:p>
          <a:p>
            <a:pPr algn="l"/>
            <a:r>
              <a:rPr lang="en-US" sz="1800" dirty="0" smtClean="0">
                <a:solidFill>
                  <a:schemeClr val="tx1"/>
                </a:solidFill>
              </a:rPr>
              <a:t>■■ Design storage spaces</a:t>
            </a:r>
          </a:p>
          <a:p>
            <a:pPr algn="l"/>
            <a:r>
              <a:rPr lang="en-US" sz="1800" dirty="0" smtClean="0">
                <a:solidFill>
                  <a:schemeClr val="tx1"/>
                </a:solidFill>
              </a:rPr>
              <a:t>■■ Configure basic and dynamic disks</a:t>
            </a:r>
          </a:p>
          <a:p>
            <a:pPr algn="l"/>
            <a:r>
              <a:rPr lang="en-US" sz="1800" dirty="0" smtClean="0">
                <a:solidFill>
                  <a:schemeClr val="tx1"/>
                </a:solidFill>
              </a:rPr>
              <a:t>■■ Configure MBR and GPT disks</a:t>
            </a:r>
          </a:p>
          <a:p>
            <a:pPr algn="l"/>
            <a:r>
              <a:rPr lang="en-US" sz="1800" dirty="0" smtClean="0">
                <a:solidFill>
                  <a:schemeClr val="tx1"/>
                </a:solidFill>
              </a:rPr>
              <a:t>■■ Manage volumes</a:t>
            </a:r>
          </a:p>
          <a:p>
            <a:pPr algn="l"/>
            <a:r>
              <a:rPr lang="en-US" sz="1800" dirty="0" smtClean="0">
                <a:solidFill>
                  <a:schemeClr val="tx1"/>
                </a:solidFill>
              </a:rPr>
              <a:t>■■ Create and mount virtual hard disks (VHDs)</a:t>
            </a:r>
          </a:p>
          <a:p>
            <a:pPr algn="l"/>
            <a:r>
              <a:rPr lang="en-US" sz="1800" dirty="0" smtClean="0">
                <a:solidFill>
                  <a:schemeClr val="tx1"/>
                </a:solidFill>
              </a:rPr>
              <a:t>■■ Configure storage pools and disk pools</a:t>
            </a:r>
          </a:p>
          <a:p>
            <a:pPr algn="l"/>
            <a:r>
              <a:rPr lang="en-US" sz="1800" dirty="0" smtClean="0">
                <a:solidFill>
                  <a:schemeClr val="tx1"/>
                </a:solidFill>
              </a:rPr>
              <a:t>■■ Create storage pools by using disk enclosures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2400" b="1" dirty="0" smtClean="0">
                <a:solidFill>
                  <a:schemeClr val="tx1"/>
                </a:solidFill>
              </a:rPr>
              <a:t>Objective 1.3: Configure local storage</a:t>
            </a:r>
            <a:endParaRPr lang="da-DK" sz="2400" b="1" dirty="0" smtClean="0">
              <a:solidFill>
                <a:schemeClr val="tx1"/>
              </a:solidFill>
            </a:endParaRPr>
          </a:p>
          <a:p>
            <a:pPr algn="l"/>
            <a:r>
              <a:rPr lang="en-US" sz="1800" dirty="0" smtClean="0">
                <a:solidFill>
                  <a:schemeClr val="tx1"/>
                </a:solidFill>
              </a:rPr>
              <a:t>■■ Design storage spaces</a:t>
            </a:r>
          </a:p>
          <a:p>
            <a:pPr algn="l">
              <a:buFont typeface="Arial" pitchFamily="34" charset="0"/>
              <a:buChar char="•"/>
            </a:pPr>
            <a:r>
              <a:rPr lang="en-US" sz="1800" dirty="0" smtClean="0">
                <a:solidFill>
                  <a:schemeClr val="tx1"/>
                </a:solidFill>
              </a:rPr>
              <a:t>Planning server storage</a:t>
            </a:r>
          </a:p>
          <a:p>
            <a:pPr algn="l">
              <a:buFont typeface="Arial" pitchFamily="34" charset="0"/>
              <a:buChar char="•"/>
            </a:pPr>
            <a:r>
              <a:rPr lang="en-US" sz="1800" dirty="0" smtClean="0">
                <a:solidFill>
                  <a:schemeClr val="tx1"/>
                </a:solidFill>
              </a:rPr>
              <a:t>How many servers do I need?</a:t>
            </a:r>
          </a:p>
          <a:p>
            <a:pPr algn="l">
              <a:buFont typeface="Arial" pitchFamily="34" charset="0"/>
              <a:buChar char="•"/>
            </a:pPr>
            <a:r>
              <a:rPr lang="en-US" sz="1800" dirty="0" smtClean="0">
                <a:solidFill>
                  <a:schemeClr val="tx1"/>
                </a:solidFill>
              </a:rPr>
              <a:t>Estimating storage requirements</a:t>
            </a:r>
          </a:p>
          <a:p>
            <a:pPr algn="l">
              <a:buFont typeface="Arial" pitchFamily="34" charset="0"/>
              <a:buChar char="•"/>
            </a:pPr>
            <a:r>
              <a:rPr lang="en-US" sz="1800" dirty="0" smtClean="0">
                <a:solidFill>
                  <a:schemeClr val="tx1"/>
                </a:solidFill>
              </a:rPr>
              <a:t>Using Storage Spaces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lnSpcReduction="10000"/>
          </a:bodyPr>
          <a:lstStyle/>
          <a:p>
            <a:pPr marL="514350" indent="-514350" algn="l"/>
            <a:r>
              <a:rPr lang="en-US" sz="1800" b="1" dirty="0" smtClean="0">
                <a:solidFill>
                  <a:schemeClr val="tx1"/>
                </a:solidFill>
              </a:rPr>
              <a:t>Understanding Windows disk settings</a:t>
            </a:r>
          </a:p>
          <a:p>
            <a:pPr algn="l"/>
            <a:endParaRPr lang="en-US" sz="1800" dirty="0" smtClean="0">
              <a:solidFill>
                <a:schemeClr val="tx1"/>
              </a:solidFill>
            </a:endParaRPr>
          </a:p>
          <a:p>
            <a:pPr algn="l"/>
            <a:r>
              <a:rPr lang="en-US" sz="1800" dirty="0" smtClean="0">
                <a:solidFill>
                  <a:schemeClr val="tx1"/>
                </a:solidFill>
              </a:rPr>
              <a:t>■■ </a:t>
            </a:r>
            <a:r>
              <a:rPr lang="en-US" sz="1800" b="1" dirty="0" smtClean="0">
                <a:solidFill>
                  <a:schemeClr val="tx1"/>
                </a:solidFill>
              </a:rPr>
              <a:t>Select a partitioning style Windows Server 2012 R2 supports two hard disk partition</a:t>
            </a:r>
          </a:p>
          <a:p>
            <a:pPr algn="l"/>
            <a:r>
              <a:rPr lang="en-US" sz="1800" dirty="0" smtClean="0">
                <a:solidFill>
                  <a:schemeClr val="tx1"/>
                </a:solidFill>
              </a:rPr>
              <a:t>styles: the master boot record (MBR) partition style and the GUID (globally unique</a:t>
            </a:r>
          </a:p>
          <a:p>
            <a:pPr algn="l"/>
            <a:r>
              <a:rPr lang="en-US" sz="1800" dirty="0" smtClean="0">
                <a:solidFill>
                  <a:schemeClr val="tx1"/>
                </a:solidFill>
              </a:rPr>
              <a:t>identifier) partition table (GPT) partition style. You must choose one of these partition</a:t>
            </a:r>
          </a:p>
          <a:p>
            <a:pPr algn="l"/>
            <a:r>
              <a:rPr lang="en-US" sz="1800" dirty="0" smtClean="0">
                <a:solidFill>
                  <a:schemeClr val="tx1"/>
                </a:solidFill>
              </a:rPr>
              <a:t>styles for a drive; you cannot use both.</a:t>
            </a:r>
          </a:p>
          <a:p>
            <a:pPr algn="l"/>
            <a:endParaRPr lang="en-US" sz="1800" dirty="0" smtClean="0">
              <a:solidFill>
                <a:schemeClr val="tx1"/>
              </a:solidFill>
            </a:endParaRPr>
          </a:p>
          <a:p>
            <a:pPr algn="l"/>
            <a:r>
              <a:rPr lang="en-US" sz="1800" dirty="0" smtClean="0">
                <a:solidFill>
                  <a:schemeClr val="tx1"/>
                </a:solidFill>
              </a:rPr>
              <a:t>■■ </a:t>
            </a:r>
            <a:r>
              <a:rPr lang="en-US" sz="1800" b="1" dirty="0" smtClean="0">
                <a:solidFill>
                  <a:schemeClr val="tx1"/>
                </a:solidFill>
              </a:rPr>
              <a:t>Select a disk type Windows Server 2012 R2 supports two disk types: the basic disk</a:t>
            </a:r>
          </a:p>
          <a:p>
            <a:pPr algn="l"/>
            <a:r>
              <a:rPr lang="en-US" sz="1800" dirty="0" smtClean="0">
                <a:solidFill>
                  <a:schemeClr val="tx1"/>
                </a:solidFill>
              </a:rPr>
              <a:t>type and the dynamic disk type. You cannot use both types on the same disk drive, but</a:t>
            </a:r>
          </a:p>
          <a:p>
            <a:pPr algn="l"/>
            <a:r>
              <a:rPr lang="en-US" sz="1800" dirty="0" smtClean="0">
                <a:solidFill>
                  <a:schemeClr val="tx1"/>
                </a:solidFill>
              </a:rPr>
              <a:t>you can mix disk types in the same computer.</a:t>
            </a:r>
          </a:p>
          <a:p>
            <a:pPr algn="l"/>
            <a:endParaRPr lang="en-US" sz="1800" dirty="0" smtClean="0">
              <a:solidFill>
                <a:schemeClr val="tx1"/>
              </a:solidFill>
            </a:endParaRPr>
          </a:p>
          <a:p>
            <a:pPr algn="l"/>
            <a:r>
              <a:rPr lang="en-US" sz="1800" dirty="0" smtClean="0">
                <a:solidFill>
                  <a:schemeClr val="tx1"/>
                </a:solidFill>
              </a:rPr>
              <a:t>■■ </a:t>
            </a:r>
            <a:r>
              <a:rPr lang="en-US" sz="1800" b="1" dirty="0" smtClean="0">
                <a:solidFill>
                  <a:schemeClr val="tx1"/>
                </a:solidFill>
              </a:rPr>
              <a:t>Divide the disk into partitions or volumes Although many professionals use the</a:t>
            </a:r>
          </a:p>
          <a:p>
            <a:pPr algn="l"/>
            <a:r>
              <a:rPr lang="en-US" sz="1800" dirty="0" smtClean="0">
                <a:solidFill>
                  <a:schemeClr val="tx1"/>
                </a:solidFill>
              </a:rPr>
              <a:t>terms partition and volume interchangeably, it is correct to refer to partitions on basic</a:t>
            </a:r>
          </a:p>
          <a:p>
            <a:pPr algn="l"/>
            <a:r>
              <a:rPr lang="en-US" sz="1800" dirty="0" smtClean="0">
                <a:solidFill>
                  <a:schemeClr val="tx1"/>
                </a:solidFill>
              </a:rPr>
              <a:t>disks and volumes on dynamic disks.</a:t>
            </a:r>
          </a:p>
          <a:p>
            <a:pPr algn="l"/>
            <a:endParaRPr lang="en-US" sz="1800" dirty="0" smtClean="0">
              <a:solidFill>
                <a:schemeClr val="tx1"/>
              </a:solidFill>
            </a:endParaRPr>
          </a:p>
          <a:p>
            <a:pPr algn="l"/>
            <a:r>
              <a:rPr lang="en-US" sz="1800" dirty="0" smtClean="0">
                <a:solidFill>
                  <a:schemeClr val="tx1"/>
                </a:solidFill>
              </a:rPr>
              <a:t>■■ </a:t>
            </a:r>
            <a:r>
              <a:rPr lang="en-US" sz="1800" b="1" dirty="0" smtClean="0">
                <a:solidFill>
                  <a:schemeClr val="tx1"/>
                </a:solidFill>
              </a:rPr>
              <a:t>Format the partitions or volumes with a file system Windows Server 2012 R2</a:t>
            </a:r>
          </a:p>
          <a:p>
            <a:pPr algn="l"/>
            <a:r>
              <a:rPr lang="en-US" sz="1800" dirty="0" smtClean="0">
                <a:solidFill>
                  <a:schemeClr val="tx1"/>
                </a:solidFill>
              </a:rPr>
              <a:t>supports the NTFS file system, the FAT file system (including the FAT16, FAT32, and</a:t>
            </a:r>
          </a:p>
          <a:p>
            <a:pPr algn="l"/>
            <a:r>
              <a:rPr lang="en-US" sz="1800" dirty="0" err="1" smtClean="0">
                <a:solidFill>
                  <a:schemeClr val="tx1"/>
                </a:solidFill>
              </a:rPr>
              <a:t>exFAT</a:t>
            </a:r>
            <a:r>
              <a:rPr lang="en-US" sz="1800" dirty="0" smtClean="0">
                <a:solidFill>
                  <a:schemeClr val="tx1"/>
                </a:solidFill>
              </a:rPr>
              <a:t> variants), and the new </a:t>
            </a:r>
            <a:r>
              <a:rPr lang="en-US" sz="1800" dirty="0" err="1" smtClean="0">
                <a:solidFill>
                  <a:schemeClr val="tx1"/>
                </a:solidFill>
              </a:rPr>
              <a:t>ReFS</a:t>
            </a:r>
            <a:r>
              <a:rPr lang="en-US" sz="1800" dirty="0" smtClean="0">
                <a:solidFill>
                  <a:schemeClr val="tx1"/>
                </a:solidFill>
              </a:rPr>
              <a:t> file system.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1800" b="1" dirty="0" smtClean="0">
                <a:solidFill>
                  <a:schemeClr val="tx1"/>
                </a:solidFill>
              </a:rPr>
              <a:t>Understanding disk types</a:t>
            </a:r>
          </a:p>
        </p:txBody>
      </p:sp>
      <p:pic>
        <p:nvPicPr>
          <p:cNvPr id="17410" name="Picture 2"/>
          <p:cNvPicPr>
            <a:picLocks noChangeAspect="1" noChangeArrowheads="1"/>
          </p:cNvPicPr>
          <p:nvPr/>
        </p:nvPicPr>
        <p:blipFill>
          <a:blip r:embed="rId3" cstate="print"/>
          <a:srcRect/>
          <a:stretch>
            <a:fillRect/>
          </a:stretch>
        </p:blipFill>
        <p:spPr bwMode="auto">
          <a:xfrm>
            <a:off x="990600" y="2743200"/>
            <a:ext cx="6600825"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1800" b="1" dirty="0" smtClean="0">
                <a:solidFill>
                  <a:schemeClr val="tx1"/>
                </a:solidFill>
              </a:rPr>
              <a:t>Understanding volume types</a:t>
            </a:r>
          </a:p>
          <a:p>
            <a:pPr algn="l"/>
            <a:r>
              <a:rPr lang="en-US" sz="1800" dirty="0" smtClean="0">
                <a:solidFill>
                  <a:schemeClr val="tx1"/>
                </a:solidFill>
              </a:rPr>
              <a:t>When you create a volume on a dynamic disk by using the Disk Management snap-in in Windows Server 2012 R2, you choose from the following five volume types:</a:t>
            </a:r>
          </a:p>
          <a:p>
            <a:pPr algn="l"/>
            <a:r>
              <a:rPr lang="en-US" sz="1800" dirty="0" smtClean="0">
                <a:solidFill>
                  <a:schemeClr val="tx1"/>
                </a:solidFill>
              </a:rPr>
              <a:t>■■ </a:t>
            </a:r>
            <a:r>
              <a:rPr lang="en-US" sz="1800" b="1" dirty="0" smtClean="0">
                <a:solidFill>
                  <a:schemeClr val="tx1"/>
                </a:solidFill>
              </a:rPr>
              <a:t>Simple volume Consists of space from a single disk. </a:t>
            </a:r>
          </a:p>
          <a:p>
            <a:pPr algn="l"/>
            <a:endParaRPr lang="en-US" sz="1800" b="1" dirty="0" smtClean="0">
              <a:solidFill>
                <a:schemeClr val="tx1"/>
              </a:solidFill>
            </a:endParaRPr>
          </a:p>
          <a:p>
            <a:pPr algn="l"/>
            <a:r>
              <a:rPr lang="en-US" sz="1800" dirty="0" smtClean="0">
                <a:solidFill>
                  <a:schemeClr val="tx1"/>
                </a:solidFill>
              </a:rPr>
              <a:t>■■ </a:t>
            </a:r>
            <a:r>
              <a:rPr lang="en-US" sz="1800" b="1" dirty="0" smtClean="0">
                <a:solidFill>
                  <a:schemeClr val="tx1"/>
                </a:solidFill>
              </a:rPr>
              <a:t>Spanned volume Consists of space from 2 to 32 physical disks</a:t>
            </a:r>
          </a:p>
          <a:p>
            <a:pPr algn="l"/>
            <a:endParaRPr lang="en-US" sz="1800" b="1" dirty="0" smtClean="0">
              <a:solidFill>
                <a:schemeClr val="tx1"/>
              </a:solidFill>
            </a:endParaRPr>
          </a:p>
          <a:p>
            <a:pPr algn="l"/>
            <a:r>
              <a:rPr lang="en-US" sz="1800" dirty="0" smtClean="0">
                <a:solidFill>
                  <a:schemeClr val="tx1"/>
                </a:solidFill>
              </a:rPr>
              <a:t>■■ </a:t>
            </a:r>
            <a:r>
              <a:rPr lang="en-US" sz="1800" b="1" dirty="0" smtClean="0">
                <a:solidFill>
                  <a:schemeClr val="tx1"/>
                </a:solidFill>
              </a:rPr>
              <a:t>Striped volume Consists of space from 2 to 32 physical disks</a:t>
            </a:r>
          </a:p>
          <a:p>
            <a:pPr algn="l"/>
            <a:endParaRPr lang="en-US" sz="1800" b="1" dirty="0" smtClean="0">
              <a:solidFill>
                <a:schemeClr val="tx1"/>
              </a:solidFill>
            </a:endParaRPr>
          </a:p>
          <a:p>
            <a:pPr algn="l"/>
            <a:r>
              <a:rPr lang="en-US" sz="1800" dirty="0" smtClean="0">
                <a:solidFill>
                  <a:schemeClr val="tx1"/>
                </a:solidFill>
              </a:rPr>
              <a:t>■■ </a:t>
            </a:r>
            <a:r>
              <a:rPr lang="en-US" sz="1800" b="1" dirty="0" smtClean="0">
                <a:solidFill>
                  <a:schemeClr val="tx1"/>
                </a:solidFill>
              </a:rPr>
              <a:t>Mirrored volume Consists of an identical amount of space on two physical disks</a:t>
            </a:r>
          </a:p>
          <a:p>
            <a:pPr algn="l"/>
            <a:endParaRPr lang="en-US" sz="1800" b="1" dirty="0" smtClean="0">
              <a:solidFill>
                <a:schemeClr val="tx1"/>
              </a:solidFill>
            </a:endParaRPr>
          </a:p>
          <a:p>
            <a:pPr algn="l"/>
            <a:r>
              <a:rPr lang="en-US" sz="1800" b="1" dirty="0" smtClean="0">
                <a:solidFill>
                  <a:schemeClr val="tx1"/>
                </a:solidFill>
              </a:rPr>
              <a:t>■■ RAID-5 volume Consists of space on three or more physical disks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1800" b="1" dirty="0" smtClean="0">
                <a:solidFill>
                  <a:schemeClr val="tx1"/>
                </a:solidFill>
              </a:rPr>
              <a:t>Understanding volume types</a:t>
            </a:r>
          </a:p>
          <a:p>
            <a:pPr algn="l"/>
            <a:r>
              <a:rPr lang="en-US" sz="1800" dirty="0" smtClean="0">
                <a:solidFill>
                  <a:schemeClr val="tx1"/>
                </a:solidFill>
              </a:rPr>
              <a:t>Working with disks</a:t>
            </a:r>
          </a:p>
          <a:p>
            <a:pPr algn="l"/>
            <a:endParaRPr lang="da-DK" sz="1800" b="1" dirty="0" smtClean="0">
              <a:solidFill>
                <a:schemeClr val="tx1"/>
              </a:solidFill>
            </a:endParaRPr>
          </a:p>
          <a:p>
            <a:pPr algn="l"/>
            <a:endParaRPr lang="en-US" sz="1800" b="1" dirty="0" smtClean="0">
              <a:solidFill>
                <a:schemeClr val="tx1"/>
              </a:solidFill>
            </a:endParaRPr>
          </a:p>
        </p:txBody>
      </p:sp>
      <p:pic>
        <p:nvPicPr>
          <p:cNvPr id="19458" name="Picture 2"/>
          <p:cNvPicPr>
            <a:picLocks noChangeAspect="1" noChangeArrowheads="1"/>
          </p:cNvPicPr>
          <p:nvPr/>
        </p:nvPicPr>
        <p:blipFill>
          <a:blip r:embed="rId3" cstate="print"/>
          <a:srcRect/>
          <a:stretch>
            <a:fillRect/>
          </a:stretch>
        </p:blipFill>
        <p:spPr bwMode="auto">
          <a:xfrm>
            <a:off x="0" y="1752600"/>
            <a:ext cx="5766380" cy="388620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5791200" y="1752600"/>
            <a:ext cx="3203602" cy="38703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762000"/>
            <a:ext cx="8839200" cy="5867400"/>
          </a:xfrm>
        </p:spPr>
        <p:txBody>
          <a:bodyPr>
            <a:normAutofit/>
          </a:bodyPr>
          <a:lstStyle/>
          <a:p>
            <a:pPr marL="514350" indent="-514350" algn="l"/>
            <a:r>
              <a:rPr lang="en-US" sz="1800" b="1" dirty="0" smtClean="0">
                <a:solidFill>
                  <a:schemeClr val="tx1"/>
                </a:solidFill>
              </a:rPr>
              <a:t>Understanding volume types</a:t>
            </a:r>
          </a:p>
          <a:p>
            <a:pPr algn="l"/>
            <a:r>
              <a:rPr lang="en-US" sz="1800" dirty="0" smtClean="0">
                <a:solidFill>
                  <a:schemeClr val="tx1"/>
                </a:solidFill>
              </a:rPr>
              <a:t>Creating a RAID-5 volume</a:t>
            </a:r>
            <a:endParaRPr lang="da-DK" sz="1800" b="1" dirty="0" smtClean="0">
              <a:solidFill>
                <a:schemeClr val="tx1"/>
              </a:solidFill>
            </a:endParaRPr>
          </a:p>
          <a:p>
            <a:pPr algn="l"/>
            <a:endParaRPr lang="en-US" sz="1800" b="1" dirty="0" smtClean="0">
              <a:solidFill>
                <a:schemeClr val="tx1"/>
              </a:solidFill>
            </a:endParaRPr>
          </a:p>
        </p:txBody>
      </p:sp>
      <p:pic>
        <p:nvPicPr>
          <p:cNvPr id="20482" name="Picture 2"/>
          <p:cNvPicPr>
            <a:picLocks noChangeAspect="1" noChangeArrowheads="1"/>
          </p:cNvPicPr>
          <p:nvPr/>
        </p:nvPicPr>
        <p:blipFill>
          <a:blip r:embed="rId3" cstate="print"/>
          <a:srcRect/>
          <a:stretch>
            <a:fillRect/>
          </a:stretch>
        </p:blipFill>
        <p:spPr bwMode="auto">
          <a:xfrm>
            <a:off x="2133600" y="1981200"/>
            <a:ext cx="488632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533400" y="1143000"/>
            <a:ext cx="8153400" cy="5562600"/>
          </a:xfrm>
        </p:spPr>
        <p:txBody>
          <a:bodyPr>
            <a:normAutofit/>
          </a:bodyPr>
          <a:lstStyle/>
          <a:p>
            <a:pPr marL="457200" indent="-457200" algn="l"/>
            <a:endParaRPr lang="da-DK" sz="2000" b="1" dirty="0" smtClean="0">
              <a:solidFill>
                <a:schemeClr val="tx1"/>
              </a:solidFill>
            </a:endParaRPr>
          </a:p>
          <a:p>
            <a:pPr marL="457200" indent="-457200" algn="l"/>
            <a:endParaRPr lang="da-DK" sz="2000" b="1" dirty="0" smtClean="0">
              <a:solidFill>
                <a:schemeClr val="tx1"/>
              </a:solidFill>
            </a:endParaRPr>
          </a:p>
        </p:txBody>
      </p:sp>
      <p:sp>
        <p:nvSpPr>
          <p:cNvPr id="2052" name="Text Box 4"/>
          <p:cNvSpPr txBox="1">
            <a:spLocks noChangeArrowheads="1"/>
          </p:cNvSpPr>
          <p:nvPr/>
        </p:nvSpPr>
        <p:spPr bwMode="auto">
          <a:xfrm>
            <a:off x="3814763" y="0"/>
            <a:ext cx="5329237" cy="457200"/>
          </a:xfrm>
          <a:prstGeom prst="rect">
            <a:avLst/>
          </a:prstGeom>
          <a:noFill/>
          <a:ln w="9525">
            <a:noFill/>
            <a:miter lim="800000"/>
            <a:headEnd/>
            <a:tailEnd/>
          </a:ln>
        </p:spPr>
        <p:txBody>
          <a:bodyPr>
            <a:spAutoFit/>
          </a:bodyPr>
          <a:lstStyle/>
          <a:p>
            <a:pPr>
              <a:spcBef>
                <a:spcPct val="50000"/>
              </a:spcBef>
            </a:pPr>
            <a:endParaRPr lang="da-DK"/>
          </a:p>
        </p:txBody>
      </p:sp>
      <p:pic>
        <p:nvPicPr>
          <p:cNvPr id="5" name="Picture 4" descr="logo_dania_web_200px.gif"/>
          <p:cNvPicPr>
            <a:picLocks noChangeAspect="1"/>
          </p:cNvPicPr>
          <p:nvPr/>
        </p:nvPicPr>
        <p:blipFill>
          <a:blip r:embed="rId2" cstate="print"/>
          <a:stretch>
            <a:fillRect/>
          </a:stretch>
        </p:blipFill>
        <p:spPr>
          <a:xfrm>
            <a:off x="7239000" y="0"/>
            <a:ext cx="1905000" cy="771525"/>
          </a:xfrm>
          <a:prstGeom prst="rect">
            <a:avLst/>
          </a:prstGeom>
        </p:spPr>
      </p:pic>
      <p:sp>
        <p:nvSpPr>
          <p:cNvPr id="8" name="Rectangle 2"/>
          <p:cNvSpPr txBox="1">
            <a:spLocks noChangeArrowheads="1"/>
          </p:cNvSpPr>
          <p:nvPr/>
        </p:nvSpPr>
        <p:spPr>
          <a:xfrm>
            <a:off x="533400" y="1295400"/>
            <a:ext cx="8153400" cy="5181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a-DK" sz="3200" b="1" i="0" u="sng"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381000" y="76200"/>
            <a:ext cx="66294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a-DK" b="1" u="sng" dirty="0" smtClean="0">
                <a:solidFill>
                  <a:schemeClr val="tx1"/>
                </a:solidFill>
              </a:rPr>
              <a:t>Task 1: </a:t>
            </a:r>
            <a:endParaRPr lang="en-US" dirty="0"/>
          </a:p>
        </p:txBody>
      </p:sp>
      <p:sp>
        <p:nvSpPr>
          <p:cNvPr id="9" name="Subtitle 4"/>
          <p:cNvSpPr txBox="1">
            <a:spLocks/>
          </p:cNvSpPr>
          <p:nvPr/>
        </p:nvSpPr>
        <p:spPr>
          <a:xfrm>
            <a:off x="381000" y="1295400"/>
            <a:ext cx="8610600" cy="53340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3200" b="0" i="0" u="none" strike="noStrike" kern="1200" cap="none" spc="0" normalizeH="0" baseline="0" noProof="0" dirty="0" smtClean="0">
                <a:ln>
                  <a:noFill/>
                </a:ln>
                <a:solidFill>
                  <a:schemeClr val="tx1"/>
                </a:solidFill>
                <a:effectLst/>
                <a:uLnTx/>
                <a:uFillTx/>
                <a:latin typeface="+mn-lt"/>
                <a:ea typeface="+mn-ea"/>
                <a:cs typeface="+mn-cs"/>
              </a:rPr>
              <a:t>Download and Install</a:t>
            </a:r>
            <a:r>
              <a:rPr kumimoji="0" lang="da-DK" sz="3200" b="0" i="0" u="none" strike="noStrike" kern="1200" cap="none" spc="0" normalizeH="0" noProof="0" dirty="0" smtClean="0">
                <a:ln>
                  <a:noFill/>
                </a:ln>
                <a:solidFill>
                  <a:schemeClr val="tx1"/>
                </a:solidFill>
                <a:effectLst/>
                <a:uLnTx/>
                <a:uFillTx/>
                <a:latin typeface="+mn-lt"/>
                <a:ea typeface="+mn-ea"/>
                <a:cs typeface="+mn-cs"/>
              </a:rPr>
              <a:t> VirtualBox</a:t>
            </a:r>
          </a:p>
          <a:p>
            <a:pPr marL="514350" lvl="0" indent="-514350">
              <a:spcBef>
                <a:spcPct val="20000"/>
              </a:spcBef>
            </a:pPr>
            <a:r>
              <a:rPr lang="da-DK" sz="1600" dirty="0" smtClean="0">
                <a:hlinkClick r:id="rId3"/>
              </a:rPr>
              <a:t>https://www.virtualbox.org/wiki/Downloads</a:t>
            </a:r>
            <a:endParaRPr lang="da-DK" sz="1600" dirty="0" smtClean="0">
              <a:hlinkClick r:id="rId4"/>
            </a:endParaRPr>
          </a:p>
          <a:p>
            <a:pPr marL="514350" lvl="0" indent="-514350">
              <a:spcBef>
                <a:spcPct val="20000"/>
              </a:spcBef>
            </a:pPr>
            <a:endParaRPr kumimoji="0" lang="da-DK" sz="3200" b="0" i="0" u="none" strike="noStrike" kern="1200" cap="none" spc="0" normalizeH="0" baseline="0" noProof="0" dirty="0" smtClean="0">
              <a:ln>
                <a:noFill/>
              </a:ln>
              <a:solidFill>
                <a:schemeClr val="tx1"/>
              </a:solidFill>
              <a:effectLst/>
              <a:uLnTx/>
              <a:uFillTx/>
              <a:latin typeface="+mn-lt"/>
              <a:ea typeface="+mn-ea"/>
              <a:cs typeface="+mn-cs"/>
            </a:endParaRPr>
          </a:p>
          <a:p>
            <a:pPr marL="514350" lvl="0" indent="-514350">
              <a:spcBef>
                <a:spcPct val="20000"/>
              </a:spcBef>
            </a:pPr>
            <a:endParaRPr lang="da-DK" sz="3200" dirty="0" smtClean="0"/>
          </a:p>
          <a:p>
            <a:pPr marL="514350" lvl="0" indent="-514350">
              <a:spcBef>
                <a:spcPct val="20000"/>
              </a:spcBef>
            </a:pPr>
            <a:endParaRPr kumimoji="0" lang="da-DK" sz="3200" b="0" i="0" u="none" strike="noStrike" kern="1200" cap="none" spc="0" normalizeH="0" baseline="0" noProof="0" dirty="0" smtClean="0">
              <a:ln>
                <a:noFill/>
              </a:ln>
              <a:solidFill>
                <a:schemeClr val="tx1"/>
              </a:solidFill>
              <a:effectLst/>
              <a:uLnTx/>
              <a:uFillTx/>
              <a:latin typeface="+mn-lt"/>
              <a:ea typeface="+mn-ea"/>
              <a:cs typeface="+mn-cs"/>
            </a:endParaRPr>
          </a:p>
          <a:p>
            <a:pPr marL="514350" indent="-514350">
              <a:spcBef>
                <a:spcPct val="20000"/>
              </a:spcBef>
            </a:pPr>
            <a:r>
              <a:rPr lang="da-DK" sz="3200" dirty="0" smtClean="0"/>
              <a:t>Download and Install </a:t>
            </a:r>
            <a:r>
              <a:rPr lang="en-US" sz="3200" dirty="0" smtClean="0"/>
              <a:t>Windows Server 2012 R2 </a:t>
            </a:r>
          </a:p>
          <a:p>
            <a:pPr marL="514350" indent="-514350">
              <a:spcBef>
                <a:spcPct val="20000"/>
              </a:spcBef>
            </a:pPr>
            <a:r>
              <a:rPr lang="en-US" sz="3200" dirty="0" smtClean="0"/>
              <a:t>Standard (Full GUI)</a:t>
            </a:r>
            <a:endParaRPr lang="da-DK" sz="3200" dirty="0" smtClean="0"/>
          </a:p>
          <a:p>
            <a:pPr marL="514350" lvl="0" indent="-514350">
              <a:spcBef>
                <a:spcPct val="20000"/>
              </a:spcBef>
            </a:pPr>
            <a:r>
              <a:rPr lang="da-DK" sz="1600" dirty="0" smtClean="0">
                <a:hlinkClick r:id="rId4"/>
              </a:rPr>
              <a:t>http://www.microsoft.com/en-us/evalcenter/evaluate-windows-server-2012-r2</a:t>
            </a:r>
            <a:endParaRPr lang="da-DK" sz="1600" dirty="0" smtClean="0"/>
          </a:p>
          <a:p>
            <a:pPr marL="514350" lvl="0" indent="-514350">
              <a:spcBef>
                <a:spcPct val="20000"/>
              </a:spcBef>
            </a:pPr>
            <a:endParaRPr kumimoji="0" lang="da-DK"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533400" y="1143000"/>
            <a:ext cx="8153400" cy="5562600"/>
          </a:xfrm>
        </p:spPr>
        <p:txBody>
          <a:bodyPr>
            <a:normAutofit/>
          </a:bodyPr>
          <a:lstStyle/>
          <a:p>
            <a:pPr marL="457200" indent="-457200" algn="l"/>
            <a:endParaRPr lang="da-DK" sz="2000" b="1" dirty="0" smtClean="0">
              <a:solidFill>
                <a:schemeClr val="tx1"/>
              </a:solidFill>
            </a:endParaRPr>
          </a:p>
          <a:p>
            <a:pPr marL="457200" indent="-457200" algn="l"/>
            <a:endParaRPr lang="da-DK" sz="2000" b="1" dirty="0" smtClean="0">
              <a:solidFill>
                <a:schemeClr val="tx1"/>
              </a:solidFill>
            </a:endParaRPr>
          </a:p>
        </p:txBody>
      </p:sp>
      <p:sp>
        <p:nvSpPr>
          <p:cNvPr id="2052" name="Text Box 4"/>
          <p:cNvSpPr txBox="1">
            <a:spLocks noChangeArrowheads="1"/>
          </p:cNvSpPr>
          <p:nvPr/>
        </p:nvSpPr>
        <p:spPr bwMode="auto">
          <a:xfrm>
            <a:off x="3814763" y="0"/>
            <a:ext cx="5329237" cy="457200"/>
          </a:xfrm>
          <a:prstGeom prst="rect">
            <a:avLst/>
          </a:prstGeom>
          <a:noFill/>
          <a:ln w="9525">
            <a:noFill/>
            <a:miter lim="800000"/>
            <a:headEnd/>
            <a:tailEnd/>
          </a:ln>
        </p:spPr>
        <p:txBody>
          <a:bodyPr>
            <a:spAutoFit/>
          </a:bodyPr>
          <a:lstStyle/>
          <a:p>
            <a:pPr>
              <a:spcBef>
                <a:spcPct val="50000"/>
              </a:spcBef>
            </a:pPr>
            <a:endParaRPr lang="da-DK"/>
          </a:p>
        </p:txBody>
      </p:sp>
      <p:pic>
        <p:nvPicPr>
          <p:cNvPr id="5" name="Picture 4" descr="logo_dania_web_200px.gif"/>
          <p:cNvPicPr>
            <a:picLocks noChangeAspect="1"/>
          </p:cNvPicPr>
          <p:nvPr/>
        </p:nvPicPr>
        <p:blipFill>
          <a:blip r:embed="rId2" cstate="print"/>
          <a:stretch>
            <a:fillRect/>
          </a:stretch>
        </p:blipFill>
        <p:spPr>
          <a:xfrm>
            <a:off x="7239000" y="0"/>
            <a:ext cx="1905000" cy="771525"/>
          </a:xfrm>
          <a:prstGeom prst="rect">
            <a:avLst/>
          </a:prstGeom>
        </p:spPr>
      </p:pic>
      <p:sp>
        <p:nvSpPr>
          <p:cNvPr id="8" name="Rectangle 2"/>
          <p:cNvSpPr txBox="1">
            <a:spLocks noChangeArrowheads="1"/>
          </p:cNvSpPr>
          <p:nvPr/>
        </p:nvSpPr>
        <p:spPr>
          <a:xfrm>
            <a:off x="533400" y="1295400"/>
            <a:ext cx="8153400" cy="5181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a-DK" sz="3200" b="1" i="0" u="sng"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381000" y="76200"/>
            <a:ext cx="66294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a-DK" b="1" u="sng" dirty="0" smtClean="0">
                <a:solidFill>
                  <a:schemeClr val="tx1"/>
                </a:solidFill>
              </a:rPr>
              <a:t>Task 2: </a:t>
            </a:r>
            <a:endParaRPr lang="en-US" dirty="0"/>
          </a:p>
        </p:txBody>
      </p:sp>
      <p:sp>
        <p:nvSpPr>
          <p:cNvPr id="9" name="Subtitle 4"/>
          <p:cNvSpPr txBox="1">
            <a:spLocks/>
          </p:cNvSpPr>
          <p:nvPr/>
        </p:nvSpPr>
        <p:spPr>
          <a:xfrm>
            <a:off x="381000" y="1295400"/>
            <a:ext cx="8610600" cy="53340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3200" i="0" u="none" strike="noStrike" kern="1200" cap="none" spc="0" normalizeH="0" baseline="0" noProof="0" dirty="0" smtClean="0">
                <a:ln>
                  <a:noFill/>
                </a:ln>
                <a:solidFill>
                  <a:schemeClr val="tx1"/>
                </a:solidFill>
                <a:effectLst/>
                <a:uLnTx/>
                <a:uFillTx/>
                <a:latin typeface="+mn-lt"/>
                <a:ea typeface="+mn-ea"/>
                <a:cs typeface="+mn-cs"/>
              </a:rPr>
              <a:t>Configure Server:</a:t>
            </a:r>
          </a:p>
          <a:p>
            <a:pPr marL="971550" lvl="1" indent="-514350">
              <a:spcBef>
                <a:spcPct val="20000"/>
              </a:spcBef>
              <a:buFont typeface="Arial" pitchFamily="34" charset="0"/>
              <a:buChar char="•"/>
            </a:pPr>
            <a:r>
              <a:rPr lang="da-DK" sz="3200" dirty="0" smtClean="0"/>
              <a:t>Name the Server</a:t>
            </a:r>
          </a:p>
          <a:p>
            <a:pPr marL="971550" lvl="1" indent="-514350">
              <a:spcBef>
                <a:spcPct val="20000"/>
              </a:spcBef>
              <a:buFont typeface="Arial" pitchFamily="34" charset="0"/>
              <a:buChar char="•"/>
            </a:pPr>
            <a:r>
              <a:rPr lang="en-US" sz="3200" dirty="0" smtClean="0"/>
              <a:t>Converting between GUI and Server Core</a:t>
            </a:r>
            <a:endParaRPr kumimoji="0" lang="da-DK" sz="3200" b="0" i="0" u="none" strike="noStrike" kern="1200" cap="none" spc="0" normalizeH="0" baseline="0" noProof="0" dirty="0" smtClean="0">
              <a:ln>
                <a:noFill/>
              </a:ln>
              <a:solidFill>
                <a:schemeClr val="tx1"/>
              </a:solidFill>
              <a:effectLst/>
              <a:uLnTx/>
              <a:uFillTx/>
              <a:latin typeface="+mn-lt"/>
              <a:ea typeface="+mn-ea"/>
              <a:cs typeface="+mn-cs"/>
            </a:endParaRPr>
          </a:p>
          <a:p>
            <a:pPr marL="514350" lvl="0" indent="-514350">
              <a:spcBef>
                <a:spcPct val="20000"/>
              </a:spcBef>
            </a:pPr>
            <a:endParaRPr lang="da-DK" sz="3200" dirty="0" smtClean="0"/>
          </a:p>
          <a:p>
            <a:pPr marL="514350" lvl="0" indent="-514350">
              <a:spcBef>
                <a:spcPct val="20000"/>
              </a:spcBef>
            </a:pPr>
            <a:endParaRPr kumimoji="0" lang="da-DK" sz="3200" b="0" i="0" u="none" strike="noStrike" kern="1200" cap="none" spc="0" normalizeH="0" baseline="0" noProof="0" dirty="0" smtClean="0">
              <a:ln>
                <a:noFill/>
              </a:ln>
              <a:solidFill>
                <a:schemeClr val="tx1"/>
              </a:solidFill>
              <a:effectLst/>
              <a:uLnTx/>
              <a:uFillTx/>
              <a:latin typeface="+mn-lt"/>
              <a:ea typeface="+mn-ea"/>
              <a:cs typeface="+mn-cs"/>
            </a:endParaRPr>
          </a:p>
          <a:p>
            <a:pPr marL="514350" lvl="0" indent="-514350">
              <a:spcBef>
                <a:spcPct val="20000"/>
              </a:spcBef>
            </a:pPr>
            <a:r>
              <a:rPr lang="en-US" sz="3200" dirty="0" smtClean="0"/>
              <a:t>Configure local storage (1 GB three volumes)</a:t>
            </a:r>
          </a:p>
          <a:p>
            <a:pPr marL="971550" lvl="1" indent="-514350">
              <a:spcBef>
                <a:spcPct val="20000"/>
              </a:spcBef>
              <a:buFont typeface="Arial" pitchFamily="34" charset="0"/>
              <a:buChar char="•"/>
            </a:pPr>
            <a:r>
              <a:rPr lang="en-US" sz="3200" dirty="0" smtClean="0"/>
              <a:t>Creating a RAID-5 volume (pg. 61-62)</a:t>
            </a:r>
            <a:endParaRPr lang="da-DK"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da-DK" sz="2000" b="1" u="sng" dirty="0" smtClean="0">
                <a:solidFill>
                  <a:schemeClr val="tx1"/>
                </a:solidFill>
              </a:rPr>
              <a:t>Course Objectives</a:t>
            </a:r>
          </a:p>
          <a:p>
            <a:pPr marL="514350" indent="-514350" algn="l">
              <a:buFont typeface="Wingdings" pitchFamily="2" charset="2"/>
              <a:buChar char="q"/>
            </a:pPr>
            <a:endParaRPr lang="en-US" sz="1900" dirty="0" smtClean="0">
              <a:solidFill>
                <a:schemeClr val="tx1"/>
              </a:solidFill>
            </a:endParaRPr>
          </a:p>
          <a:p>
            <a:pPr marL="514350" indent="-514350" algn="l">
              <a:buFont typeface="Wingdings" pitchFamily="2" charset="2"/>
              <a:buChar char="q"/>
            </a:pPr>
            <a:r>
              <a:rPr lang="en-US" sz="1900" dirty="0" smtClean="0">
                <a:solidFill>
                  <a:schemeClr val="tx1"/>
                </a:solidFill>
              </a:rPr>
              <a:t>Installing and Configuring Windows Server 2012 R2</a:t>
            </a:r>
          </a:p>
          <a:p>
            <a:pPr marL="514350" indent="-514350" algn="l">
              <a:buFont typeface="Wingdings" pitchFamily="2" charset="2"/>
              <a:buChar char="q"/>
            </a:pPr>
            <a:r>
              <a:rPr lang="en-US" sz="1900" dirty="0" smtClean="0">
                <a:solidFill>
                  <a:schemeClr val="tx1"/>
                </a:solidFill>
              </a:rPr>
              <a:t>Configuring Server Roles and Features</a:t>
            </a:r>
          </a:p>
          <a:p>
            <a:pPr marL="514350" indent="-514350" algn="l">
              <a:buFont typeface="Wingdings" pitchFamily="2" charset="2"/>
              <a:buChar char="q"/>
            </a:pPr>
            <a:r>
              <a:rPr lang="en-US" sz="1900" dirty="0" smtClean="0">
                <a:solidFill>
                  <a:schemeClr val="tx1"/>
                </a:solidFill>
              </a:rPr>
              <a:t>Configuring Hyper V</a:t>
            </a:r>
          </a:p>
          <a:p>
            <a:pPr marL="514350" indent="-514350" algn="l">
              <a:buFont typeface="Wingdings" pitchFamily="2" charset="2"/>
              <a:buChar char="q"/>
            </a:pPr>
            <a:r>
              <a:rPr lang="en-US" sz="1900" dirty="0" smtClean="0">
                <a:solidFill>
                  <a:schemeClr val="tx1"/>
                </a:solidFill>
              </a:rPr>
              <a:t>Deploying and Configuring Core Networking Services</a:t>
            </a:r>
          </a:p>
          <a:p>
            <a:pPr marL="514350" indent="-514350" algn="l">
              <a:buFont typeface="Wingdings" pitchFamily="2" charset="2"/>
              <a:buChar char="q"/>
            </a:pPr>
            <a:r>
              <a:rPr lang="en-US" sz="1900" dirty="0" smtClean="0">
                <a:solidFill>
                  <a:schemeClr val="tx1"/>
                </a:solidFill>
              </a:rPr>
              <a:t>Installing and Administering Active Directory</a:t>
            </a:r>
          </a:p>
          <a:p>
            <a:pPr marL="514350" indent="-514350" algn="l">
              <a:buFont typeface="Wingdings" pitchFamily="2" charset="2"/>
              <a:buChar char="q"/>
            </a:pPr>
            <a:r>
              <a:rPr lang="en-US" sz="1900" dirty="0" smtClean="0">
                <a:solidFill>
                  <a:schemeClr val="tx1"/>
                </a:solidFill>
              </a:rPr>
              <a:t>Creating and Managing Group Policy</a:t>
            </a:r>
          </a:p>
          <a:p>
            <a:pPr marL="514350" indent="-514350" algn="l"/>
            <a:endParaRPr lang="en-US" b="1"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fontScale="47500" lnSpcReduction="20000"/>
          </a:bodyPr>
          <a:lstStyle/>
          <a:p>
            <a:pPr marL="514350" indent="-514350" algn="l"/>
            <a:r>
              <a:rPr lang="en-US" sz="5100" b="1" u="sng" dirty="0" smtClean="0">
                <a:solidFill>
                  <a:schemeClr val="tx1"/>
                </a:solidFill>
              </a:rPr>
              <a:t>Lesson </a:t>
            </a:r>
            <a:r>
              <a:rPr lang="en-US" sz="5100" b="1" u="sng" dirty="0" smtClean="0">
                <a:solidFill>
                  <a:schemeClr val="tx1"/>
                </a:solidFill>
              </a:rPr>
              <a:t>Plan – part 1, with Anders Dahl </a:t>
            </a:r>
            <a:r>
              <a:rPr lang="en-US" sz="5100" b="1" u="sng" dirty="0" err="1" smtClean="0">
                <a:solidFill>
                  <a:schemeClr val="tx1"/>
                </a:solidFill>
              </a:rPr>
              <a:t>Valgreen</a:t>
            </a:r>
            <a:r>
              <a:rPr lang="en-US" sz="5100" b="1" u="sng" dirty="0" smtClean="0">
                <a:solidFill>
                  <a:schemeClr val="tx1"/>
                </a:solidFill>
              </a:rPr>
              <a:t> </a:t>
            </a:r>
            <a:endParaRPr lang="en-US" sz="5100" b="1" u="sng" dirty="0" smtClean="0">
              <a:solidFill>
                <a:schemeClr val="tx1"/>
              </a:solidFill>
            </a:endParaRPr>
          </a:p>
          <a:p>
            <a:pPr marL="514350" indent="-514350" algn="l"/>
            <a:endParaRPr lang="en-US" b="1" dirty="0" smtClean="0">
              <a:solidFill>
                <a:schemeClr val="tx1"/>
              </a:solidFill>
            </a:endParaRPr>
          </a:p>
          <a:p>
            <a:pPr marL="514350" indent="-514350" algn="l"/>
            <a:r>
              <a:rPr lang="en-US" b="1" dirty="0" smtClean="0">
                <a:solidFill>
                  <a:schemeClr val="tx1"/>
                </a:solidFill>
              </a:rPr>
              <a:t>Day 1:</a:t>
            </a:r>
          </a:p>
          <a:p>
            <a:pPr algn="l"/>
            <a:r>
              <a:rPr lang="en-US" dirty="0" smtClean="0">
                <a:solidFill>
                  <a:schemeClr val="tx1"/>
                </a:solidFill>
              </a:rPr>
              <a:t>■■ Objective 1.1: Install servers</a:t>
            </a:r>
          </a:p>
          <a:p>
            <a:pPr algn="l"/>
            <a:r>
              <a:rPr lang="en-US" dirty="0" smtClean="0">
                <a:solidFill>
                  <a:schemeClr val="tx1"/>
                </a:solidFill>
              </a:rPr>
              <a:t>■■ Objective 1.2: Configure servers</a:t>
            </a:r>
          </a:p>
          <a:p>
            <a:pPr algn="l"/>
            <a:r>
              <a:rPr lang="en-US" dirty="0" smtClean="0">
                <a:solidFill>
                  <a:schemeClr val="tx1"/>
                </a:solidFill>
              </a:rPr>
              <a:t>■■ Objective 1.3: Configure local storage</a:t>
            </a:r>
          </a:p>
          <a:p>
            <a:pPr algn="l"/>
            <a:endParaRPr lang="en-US" b="1" dirty="0" smtClean="0">
              <a:solidFill>
                <a:schemeClr val="tx1"/>
              </a:solidFill>
            </a:endParaRPr>
          </a:p>
          <a:p>
            <a:pPr marL="514350" indent="-514350" algn="l"/>
            <a:r>
              <a:rPr lang="en-US" b="1" dirty="0" smtClean="0">
                <a:solidFill>
                  <a:schemeClr val="tx1"/>
                </a:solidFill>
              </a:rPr>
              <a:t>Day 2: </a:t>
            </a:r>
          </a:p>
          <a:p>
            <a:pPr algn="l"/>
            <a:r>
              <a:rPr lang="en-US" dirty="0" smtClean="0">
                <a:solidFill>
                  <a:schemeClr val="tx1"/>
                </a:solidFill>
              </a:rPr>
              <a:t>■■ Objective 2.1: Configure file and share access</a:t>
            </a:r>
          </a:p>
          <a:p>
            <a:pPr algn="l"/>
            <a:r>
              <a:rPr lang="en-US" dirty="0" smtClean="0">
                <a:solidFill>
                  <a:schemeClr val="tx1"/>
                </a:solidFill>
              </a:rPr>
              <a:t>■■ Objective 2.2: Configure print and document services</a:t>
            </a:r>
          </a:p>
          <a:p>
            <a:pPr algn="l"/>
            <a:r>
              <a:rPr lang="en-US" dirty="0" smtClean="0">
                <a:solidFill>
                  <a:schemeClr val="tx1"/>
                </a:solidFill>
              </a:rPr>
              <a:t>■■ Objective 2.3: Configure servers for remote management</a:t>
            </a:r>
          </a:p>
          <a:p>
            <a:pPr algn="l"/>
            <a:endParaRPr lang="en-US" b="1" dirty="0" smtClean="0">
              <a:solidFill>
                <a:schemeClr val="tx1"/>
              </a:solidFill>
            </a:endParaRPr>
          </a:p>
          <a:p>
            <a:pPr marL="514350" indent="-514350" algn="l"/>
            <a:r>
              <a:rPr lang="en-US" b="1" dirty="0" smtClean="0">
                <a:solidFill>
                  <a:schemeClr val="tx1"/>
                </a:solidFill>
              </a:rPr>
              <a:t>Day 3: </a:t>
            </a:r>
          </a:p>
          <a:p>
            <a:pPr algn="l"/>
            <a:r>
              <a:rPr lang="en-US" dirty="0" smtClean="0">
                <a:solidFill>
                  <a:schemeClr val="tx1"/>
                </a:solidFill>
              </a:rPr>
              <a:t>■■ Objective 3.1: Create and configure virtual machine settings</a:t>
            </a:r>
          </a:p>
          <a:p>
            <a:pPr algn="l"/>
            <a:r>
              <a:rPr lang="en-US" dirty="0" smtClean="0">
                <a:solidFill>
                  <a:schemeClr val="tx1"/>
                </a:solidFill>
              </a:rPr>
              <a:t>■■ Objective 3.2: Create and configure virtual machine storage</a:t>
            </a:r>
          </a:p>
          <a:p>
            <a:pPr algn="l"/>
            <a:r>
              <a:rPr lang="en-US" dirty="0" smtClean="0">
                <a:solidFill>
                  <a:schemeClr val="tx1"/>
                </a:solidFill>
              </a:rPr>
              <a:t>■■ Objective 3.3: Create and configure virtual networks</a:t>
            </a:r>
          </a:p>
          <a:p>
            <a:pPr algn="l"/>
            <a:endParaRPr lang="en-US" b="1" dirty="0" smtClean="0">
              <a:solidFill>
                <a:schemeClr val="tx1"/>
              </a:solidFill>
            </a:endParaRPr>
          </a:p>
          <a:p>
            <a:pPr marL="514350" indent="-514350" algn="l"/>
            <a:r>
              <a:rPr lang="en-US" b="1" dirty="0" smtClean="0">
                <a:solidFill>
                  <a:schemeClr val="tx1"/>
                </a:solidFill>
              </a:rPr>
              <a:t>Day  4: </a:t>
            </a:r>
          </a:p>
          <a:p>
            <a:pPr algn="l"/>
            <a:r>
              <a:rPr lang="en-US" dirty="0" smtClean="0">
                <a:solidFill>
                  <a:schemeClr val="tx1"/>
                </a:solidFill>
              </a:rPr>
              <a:t>■■ Objective 4.1: Configure IPv4 and IPv6 addressing</a:t>
            </a:r>
          </a:p>
          <a:p>
            <a:pPr algn="l"/>
            <a:r>
              <a:rPr lang="en-US" dirty="0" smtClean="0">
                <a:solidFill>
                  <a:schemeClr val="tx1"/>
                </a:solidFill>
              </a:rPr>
              <a:t>■■ Objective 4.2: Deploy and configure Dynamic Host Configuration Protocol (DHCP)</a:t>
            </a:r>
          </a:p>
          <a:p>
            <a:pPr algn="l"/>
            <a:r>
              <a:rPr lang="en-US" dirty="0" smtClean="0">
                <a:solidFill>
                  <a:schemeClr val="tx1"/>
                </a:solidFill>
              </a:rPr>
              <a:t>■■ Objective 4.3: Deploy and configure DNS service</a:t>
            </a: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en-US" sz="2400" b="1" u="sng" dirty="0" smtClean="0">
                <a:solidFill>
                  <a:schemeClr val="tx1"/>
                </a:solidFill>
              </a:rPr>
              <a:t>Lesson </a:t>
            </a:r>
            <a:r>
              <a:rPr lang="en-US" sz="2400" b="1" u="sng" dirty="0" smtClean="0">
                <a:solidFill>
                  <a:schemeClr val="tx1"/>
                </a:solidFill>
              </a:rPr>
              <a:t>Plan – Part 2, with </a:t>
            </a:r>
            <a:r>
              <a:rPr lang="en-US" sz="2400" b="1" u="sng" dirty="0" err="1" smtClean="0">
                <a:solidFill>
                  <a:schemeClr val="tx1"/>
                </a:solidFill>
              </a:rPr>
              <a:t>Azeem</a:t>
            </a:r>
            <a:r>
              <a:rPr lang="en-US" sz="2400" b="1" u="sng" dirty="0" smtClean="0">
                <a:solidFill>
                  <a:schemeClr val="tx1"/>
                </a:solidFill>
              </a:rPr>
              <a:t> Umar </a:t>
            </a:r>
            <a:endParaRPr lang="en-US" sz="2400" b="1" u="sng" dirty="0" smtClean="0">
              <a:solidFill>
                <a:schemeClr val="tx1"/>
              </a:solidFill>
            </a:endParaRPr>
          </a:p>
          <a:p>
            <a:pPr marL="514350" indent="-514350" algn="l"/>
            <a:endParaRPr lang="en-US" sz="1600" b="1" dirty="0" smtClean="0">
              <a:solidFill>
                <a:schemeClr val="tx1"/>
              </a:solidFill>
            </a:endParaRPr>
          </a:p>
          <a:p>
            <a:pPr algn="l"/>
            <a:r>
              <a:rPr lang="en-US" sz="1600" b="1" dirty="0">
                <a:solidFill>
                  <a:schemeClr val="tx1"/>
                </a:solidFill>
              </a:rPr>
              <a:t>Day  5:</a:t>
            </a:r>
          </a:p>
          <a:p>
            <a:pPr algn="l"/>
            <a:r>
              <a:rPr lang="en-US" sz="1600" dirty="0">
                <a:solidFill>
                  <a:schemeClr val="tx1"/>
                </a:solidFill>
              </a:rPr>
              <a:t>■■ Objective 5.1: Install domain controllers</a:t>
            </a:r>
          </a:p>
          <a:p>
            <a:pPr algn="l"/>
            <a:r>
              <a:rPr lang="en-US" sz="1600" dirty="0">
                <a:solidFill>
                  <a:schemeClr val="tx1"/>
                </a:solidFill>
              </a:rPr>
              <a:t>■■ Objective 5.2: Create and manage Active Directory users and computers</a:t>
            </a:r>
          </a:p>
          <a:p>
            <a:pPr algn="l"/>
            <a:r>
              <a:rPr lang="en-US" sz="1600" dirty="0">
                <a:solidFill>
                  <a:schemeClr val="tx1"/>
                </a:solidFill>
              </a:rPr>
              <a:t>■■ Objective 5.3: Create and manage Active Directory groups and organizational units (OUs)</a:t>
            </a:r>
            <a:endParaRPr lang="en-US" sz="1600" b="1" dirty="0">
              <a:solidFill>
                <a:schemeClr val="tx1"/>
              </a:solidFill>
            </a:endParaRPr>
          </a:p>
          <a:p>
            <a:pPr marL="514350" indent="-514350" algn="l"/>
            <a:endParaRPr lang="en-US" sz="1600" b="1" dirty="0" smtClean="0">
              <a:solidFill>
                <a:schemeClr val="tx1"/>
              </a:solidFill>
            </a:endParaRPr>
          </a:p>
          <a:p>
            <a:pPr marL="514350" indent="-514350" algn="l"/>
            <a:r>
              <a:rPr lang="en-US" sz="1600" b="1" dirty="0" smtClean="0">
                <a:solidFill>
                  <a:schemeClr val="tx1"/>
                </a:solidFill>
              </a:rPr>
              <a:t>Day </a:t>
            </a:r>
            <a:r>
              <a:rPr lang="en-US" sz="1600" b="1" dirty="0" smtClean="0">
                <a:solidFill>
                  <a:schemeClr val="tx1"/>
                </a:solidFill>
              </a:rPr>
              <a:t>6:</a:t>
            </a:r>
          </a:p>
          <a:p>
            <a:pPr algn="l"/>
            <a:r>
              <a:rPr lang="en-US" sz="1600" dirty="0" smtClean="0">
                <a:solidFill>
                  <a:schemeClr val="tx1"/>
                </a:solidFill>
              </a:rPr>
              <a:t>■■ Objective 6.1: Create Group Policy Objects (GPOs)</a:t>
            </a:r>
          </a:p>
          <a:p>
            <a:pPr algn="l"/>
            <a:r>
              <a:rPr lang="en-US" sz="1600" dirty="0" smtClean="0">
                <a:solidFill>
                  <a:schemeClr val="tx1"/>
                </a:solidFill>
              </a:rPr>
              <a:t>■■ Objective 6.2: Configure security policies</a:t>
            </a:r>
          </a:p>
          <a:p>
            <a:pPr algn="l"/>
            <a:endParaRPr lang="en-US" sz="1600" b="1" dirty="0" smtClean="0">
              <a:solidFill>
                <a:schemeClr val="tx1"/>
              </a:solidFill>
            </a:endParaRPr>
          </a:p>
          <a:p>
            <a:pPr marL="514350" indent="-514350" algn="l"/>
            <a:r>
              <a:rPr lang="da-DK" sz="1600" b="1" dirty="0" smtClean="0">
                <a:solidFill>
                  <a:schemeClr val="tx1"/>
                </a:solidFill>
              </a:rPr>
              <a:t>Day 7:</a:t>
            </a:r>
          </a:p>
          <a:p>
            <a:pPr marL="514350" indent="-514350" algn="l"/>
            <a:r>
              <a:rPr lang="fr-FR" sz="1600" dirty="0" smtClean="0">
                <a:solidFill>
                  <a:schemeClr val="tx1"/>
                </a:solidFill>
              </a:rPr>
              <a:t>■■ Objective 6.3: Configure application restriction policies</a:t>
            </a:r>
          </a:p>
          <a:p>
            <a:pPr marL="514350" indent="-514350" algn="l"/>
            <a:endParaRPr lang="fr-FR" sz="1600" b="1" dirty="0" smtClean="0">
              <a:solidFill>
                <a:schemeClr val="tx1"/>
              </a:solidFill>
            </a:endParaRPr>
          </a:p>
          <a:p>
            <a:pPr marL="514350" indent="-514350" algn="l"/>
            <a:r>
              <a:rPr lang="fr-FR" sz="1600" b="1" dirty="0" smtClean="0">
                <a:solidFill>
                  <a:schemeClr val="tx1"/>
                </a:solidFill>
              </a:rPr>
              <a:t>Day 8:</a:t>
            </a:r>
          </a:p>
          <a:p>
            <a:pPr marL="514350" indent="-514350" algn="l"/>
            <a:r>
              <a:rPr lang="en-US" sz="1600" dirty="0" smtClean="0">
                <a:solidFill>
                  <a:schemeClr val="tx1"/>
                </a:solidFill>
              </a:rPr>
              <a:t>■■ Objective 6.4: Configure Windows Firewall</a:t>
            </a:r>
            <a:endParaRPr lang="en-US" sz="1600" b="1" dirty="0" smtClean="0">
              <a:solidFill>
                <a:schemeClr val="tx1"/>
              </a:solidFill>
            </a:endParaRPr>
          </a:p>
          <a:p>
            <a:pPr marL="514350" indent="-514350" algn="l"/>
            <a:endParaRPr lang="en-US" sz="3600" b="1" dirty="0" smtClean="0">
              <a:solidFill>
                <a:schemeClr val="tx1"/>
              </a:solidFill>
            </a:endParaRPr>
          </a:p>
          <a:p>
            <a:pPr marL="514350" indent="-514350" algn="l"/>
            <a:endParaRPr lang="en-US" sz="3600" b="1" u="sng" dirty="0" smtClean="0">
              <a:solidFill>
                <a:schemeClr val="tx1"/>
              </a:solidFill>
            </a:endParaRPr>
          </a:p>
          <a:p>
            <a:pPr marL="514350" indent="-514350" algn="l"/>
            <a:endParaRPr lang="en-US" sz="3600" b="1" u="sng" dirty="0" smtClean="0">
              <a:solidFill>
                <a:schemeClr val="tx1"/>
              </a:solidFill>
            </a:endParaRPr>
          </a:p>
          <a:p>
            <a:pPr marL="514350" indent="-514350" algn="l"/>
            <a:endParaRPr lang="en-US" sz="3600" b="1" u="sng" dirty="0" smtClean="0">
              <a:solidFill>
                <a:schemeClr val="tx1"/>
              </a:solidFill>
            </a:endParaRPr>
          </a:p>
          <a:p>
            <a:pPr marL="514350" indent="-514350" algn="l"/>
            <a:endParaRPr lang="en-US" sz="3600" b="1" u="sng" dirty="0" smtClean="0">
              <a:solidFill>
                <a:schemeClr val="tx1"/>
              </a:solidFill>
            </a:endParaRPr>
          </a:p>
          <a:p>
            <a:pPr marL="514350" indent="-514350" algn="l"/>
            <a:endParaRPr lang="en-US" sz="3600" b="1" u="sng" dirty="0" smtClean="0">
              <a:solidFill>
                <a:schemeClr val="tx1"/>
              </a:solidFill>
            </a:endParaRPr>
          </a:p>
          <a:p>
            <a:pPr marL="514350" indent="-514350" algn="l"/>
            <a:endParaRPr lang="en-US" sz="3600" b="1" u="sng" dirty="0" smtClean="0">
              <a:solidFill>
                <a:schemeClr val="tx1"/>
              </a:solidFill>
            </a:endParaRPr>
          </a:p>
          <a:p>
            <a:pPr marL="514350" indent="-514350" algn="l"/>
            <a:endParaRPr lang="en-US" sz="3600" b="1" u="sng" dirty="0" smtClean="0">
              <a:solidFill>
                <a:schemeClr val="tx1"/>
              </a:solidFill>
            </a:endParaRPr>
          </a:p>
          <a:p>
            <a:pPr marL="514350" indent="-514350" algn="l"/>
            <a:endParaRPr lang="da-DK" sz="3600" b="1" u="sng"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endParaRPr lang="da-DK" sz="7200" b="1" dirty="0" smtClean="0">
              <a:solidFill>
                <a:schemeClr val="tx1"/>
              </a:solidFill>
            </a:endParaRPr>
          </a:p>
          <a:p>
            <a:pPr marL="514350" indent="-514350"/>
            <a:r>
              <a:rPr lang="da-DK" sz="7200" b="1" dirty="0" smtClean="0">
                <a:solidFill>
                  <a:schemeClr val="tx1"/>
                </a:solidFill>
              </a:rPr>
              <a:t>What is a SERVER?</a:t>
            </a:r>
            <a:endParaRPr lang="en-US" sz="7200" b="1"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
            <a:ext cx="7086600" cy="685799"/>
          </a:xfrm>
        </p:spPr>
        <p:txBody>
          <a:bodyPr>
            <a:normAutofit fontScale="90000"/>
          </a:bodyPr>
          <a:lstStyle/>
          <a:p>
            <a:r>
              <a:rPr lang="da-DK" dirty="0" smtClean="0"/>
              <a:t>SERVER I</a:t>
            </a:r>
            <a:endParaRPr lang="en-US" dirty="0"/>
          </a:p>
        </p:txBody>
      </p:sp>
      <p:pic>
        <p:nvPicPr>
          <p:cNvPr id="4" name="Picture 3" descr="eadania_logo.gif"/>
          <p:cNvPicPr>
            <a:picLocks noChangeAspect="1"/>
          </p:cNvPicPr>
          <p:nvPr/>
        </p:nvPicPr>
        <p:blipFill>
          <a:blip r:embed="rId2" cstate="print"/>
          <a:stretch>
            <a:fillRect/>
          </a:stretch>
        </p:blipFill>
        <p:spPr>
          <a:xfrm>
            <a:off x="533400" y="152400"/>
            <a:ext cx="1303020" cy="525780"/>
          </a:xfrm>
          <a:prstGeom prst="rect">
            <a:avLst/>
          </a:prstGeom>
        </p:spPr>
      </p:pic>
      <p:sp>
        <p:nvSpPr>
          <p:cNvPr id="5" name="Subtitle 4"/>
          <p:cNvSpPr>
            <a:spLocks noGrp="1"/>
          </p:cNvSpPr>
          <p:nvPr>
            <p:ph type="subTitle" idx="1"/>
          </p:nvPr>
        </p:nvSpPr>
        <p:spPr>
          <a:xfrm>
            <a:off x="152400" y="838200"/>
            <a:ext cx="8839200" cy="5867400"/>
          </a:xfrm>
        </p:spPr>
        <p:txBody>
          <a:bodyPr>
            <a:normAutofit/>
          </a:bodyPr>
          <a:lstStyle/>
          <a:p>
            <a:pPr marL="514350" indent="-514350" algn="l"/>
            <a:r>
              <a:rPr lang="en-US" sz="5100" b="1" u="sng" dirty="0" smtClean="0">
                <a:solidFill>
                  <a:schemeClr val="tx1"/>
                </a:solidFill>
              </a:rPr>
              <a:t>Lesson Plan </a:t>
            </a:r>
          </a:p>
          <a:p>
            <a:pPr marL="514350" indent="-514350" algn="l"/>
            <a:endParaRPr lang="en-US" b="1" dirty="0" smtClean="0">
              <a:solidFill>
                <a:schemeClr val="tx1"/>
              </a:solidFill>
            </a:endParaRPr>
          </a:p>
          <a:p>
            <a:pPr marL="514350" indent="-514350" algn="l"/>
            <a:r>
              <a:rPr lang="en-US" b="1" dirty="0" smtClean="0">
                <a:solidFill>
                  <a:srgbClr val="00B050"/>
                </a:solidFill>
              </a:rPr>
              <a:t>Day 1:</a:t>
            </a:r>
          </a:p>
          <a:p>
            <a:pPr algn="l"/>
            <a:r>
              <a:rPr lang="en-US" dirty="0" smtClean="0">
                <a:solidFill>
                  <a:srgbClr val="00B050"/>
                </a:solidFill>
              </a:rPr>
              <a:t>■■ Objective 1.1: Install servers</a:t>
            </a:r>
          </a:p>
          <a:p>
            <a:pPr algn="l"/>
            <a:r>
              <a:rPr lang="en-US" dirty="0" smtClean="0">
                <a:solidFill>
                  <a:schemeClr val="tx1"/>
                </a:solidFill>
              </a:rPr>
              <a:t>■■ Objective 1.2: Configure servers</a:t>
            </a:r>
          </a:p>
          <a:p>
            <a:pPr algn="l"/>
            <a:r>
              <a:rPr lang="en-US" dirty="0" smtClean="0">
                <a:solidFill>
                  <a:schemeClr val="tx1"/>
                </a:solidFill>
              </a:rPr>
              <a:t>■■ Objective 1.3: Configure local storage</a:t>
            </a:r>
          </a:p>
          <a:p>
            <a:pPr algn="l"/>
            <a:endParaRPr lang="en-US" b="1"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en-US" b="1" u="sng" dirty="0" smtClean="0">
              <a:solidFill>
                <a:schemeClr val="tx1"/>
              </a:solidFill>
            </a:endParaRPr>
          </a:p>
          <a:p>
            <a:pPr marL="514350" indent="-514350" algn="l"/>
            <a:endParaRPr lang="da-DK" b="1" u="sng" dirty="0"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TotalTime>
  <Words>1710</Words>
  <Application>Microsoft Office PowerPoint</Application>
  <PresentationFormat>Skærmshow (4:3)</PresentationFormat>
  <Paragraphs>434</Paragraphs>
  <Slides>49</Slides>
  <Notes>0</Notes>
  <HiddenSlides>0</HiddenSlides>
  <MMClips>0</MMClips>
  <ScaleCrop>false</ScaleCrop>
  <HeadingPairs>
    <vt:vector size="4" baseType="variant">
      <vt:variant>
        <vt:lpstr>Tema</vt:lpstr>
      </vt:variant>
      <vt:variant>
        <vt:i4>1</vt:i4>
      </vt:variant>
      <vt:variant>
        <vt:lpstr>Diastitler</vt:lpstr>
      </vt:variant>
      <vt:variant>
        <vt:i4>49</vt:i4>
      </vt:variant>
    </vt:vector>
  </HeadingPairs>
  <TitlesOfParts>
    <vt:vector size="50" baseType="lpstr">
      <vt:lpstr>Office Theme</vt:lpstr>
      <vt:lpstr>PowerPoint-præsentation</vt:lpstr>
      <vt:lpstr> Teacher – first part </vt:lpstr>
      <vt:lpstr> Teacher – second part </vt:lpstr>
      <vt:lpstr>PowerPoint-præsentation</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SERVER I</vt:lpstr>
      <vt:lpstr>PowerPoint-præsentation</vt:lpstr>
      <vt:lpstr>PowerPoint-præsentation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SERVER I</dc:title>
  <dc:creator>admin2</dc:creator>
  <cp:lastModifiedBy>Anders Dahl Valgreen</cp:lastModifiedBy>
  <cp:revision>113</cp:revision>
  <dcterms:created xsi:type="dcterms:W3CDTF">2006-08-16T00:00:00Z</dcterms:created>
  <dcterms:modified xsi:type="dcterms:W3CDTF">2015-09-28T18:00:46Z</dcterms:modified>
</cp:coreProperties>
</file>